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tags/tag1.xml" ContentType="application/vnd.openxmlformats-officedocument.presentationml.tags+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tags/tag2.xml" ContentType="application/vnd.openxmlformats-officedocument.presentationml.tags+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ags/tag3.xml" ContentType="application/vnd.openxmlformats-officedocument.presentationml.tags+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7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76.xml" ContentType="application/vnd.openxmlformats-officedocument.presentationml.notesSlide+xml"/>
  <Override PartName="/ppt/tags/tag7.xml" ContentType="application/vnd.openxmlformats-officedocument.presentationml.tags+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0"/>
    <p:sldMasterId id="2147484162" r:id="rId21"/>
  </p:sldMasterIdLst>
  <p:notesMasterIdLst>
    <p:notesMasterId r:id="rId108"/>
  </p:notesMasterIdLst>
  <p:sldIdLst>
    <p:sldId id="3768" r:id="rId22"/>
    <p:sldId id="3940" r:id="rId23"/>
    <p:sldId id="3939" r:id="rId24"/>
    <p:sldId id="3808" r:id="rId25"/>
    <p:sldId id="3952" r:id="rId26"/>
    <p:sldId id="3942" r:id="rId27"/>
    <p:sldId id="3941" r:id="rId28"/>
    <p:sldId id="3950" r:id="rId29"/>
    <p:sldId id="3702" r:id="rId30"/>
    <p:sldId id="3652" r:id="rId31"/>
    <p:sldId id="3703" r:id="rId32"/>
    <p:sldId id="3666" r:id="rId33"/>
    <p:sldId id="3677" r:id="rId34"/>
    <p:sldId id="3704" r:id="rId35"/>
    <p:sldId id="3608" r:id="rId36"/>
    <p:sldId id="3609" r:id="rId37"/>
    <p:sldId id="3605" r:id="rId38"/>
    <p:sldId id="3606" r:id="rId39"/>
    <p:sldId id="3707" r:id="rId40"/>
    <p:sldId id="3607" r:id="rId41"/>
    <p:sldId id="3705" r:id="rId42"/>
    <p:sldId id="3706" r:id="rId43"/>
    <p:sldId id="3603" r:id="rId44"/>
    <p:sldId id="3632" r:id="rId45"/>
    <p:sldId id="3610" r:id="rId46"/>
    <p:sldId id="3634" r:id="rId47"/>
    <p:sldId id="3612" r:id="rId48"/>
    <p:sldId id="3644" r:id="rId49"/>
    <p:sldId id="3672" r:id="rId50"/>
    <p:sldId id="3701" r:id="rId51"/>
    <p:sldId id="3673" r:id="rId52"/>
    <p:sldId id="3708" r:id="rId53"/>
    <p:sldId id="3639" r:id="rId54"/>
    <p:sldId id="3947" r:id="rId55"/>
    <p:sldId id="3946" r:id="rId56"/>
    <p:sldId id="3949" r:id="rId57"/>
    <p:sldId id="3953" r:id="rId58"/>
    <p:sldId id="3956" r:id="rId59"/>
    <p:sldId id="3957" r:id="rId60"/>
    <p:sldId id="3958" r:id="rId61"/>
    <p:sldId id="3959" r:id="rId62"/>
    <p:sldId id="3960" r:id="rId63"/>
    <p:sldId id="3961" r:id="rId64"/>
    <p:sldId id="3962" r:id="rId65"/>
    <p:sldId id="3944" r:id="rId66"/>
    <p:sldId id="3691" r:id="rId67"/>
    <p:sldId id="3963" r:id="rId68"/>
    <p:sldId id="3640" r:id="rId69"/>
    <p:sldId id="3709" r:id="rId70"/>
    <p:sldId id="3646" r:id="rId71"/>
    <p:sldId id="3643" r:id="rId72"/>
    <p:sldId id="3642" r:id="rId73"/>
    <p:sldId id="3710" r:id="rId74"/>
    <p:sldId id="3645" r:id="rId75"/>
    <p:sldId id="3649" r:id="rId76"/>
    <p:sldId id="3948" r:id="rId77"/>
    <p:sldId id="3966" r:id="rId78"/>
    <p:sldId id="3967" r:id="rId79"/>
    <p:sldId id="3968" r:id="rId80"/>
    <p:sldId id="3969" r:id="rId81"/>
    <p:sldId id="3613" r:id="rId82"/>
    <p:sldId id="3623" r:id="rId83"/>
    <p:sldId id="3624" r:id="rId84"/>
    <p:sldId id="3617" r:id="rId85"/>
    <p:sldId id="3630" r:id="rId86"/>
    <p:sldId id="3648" r:id="rId87"/>
    <p:sldId id="3711" r:id="rId88"/>
    <p:sldId id="3656" r:id="rId89"/>
    <p:sldId id="3647" r:id="rId90"/>
    <p:sldId id="3619" r:id="rId91"/>
    <p:sldId id="3937" r:id="rId92"/>
    <p:sldId id="3614" r:id="rId93"/>
    <p:sldId id="3954" r:id="rId94"/>
    <p:sldId id="3712" r:id="rId95"/>
    <p:sldId id="3713" r:id="rId96"/>
    <p:sldId id="3628" r:id="rId97"/>
    <p:sldId id="3629" r:id="rId98"/>
    <p:sldId id="3938" r:id="rId99"/>
    <p:sldId id="3627" r:id="rId100"/>
    <p:sldId id="3955" r:id="rId101"/>
    <p:sldId id="3604" r:id="rId102"/>
    <p:sldId id="3611" r:id="rId103"/>
    <p:sldId id="3964" r:id="rId104"/>
    <p:sldId id="3932" r:id="rId105"/>
    <p:sldId id="3919" r:id="rId106"/>
    <p:sldId id="3913" r:id="rId10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4" userDrawn="1">
          <p15:clr>
            <a:srgbClr val="A4A3A4"/>
          </p15:clr>
        </p15:guide>
        <p15:guide id="2" pos="3840" userDrawn="1">
          <p15:clr>
            <a:srgbClr val="A4A3A4"/>
          </p15:clr>
        </p15:guide>
        <p15:guide id="3" orient="horz" pos="1704" userDrawn="1">
          <p15:clr>
            <a:srgbClr val="A4A3A4"/>
          </p15:clr>
        </p15:guide>
        <p15:guide id="4" orient="horz"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CF941A-96B8-5BEE-6563-E61FFF3B65E2}" name="A.J. Barney" initials="AB" userId="S::ajbarney1@unm.edu::1b55b3db-74a8-4f99-9f89-49873b3c9220" providerId="AD"/>
  <p188:author id="{DB3F452C-E8F7-78CF-69B5-69DD2E158C97}" name="Rose Afandi" initials="RA" userId="S::rafandi@unm.edu::f0ac4bf8-cd3f-4a7f-baff-8b2175634b9f" providerId="AD"/>
  <p188:author id="{953FE0F9-FFA5-3D07-6C22-9D48426D7EF1}" name="Dawn Nall" initials="DN" userId="Dawn Nall"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ndra Blanton" initials="SB" lastIdx="2" clrIdx="0">
    <p:extLst>
      <p:ext uri="{19B8F6BF-5375-455C-9EA6-DF929625EA0E}">
        <p15:presenceInfo xmlns:p15="http://schemas.microsoft.com/office/powerpoint/2012/main" userId="S::blantons@unm.edu::45378809-820b-49fb-bcf1-86f11ea569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5" autoAdjust="0"/>
    <p:restoredTop sz="76726" autoAdjust="0"/>
  </p:normalViewPr>
  <p:slideViewPr>
    <p:cSldViewPr snapToGrid="0" snapToObjects="1">
      <p:cViewPr varScale="1">
        <p:scale>
          <a:sx n="134" d="100"/>
          <a:sy n="134" d="100"/>
        </p:scale>
        <p:origin x="200" y="440"/>
      </p:cViewPr>
      <p:guideLst>
        <p:guide orient="horz" pos="1344"/>
        <p:guide pos="3840"/>
        <p:guide orient="horz" pos="1704"/>
        <p:guide orient="horz" pos="3840"/>
      </p:guideLst>
    </p:cSldViewPr>
  </p:slideViewPr>
  <p:outlineViewPr>
    <p:cViewPr>
      <p:scale>
        <a:sx n="33" d="100"/>
        <a:sy n="33" d="100"/>
      </p:scale>
      <p:origin x="0" y="-82689"/>
    </p:cViewPr>
  </p:outlineViewPr>
  <p:notesTextViewPr>
    <p:cViewPr>
      <p:scale>
        <a:sx n="1" d="1"/>
        <a:sy n="1" d="1"/>
      </p:scale>
      <p:origin x="0" y="0"/>
    </p:cViewPr>
  </p:notesTextViewPr>
  <p:sorterViewPr>
    <p:cViewPr varScale="1">
      <p:scale>
        <a:sx n="1" d="1"/>
        <a:sy n="1" d="1"/>
      </p:scale>
      <p:origin x="0" y="-9604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5.xml"/><Relationship Id="rId21" Type="http://schemas.openxmlformats.org/officeDocument/2006/relationships/slideMaster" Target="slideMasters/slideMaster2.xml"/><Relationship Id="rId42" Type="http://schemas.openxmlformats.org/officeDocument/2006/relationships/slide" Target="slides/slide21.xml"/><Relationship Id="rId47" Type="http://schemas.openxmlformats.org/officeDocument/2006/relationships/slide" Target="slides/slide26.xml"/><Relationship Id="rId63" Type="http://schemas.openxmlformats.org/officeDocument/2006/relationships/slide" Target="slides/slide42.xml"/><Relationship Id="rId68" Type="http://schemas.openxmlformats.org/officeDocument/2006/relationships/slide" Target="slides/slide47.xml"/><Relationship Id="rId84" Type="http://schemas.openxmlformats.org/officeDocument/2006/relationships/slide" Target="slides/slide63.xml"/><Relationship Id="rId89" Type="http://schemas.openxmlformats.org/officeDocument/2006/relationships/slide" Target="slides/slide68.xml"/><Relationship Id="rId112" Type="http://schemas.openxmlformats.org/officeDocument/2006/relationships/theme" Target="theme/theme1.xml"/><Relationship Id="rId16" Type="http://schemas.openxmlformats.org/officeDocument/2006/relationships/customXml" Target="../customXml/item16.xml"/><Relationship Id="rId107" Type="http://schemas.openxmlformats.org/officeDocument/2006/relationships/slide" Target="slides/slide86.xml"/><Relationship Id="rId11" Type="http://schemas.openxmlformats.org/officeDocument/2006/relationships/customXml" Target="../customXml/item11.xml"/><Relationship Id="rId32" Type="http://schemas.openxmlformats.org/officeDocument/2006/relationships/slide" Target="slides/slide11.xml"/><Relationship Id="rId37" Type="http://schemas.openxmlformats.org/officeDocument/2006/relationships/slide" Target="slides/slide16.xml"/><Relationship Id="rId53" Type="http://schemas.openxmlformats.org/officeDocument/2006/relationships/slide" Target="slides/slide32.xml"/><Relationship Id="rId58" Type="http://schemas.openxmlformats.org/officeDocument/2006/relationships/slide" Target="slides/slide37.xml"/><Relationship Id="rId74" Type="http://schemas.openxmlformats.org/officeDocument/2006/relationships/slide" Target="slides/slide53.xml"/><Relationship Id="rId79" Type="http://schemas.openxmlformats.org/officeDocument/2006/relationships/slide" Target="slides/slide58.xml"/><Relationship Id="rId102" Type="http://schemas.openxmlformats.org/officeDocument/2006/relationships/slide" Target="slides/slide81.xml"/><Relationship Id="rId5" Type="http://schemas.openxmlformats.org/officeDocument/2006/relationships/customXml" Target="../customXml/item5.xml"/><Relationship Id="rId90" Type="http://schemas.openxmlformats.org/officeDocument/2006/relationships/slide" Target="slides/slide69.xml"/><Relationship Id="rId95" Type="http://schemas.openxmlformats.org/officeDocument/2006/relationships/slide" Target="slides/slide74.xml"/><Relationship Id="rId22" Type="http://schemas.openxmlformats.org/officeDocument/2006/relationships/slide" Target="slides/slide1.xml"/><Relationship Id="rId27" Type="http://schemas.openxmlformats.org/officeDocument/2006/relationships/slide" Target="slides/slide6.xml"/><Relationship Id="rId43" Type="http://schemas.openxmlformats.org/officeDocument/2006/relationships/slide" Target="slides/slide22.xml"/><Relationship Id="rId48" Type="http://schemas.openxmlformats.org/officeDocument/2006/relationships/slide" Target="slides/slide27.xml"/><Relationship Id="rId64" Type="http://schemas.openxmlformats.org/officeDocument/2006/relationships/slide" Target="slides/slide43.xml"/><Relationship Id="rId69" Type="http://schemas.openxmlformats.org/officeDocument/2006/relationships/slide" Target="slides/slide48.xml"/><Relationship Id="rId113" Type="http://schemas.openxmlformats.org/officeDocument/2006/relationships/tableStyles" Target="tableStyles.xml"/><Relationship Id="rId80" Type="http://schemas.openxmlformats.org/officeDocument/2006/relationships/slide" Target="slides/slide59.xml"/><Relationship Id="rId85" Type="http://schemas.openxmlformats.org/officeDocument/2006/relationships/slide" Target="slides/slide64.xml"/><Relationship Id="rId12" Type="http://schemas.openxmlformats.org/officeDocument/2006/relationships/customXml" Target="../customXml/item12.xml"/><Relationship Id="rId17" Type="http://schemas.openxmlformats.org/officeDocument/2006/relationships/customXml" Target="../customXml/item17.xml"/><Relationship Id="rId33" Type="http://schemas.openxmlformats.org/officeDocument/2006/relationships/slide" Target="slides/slide12.xml"/><Relationship Id="rId38" Type="http://schemas.openxmlformats.org/officeDocument/2006/relationships/slide" Target="slides/slide17.xml"/><Relationship Id="rId59" Type="http://schemas.openxmlformats.org/officeDocument/2006/relationships/slide" Target="slides/slide38.xml"/><Relationship Id="rId103" Type="http://schemas.openxmlformats.org/officeDocument/2006/relationships/slide" Target="slides/slide82.xml"/><Relationship Id="rId108" Type="http://schemas.openxmlformats.org/officeDocument/2006/relationships/notesMaster" Target="notesMasters/notesMaster1.xml"/><Relationship Id="rId54" Type="http://schemas.openxmlformats.org/officeDocument/2006/relationships/slide" Target="slides/slide33.xml"/><Relationship Id="rId70" Type="http://schemas.openxmlformats.org/officeDocument/2006/relationships/slide" Target="slides/slide49.xml"/><Relationship Id="rId75" Type="http://schemas.openxmlformats.org/officeDocument/2006/relationships/slide" Target="slides/slide54.xml"/><Relationship Id="rId91" Type="http://schemas.openxmlformats.org/officeDocument/2006/relationships/slide" Target="slides/slide70.xml"/><Relationship Id="rId96" Type="http://schemas.openxmlformats.org/officeDocument/2006/relationships/slide" Target="slides/slide75.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 Id="rId106" Type="http://schemas.openxmlformats.org/officeDocument/2006/relationships/slide" Target="slides/slide85.xml"/><Relationship Id="rId114" Type="http://schemas.microsoft.com/office/2018/10/relationships/authors" Target="authors.xml"/><Relationship Id="rId10" Type="http://schemas.openxmlformats.org/officeDocument/2006/relationships/customXml" Target="../customXml/item10.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slide" Target="slides/slide44.xml"/><Relationship Id="rId73" Type="http://schemas.openxmlformats.org/officeDocument/2006/relationships/slide" Target="slides/slide52.xml"/><Relationship Id="rId78" Type="http://schemas.openxmlformats.org/officeDocument/2006/relationships/slide" Target="slides/slide57.xml"/><Relationship Id="rId81" Type="http://schemas.openxmlformats.org/officeDocument/2006/relationships/slide" Target="slides/slide60.xml"/><Relationship Id="rId86" Type="http://schemas.openxmlformats.org/officeDocument/2006/relationships/slide" Target="slides/slide65.xml"/><Relationship Id="rId94" Type="http://schemas.openxmlformats.org/officeDocument/2006/relationships/slide" Target="slides/slide73.xml"/><Relationship Id="rId99" Type="http://schemas.openxmlformats.org/officeDocument/2006/relationships/slide" Target="slides/slide78.xml"/><Relationship Id="rId101" Type="http://schemas.openxmlformats.org/officeDocument/2006/relationships/slide" Target="slides/slide80.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slide" Target="slides/slide18.xml"/><Relationship Id="rId109" Type="http://schemas.openxmlformats.org/officeDocument/2006/relationships/commentAuthors" Target="commentAuthors.xml"/><Relationship Id="rId34" Type="http://schemas.openxmlformats.org/officeDocument/2006/relationships/slide" Target="slides/slide13.xml"/><Relationship Id="rId50" Type="http://schemas.openxmlformats.org/officeDocument/2006/relationships/slide" Target="slides/slide29.xml"/><Relationship Id="rId55" Type="http://schemas.openxmlformats.org/officeDocument/2006/relationships/slide" Target="slides/slide34.xml"/><Relationship Id="rId76" Type="http://schemas.openxmlformats.org/officeDocument/2006/relationships/slide" Target="slides/slide55.xml"/><Relationship Id="rId97" Type="http://schemas.openxmlformats.org/officeDocument/2006/relationships/slide" Target="slides/slide76.xml"/><Relationship Id="rId104" Type="http://schemas.openxmlformats.org/officeDocument/2006/relationships/slide" Target="slides/slide83.xml"/><Relationship Id="rId7" Type="http://schemas.openxmlformats.org/officeDocument/2006/relationships/customXml" Target="../customXml/item7.xml"/><Relationship Id="rId71" Type="http://schemas.openxmlformats.org/officeDocument/2006/relationships/slide" Target="slides/slide50.xml"/><Relationship Id="rId92" Type="http://schemas.openxmlformats.org/officeDocument/2006/relationships/slide" Target="slides/slide71.xml"/><Relationship Id="rId2" Type="http://schemas.openxmlformats.org/officeDocument/2006/relationships/customXml" Target="../customXml/item2.xml"/><Relationship Id="rId29" Type="http://schemas.openxmlformats.org/officeDocument/2006/relationships/slide" Target="slides/slide8.xml"/><Relationship Id="rId24" Type="http://schemas.openxmlformats.org/officeDocument/2006/relationships/slide" Target="slides/slide3.xml"/><Relationship Id="rId40" Type="http://schemas.openxmlformats.org/officeDocument/2006/relationships/slide" Target="slides/slide19.xml"/><Relationship Id="rId45" Type="http://schemas.openxmlformats.org/officeDocument/2006/relationships/slide" Target="slides/slide24.xml"/><Relationship Id="rId66" Type="http://schemas.openxmlformats.org/officeDocument/2006/relationships/slide" Target="slides/slide45.xml"/><Relationship Id="rId87" Type="http://schemas.openxmlformats.org/officeDocument/2006/relationships/slide" Target="slides/slide66.xml"/><Relationship Id="rId110" Type="http://schemas.openxmlformats.org/officeDocument/2006/relationships/presProps" Target="presProps.xml"/><Relationship Id="rId61" Type="http://schemas.openxmlformats.org/officeDocument/2006/relationships/slide" Target="slides/slide40.xml"/><Relationship Id="rId82" Type="http://schemas.openxmlformats.org/officeDocument/2006/relationships/slide" Target="slides/slide61.xml"/><Relationship Id="rId19" Type="http://schemas.openxmlformats.org/officeDocument/2006/relationships/customXml" Target="../customXml/item19.xml"/><Relationship Id="rId14" Type="http://schemas.openxmlformats.org/officeDocument/2006/relationships/customXml" Target="../customXml/item14.xml"/><Relationship Id="rId30" Type="http://schemas.openxmlformats.org/officeDocument/2006/relationships/slide" Target="slides/slide9.xml"/><Relationship Id="rId35" Type="http://schemas.openxmlformats.org/officeDocument/2006/relationships/slide" Target="slides/slide14.xml"/><Relationship Id="rId56" Type="http://schemas.openxmlformats.org/officeDocument/2006/relationships/slide" Target="slides/slide35.xml"/><Relationship Id="rId77" Type="http://schemas.openxmlformats.org/officeDocument/2006/relationships/slide" Target="slides/slide56.xml"/><Relationship Id="rId100" Type="http://schemas.openxmlformats.org/officeDocument/2006/relationships/slide" Target="slides/slide79.xml"/><Relationship Id="rId105" Type="http://schemas.openxmlformats.org/officeDocument/2006/relationships/slide" Target="slides/slide84.xml"/><Relationship Id="rId8" Type="http://schemas.openxmlformats.org/officeDocument/2006/relationships/customXml" Target="../customXml/item8.xml"/><Relationship Id="rId51" Type="http://schemas.openxmlformats.org/officeDocument/2006/relationships/slide" Target="slides/slide30.xml"/><Relationship Id="rId72" Type="http://schemas.openxmlformats.org/officeDocument/2006/relationships/slide" Target="slides/slide51.xml"/><Relationship Id="rId93" Type="http://schemas.openxmlformats.org/officeDocument/2006/relationships/slide" Target="slides/slide72.xml"/><Relationship Id="rId98" Type="http://schemas.openxmlformats.org/officeDocument/2006/relationships/slide" Target="slides/slide77.xml"/><Relationship Id="rId3" Type="http://schemas.openxmlformats.org/officeDocument/2006/relationships/customXml" Target="../customXml/item3.xml"/><Relationship Id="rId25" Type="http://schemas.openxmlformats.org/officeDocument/2006/relationships/slide" Target="slides/slide4.xml"/><Relationship Id="rId46" Type="http://schemas.openxmlformats.org/officeDocument/2006/relationships/slide" Target="slides/slide25.xml"/><Relationship Id="rId67" Type="http://schemas.openxmlformats.org/officeDocument/2006/relationships/slide" Target="slides/slide46.xml"/><Relationship Id="rId20" Type="http://schemas.openxmlformats.org/officeDocument/2006/relationships/slideMaster" Target="slideMasters/slideMaster1.xml"/><Relationship Id="rId41" Type="http://schemas.openxmlformats.org/officeDocument/2006/relationships/slide" Target="slides/slide20.xml"/><Relationship Id="rId62" Type="http://schemas.openxmlformats.org/officeDocument/2006/relationships/slide" Target="slides/slide41.xml"/><Relationship Id="rId83" Type="http://schemas.openxmlformats.org/officeDocument/2006/relationships/slide" Target="slides/slide62.xml"/><Relationship Id="rId88" Type="http://schemas.openxmlformats.org/officeDocument/2006/relationships/slide" Target="slides/slide67.xml"/><Relationship Id="rId111"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28T20:38:53.21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57 16383,'37'0'0,"-6"0"0,-25 0 0,7 0 0,4 0 0,2 0 0,1-3 0,-3 2 0,6-2 0,0 3 0,4 0 0,-1 0 0,2 0 0,4 0 0,0 0 0,0 0 0,5 0 0,2-4 0,-1 3 0,-1-3 0,-5 1 0,-4-1 0,-5-1 0,-6-1 0,-4 5 0,3-5 0,6 6 0,-4-3 0,7 3 0,-10 0 0,6 0 0,-7 0 0,3-3 0,-1 3 0,-4-6 0,8 6 0,-3-3 0,2 3 0,11 0 0,-5 0 0,12 0 0,-4 0 0,4 0 0,-4 3 0,0-2 0,-7 6 0,-4-6 0,1 6 0,-1-7 0,4 4 0,2-4 0,15 0 0,-13 0 0,17 0 0,-13 4 0,9-3 0,-5 2 0,0-3 0,-11 4 0,0-4 0,-12 4 0,-2-4 0,3 0 0,4 0 0,6 0 0,0 0 0,-3 0 0,-1 0 0,-4 0 0,-1 0 0,-4 0 0,3 0 0,0 0 0,0 0 0,0 0 0,0 0 0,-2 0 0,4 0 0,6-3 0,3 2 0,3-1 0,-3 2 0,10 0 0,-11 0 0,15 0 0,-17 3 0,2 1 0,-7 3 0,-5-3 0,0-1 0,4-3 0,3 3 0,8-2 0,4 3 0,0-1 0,9-2 0,-13 3 0,3-1 0,-10-2 0,-4 2 0,-4-3 0,3 0 0,-1 0 0,7 0 0,-1 0 0,0 0 0,0 0 0,0 0 0,0 0 0,1 0 0,-8 0 0,1 0 0,-4 3 0,4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28T20:38:58.23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53 16383,'48'-4'0,"-5"1"0,-21 0 0,-3-1 0,-2 0 0,0-2 0,-2 5 0,2-2 0,11 3 0,-8 0 0,13 0 0,-11 0 0,-4 0 0,13 0 0,-10 3 0,10-2 0,-9 2 0,-3 0 0,2-2 0,6 2 0,-2-3 0,7 0 0,-10 0 0,-4 0 0,3 0 0,-10 0 0,20 0 0,-13 0 0,19 0 0,1 0 0,-3 0 0,7 3 0,-10-2 0,1 3 0,-6-4 0,-4 0 0,-6 0 0,-4 0 0,3 0 0,3 0 0,2 0 0,-1 0 0,1 0 0,7 0 0,1 0 0,13 0 0,-8-4 0,3 3 0,0-2 0,-8 3 0,7-4 0,-13 3 0,13-2 0,-11 3 0,6 0 0,-9 0 0,0 0 0,-3 0 0,-5 0 0,8 0 0,-1 0 0,4 0 0,16 0 0,-4 0 0,19 0 0,-5 0 0,-2 0 0,-11 0 0,-1 0 0,-9 0 0,-9 0 0,-2 0 0,-5 0 0,10 0 0,4 0 0,6 0 0,5 0 0,14 0 0,1 0 0,-1 0 0,3 0 0,-20 0 0,9 0 0,-15 0 0,-6 0 0,-4 0 0,-5 0 0,3 0 0,-1 0 0,2 0 0,-2 0 0,0 0 0,-2-11 0,2 5 0,-3-5 0,3 8 0,0 3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28T20:39:03.22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0 131 16383,'52'-4'0,"-4"3"0,-16-2 0,24-7 0,-1 3 0,21-3 0,1 1 0,1 3 0,15-5 0,-6-5 0,-7 9 0,-5-7 0,-12 9 0,-4-1 0,-4 2 0,-17 0 0,-9 3 0,-3-3 0,-12 4 0,22 0 0,1-4 0,14 3 0,3-3 0,-9 4 0,23 0 0,-2 0 0,1 0 0,1 0 0,-29 0 0,9 0 0,-19 0 0,3 0 0,-14 0 0,8 0 0,2 0 0,16 0 0,-8 0 0,5 0 0,-13 0 0,0 0 0,-6 3 0,-4-2 0,-5 2 0,15 0 0,14 3 0,11-2 0,15 5 0,3-3 0,-11 0 0,7-1 0,-22-2 0,-1-2 0,-11 3 0,-7-4 0,-11 3 0,-1-2 0,-8 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28T20:39:13.627"/>
    </inkml:context>
    <inkml:brush xml:id="br0">
      <inkml:brushProperty name="width" value="0.3" units="cm"/>
      <inkml:brushProperty name="height" value="0.6" units="cm"/>
      <inkml:brushProperty name="color" value="#EF0C4D"/>
      <inkml:brushProperty name="tip" value="rectangle"/>
      <inkml:brushProperty name="rasterOp" value="maskPen"/>
    </inkml:brush>
  </inkml:definitions>
  <inkml:trace contextRef="#ctx0" brushRef="#br0">1 122 16383,'57'-4'0,"-3"3"0,1-8 0,3 8 0,-5-3 0,7 4 0,-9 0 0,7-4 0,-1 3 0,-8-7 0,-6 3 0,19-5 0,-8 1 0,21-6 0,-12 5 0,-4 0 0,8 1 0,-9 8 0,0-8 0,-8 8 0,-13-2 0,-13 0 0,-2 2 0,-9-2 0,0 3 0,12 0 0,-5 0 0,10 3 0,-15 1 0,10 3 0,-16-1 0,12 2 0,-9-5 0,4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28T20:39:16.394"/>
    </inkml:context>
    <inkml:brush xml:id="br0">
      <inkml:brushProperty name="width" value="0.3" units="cm"/>
      <inkml:brushProperty name="height" value="0.6" units="cm"/>
      <inkml:brushProperty name="color" value="#EF0C4D"/>
      <inkml:brushProperty name="tip" value="rectangle"/>
      <inkml:brushProperty name="rasterOp" value="maskPen"/>
    </inkml:brush>
  </inkml:definitions>
  <inkml:trace contextRef="#ctx0" brushRef="#br0">0 1 16383,'55'0'0,"10"0"0,-24 0 0,19 0 0,-15 0 0,5 0 0,-6 0 0,-6 0 0,-11 0 0,4 0 0,2 0 0,11 0 0,-4 0 0,13 0 0,-13 0 0,9 0 0,-11 0 0,-5 0 0,-6 0 0,-9 0 0,-4 0 0,3 0 0,-3 0 0,7 3 0,-4 1 0,3 3 0,-6-4 0,3 4 0,-1-4 0,-2 4 0,1-1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2830EBE0-BA18-4FC9-8461-0E75E6E05BE3}" type="datetimeFigureOut">
              <a:rPr lang="en-US" smtClean="0"/>
              <a:t>6/25/25</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9D962E49-2EF1-4D08-9461-BAE0BAA9ECEB}" type="slidenum">
              <a:rPr lang="en-US" smtClean="0"/>
              <a:t>‹#›</a:t>
            </a:fld>
            <a:endParaRPr lang="en-US"/>
          </a:p>
        </p:txBody>
      </p:sp>
    </p:spTree>
    <p:extLst>
      <p:ext uri="{BB962C8B-B14F-4D97-AF65-F5344CB8AC3E}">
        <p14:creationId xmlns:p14="http://schemas.microsoft.com/office/powerpoint/2010/main" val="2266880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unsplash.com/@usmanyousaf?utm_source=unsplash&amp;utm_medium=referral&amp;utm_content=creditCopyText"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unsplash.com/s/photos/panic?utm_source=unsplash&amp;utm_medium=referral&amp;utm_content=creditCopyText"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unsplash.com/@fakurian?utm_source=unsplash&amp;utm_medium=referral&amp;utm_content=creditCopyText"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unsplash.com/s/photos/brain?utm_source=unsplash&amp;utm_medium=referral&amp;utm_content=creditCopyText"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unsplash.com/@fakurian?utm_source=unsplash&amp;utm_medium=referral&amp;utm_content=creditCopyText"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unsplash.com/s/photos/brain?utm_source=unsplash&amp;utm_medium=referral&amp;utm_content=creditCopyText"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unsplash.com/@craftedbygc?utm_source=unsplash&amp;utm_medium=referral&amp;utm_content=creditCopyText"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unsplash.com/s/photos/studying?utm_source=unsplash&amp;utm_medium=referral&amp;utm_content=creditCopyText"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unsplash.com/@tarheeltodd?utm_source=unsplash&amp;utm_medium=referral&amp;utm_content=creditCopyText"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unsplash.com/s/photos/basketball-practice?utm_source=unsplash&amp;utm_medium=referral&amp;utm_content=creditCopyText"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unsplash.com/@jessedo81?utm_source=unsplash&amp;utm_medium=referral&amp;utm_content=creditCopyText"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unsplash.com/s/photos/basketball-practice?utm_source=unsplash&amp;utm_medium=referral&amp;utm_content=creditCopyText"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unsplash.com/@neonbrand?utm_source=unsplash&amp;utm_medium=referral&amp;utm_content=creditCopyText"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unsplash.com/s/photos/basketball-game?utm_source=unsplash&amp;utm_medium=referral&amp;utm_content=creditCopyText"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unsplash.com/@fakurian?utm_source=unsplash&amp;utm_medium=referral&amp;utm_content=creditCopyText"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unsplash.com/s/photos/brain?utm_source=unsplash&amp;utm_medium=referral&amp;utm_content=creditCopyText"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unsplash.com/@fakurian?utm_source=unsplash&amp;utm_medium=referral&amp;utm_content=creditCopyText"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unsplash.com/s/photos/brain?utm_source=unsplash&amp;utm_medium=referral&amp;utm_content=creditCopyText"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unsplash.com/@craftedbygc?utm_source=unsplash&amp;utm_medium=referral&amp;utm_content=creditCopyText"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unsplash.com/s/photos/study?utm_source=unsplash&amp;utm_medium=referral&amp;utm_content=creditCopyText"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unsplash.com/@towfiqu999999?utm_source=unsplash&amp;utm_medium=referral&amp;utm_content=creditCopyText"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unsplash.com/s/photos/calendar?utm_source=unsplash&amp;utm_medium=referral&amp;utm_content=creditCopyText" TargetMode="Externa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unsplash.com/@craftedbygc?utm_source=unsplash&amp;utm_medium=referral&amp;utm_content=creditCopyText"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s://unsplash.com/s/photos/study?utm_source=unsplash&amp;utm_medium=referral&amp;utm_content=creditCopyText" TargetMode="Externa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unsplash.com/@craftedbygc?utm_source=unsplash&amp;utm_medium=referral&amp;utm_content=creditCopyText"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unsplash.com/s/photos/study?utm_source=unsplash&amp;utm_medium=referral&amp;utm_content=creditCopyText"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unsplash.com/@craftedbygc?utm_source=unsplash&amp;utm_medium=referral&amp;utm_content=creditCopyText"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unsplash.com/s/photos/study?utm_source=unsplash&amp;utm_medium=referral&amp;utm_content=creditCopyText"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unsplash.com/@katetrysh?utm_source=unsplash&amp;utm_medium=referral&amp;utm_content=creditCopyText"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unsplash.com/s/photos/index-cards?utm_source=unsplash&amp;utm_medium=referral&amp;utm_content=creditCopyText"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unsplash.com/@missnjc?utm_source=unsplash&amp;utm_medium=referral&amp;utm_content=creditCopyText"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unsplash.com/s/photos/reader?utm_source=unsplash&amp;utm_medium=referral&amp;utm_content=creditCopyText"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unsplash.com/@glenncarstenspeters?utm_source=unsplash&amp;utm_medium=referral&amp;utm_content=creditCopyText" TargetMode="External"/><Relationship Id="rId2" Type="http://schemas.openxmlformats.org/officeDocument/2006/relationships/slide" Target="../slides/slide48.xml"/><Relationship Id="rId1" Type="http://schemas.openxmlformats.org/officeDocument/2006/relationships/notesMaster" Target="../notesMasters/notesMaster1.xml"/><Relationship Id="rId4" Type="http://schemas.openxmlformats.org/officeDocument/2006/relationships/hyperlink" Target="https://unsplash.com/s/photos/notes?utm_source=unsplash&amp;utm_medium=referral&amp;utm_content=creditCopyText" TargetMode="Externa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unsplash.com/@fakurian?utm_source=unsplash&amp;utm_medium=referral&amp;utm_content=creditCopyText" TargetMode="External"/><Relationship Id="rId2" Type="http://schemas.openxmlformats.org/officeDocument/2006/relationships/slide" Target="../slides/slide51.xml"/><Relationship Id="rId1" Type="http://schemas.openxmlformats.org/officeDocument/2006/relationships/notesMaster" Target="../notesMasters/notesMaster1.xml"/><Relationship Id="rId4" Type="http://schemas.openxmlformats.org/officeDocument/2006/relationships/hyperlink" Target="https://unsplash.com/s/photos/brain?utm_source=unsplash&amp;utm_medium=referral&amp;utm_content=creditCopyText" TargetMode="Externa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unsplash.com/@nguyendhn?utm_source=unsplash&amp;utm_medium=referral&amp;utm_content=creditCopyText" TargetMode="External"/><Relationship Id="rId2" Type="http://schemas.openxmlformats.org/officeDocument/2006/relationships/slide" Target="../slides/slide52.xml"/><Relationship Id="rId1" Type="http://schemas.openxmlformats.org/officeDocument/2006/relationships/notesMaster" Target="../notesMasters/notesMaster1.xml"/><Relationship Id="rId4" Type="http://schemas.openxmlformats.org/officeDocument/2006/relationships/hyperlink" Target="https://unsplash.com/s/photos/test?utm_source=unsplash&amp;utm_medium=referral&amp;utm_content=creditCopyText" TargetMode="Externa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unsplash.com/@katetrysh?utm_source=unsplash&amp;utm_medium=referral&amp;utm_content=creditCopyText" TargetMode="External"/><Relationship Id="rId2" Type="http://schemas.openxmlformats.org/officeDocument/2006/relationships/slide" Target="../slides/slide53.xml"/><Relationship Id="rId1" Type="http://schemas.openxmlformats.org/officeDocument/2006/relationships/notesMaster" Target="../notesMasters/notesMaster1.xml"/><Relationship Id="rId4" Type="http://schemas.openxmlformats.org/officeDocument/2006/relationships/hyperlink" Target="https://unsplash.com/s/photos/index-cards?utm_source=unsplash&amp;utm_medium=referral&amp;utm_content=creditCopyText" TargetMode="Externa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unsplash.com/@alissadeleva?utm_source=unsplash&amp;utm_medium=referral&amp;utm_content=creditCopyText" TargetMode="External"/><Relationship Id="rId2" Type="http://schemas.openxmlformats.org/officeDocument/2006/relationships/slide" Target="../slides/slide54.xml"/><Relationship Id="rId1" Type="http://schemas.openxmlformats.org/officeDocument/2006/relationships/notesMaster" Target="../notesMasters/notesMaster1.xml"/><Relationship Id="rId4" Type="http://schemas.openxmlformats.org/officeDocument/2006/relationships/hyperlink" Target="https://unsplash.com/s/photos/test-day?utm_source=unsplash&amp;utm_medium=referral&amp;utm_content=creditCopyText" TargetMode="Externa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unsplash.com/@neonbrand?utm_source=unsplash&amp;utm_medium=referral&amp;utm_content=creditCopyText" TargetMode="External"/><Relationship Id="rId2" Type="http://schemas.openxmlformats.org/officeDocument/2006/relationships/slide" Target="../slides/slide61.xml"/><Relationship Id="rId1" Type="http://schemas.openxmlformats.org/officeDocument/2006/relationships/notesMaster" Target="../notesMasters/notesMaster1.xml"/><Relationship Id="rId4" Type="http://schemas.openxmlformats.org/officeDocument/2006/relationships/hyperlink" Target="https://unsplash.com/s/photos/basketball-game?utm_source=unsplash&amp;utm_medium=referral&amp;utm_content=creditCopyText" TargetMode="Externa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unsplash.com/@tsvetoslav?utm_source=unsplash&amp;utm_medium=referral&amp;utm_content=creditCopyText" TargetMode="External"/><Relationship Id="rId2" Type="http://schemas.openxmlformats.org/officeDocument/2006/relationships/slide" Target="../slides/slide64.xml"/><Relationship Id="rId1" Type="http://schemas.openxmlformats.org/officeDocument/2006/relationships/notesMaster" Target="../notesMasters/notesMaster1.xml"/><Relationship Id="rId4" Type="http://schemas.openxmlformats.org/officeDocument/2006/relationships/hyperlink" Target="https://unsplash.com/s/photos/stopwatch?utm_source=unsplash&amp;utm_medium=referral&amp;utm_content=creditCopyText" TargetMode="Externa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unsplash.com/@1walter2?utm_source=unsplash&amp;utm_medium=referral&amp;utm_content=creditCopyText" TargetMode="External"/><Relationship Id="rId2" Type="http://schemas.openxmlformats.org/officeDocument/2006/relationships/slide" Target="../slides/slide68.xml"/><Relationship Id="rId1" Type="http://schemas.openxmlformats.org/officeDocument/2006/relationships/notesMaster" Target="../notesMasters/notesMaster1.xml"/><Relationship Id="rId4" Type="http://schemas.openxmlformats.org/officeDocument/2006/relationships/hyperlink" Target="https://unsplash.com/s/photos/fight?utm_source=unsplash&amp;utm_medium=referral&amp;utm_content=creditCopyText" TargetMode="Externa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s://unsplash.com/@josealjovin?utm_source=unsplash&amp;utm_medium=referral&amp;utm_content=creditCopyText" TargetMode="External"/><Relationship Id="rId2" Type="http://schemas.openxmlformats.org/officeDocument/2006/relationships/slide" Target="../slides/slide71.xml"/><Relationship Id="rId1" Type="http://schemas.openxmlformats.org/officeDocument/2006/relationships/notesMaster" Target="../notesMasters/notesMaster1.xml"/><Relationship Id="rId4" Type="http://schemas.openxmlformats.org/officeDocument/2006/relationships/hyperlink" Target="https://unsplash.com/photos/6uh8NluAMRw?utm_source=unsplash&amp;utm_medium=referral&amp;utm_content=creditCopyText"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unsplash.com/@josealjovin?utm_source=unsplash&amp;utm_medium=referral&amp;utm_content=creditCopyText" TargetMode="External"/><Relationship Id="rId2" Type="http://schemas.openxmlformats.org/officeDocument/2006/relationships/slide" Target="../slides/slide73.xml"/><Relationship Id="rId1" Type="http://schemas.openxmlformats.org/officeDocument/2006/relationships/notesMaster" Target="../notesMasters/notesMaster1.xml"/><Relationship Id="rId4" Type="http://schemas.openxmlformats.org/officeDocument/2006/relationships/hyperlink" Target="https://unsplash.com/photos/6uh8NluAMRw?utm_source=unsplash&amp;utm_medium=referral&amp;utm_content=creditCopyText" TargetMode="Externa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3" Type="http://schemas.openxmlformats.org/officeDocument/2006/relationships/hyperlink" Target="https://unsplash.com/@kellysikkema?utm_source=unsplash&amp;utm_medium=referral&amp;utm_content=creditCopyText" TargetMode="External"/><Relationship Id="rId2" Type="http://schemas.openxmlformats.org/officeDocument/2006/relationships/slide" Target="../slides/slide78.xml"/><Relationship Id="rId1" Type="http://schemas.openxmlformats.org/officeDocument/2006/relationships/notesMaster" Target="../notesMasters/notesMaster1.xml"/><Relationship Id="rId4" Type="http://schemas.openxmlformats.org/officeDocument/2006/relationships/hyperlink" Target="https://unsplash.com/s/photos/drawing?utm_source=unsplash&amp;utm_medium=referral&amp;utm_content=creditCopyText" TargetMode="Externa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3" Type="http://schemas.openxmlformats.org/officeDocument/2006/relationships/hyperlink" Target="https://unsplash.com/@kellysikkema?utm_source=unsplash&amp;utm_medium=referral&amp;utm_content=creditCopyText" TargetMode="External"/><Relationship Id="rId2" Type="http://schemas.openxmlformats.org/officeDocument/2006/relationships/slide" Target="../slides/slide80.xml"/><Relationship Id="rId1" Type="http://schemas.openxmlformats.org/officeDocument/2006/relationships/notesMaster" Target="../notesMasters/notesMaster1.xml"/><Relationship Id="rId4" Type="http://schemas.openxmlformats.org/officeDocument/2006/relationships/hyperlink" Target="https://unsplash.com/s/photos/drawing?utm_source=unsplash&amp;utm_medium=referral&amp;utm_content=creditCopyText" TargetMode="External"/></Relationships>
</file>

<file path=ppt/notesSlides/_rels/notesSlide79.xml.rels><?xml version="1.0" encoding="UTF-8" standalone="yes"?>
<Relationships xmlns="http://schemas.openxmlformats.org/package/2006/relationships"><Relationship Id="rId3" Type="http://schemas.openxmlformats.org/officeDocument/2006/relationships/hyperlink" Target="https://unsplash.com/@solarfri?utm_source=unsplash&amp;utm_medium=referral&amp;utm_content=creditCopyText" TargetMode="External"/><Relationship Id="rId2" Type="http://schemas.openxmlformats.org/officeDocument/2006/relationships/slide" Target="../slides/slide81.xml"/><Relationship Id="rId1" Type="http://schemas.openxmlformats.org/officeDocument/2006/relationships/notesMaster" Target="../notesMasters/notesMaster1.xml"/><Relationship Id="rId4" Type="http://schemas.openxmlformats.org/officeDocument/2006/relationships/hyperlink" Target="https://unsplash.com/s/photos/basketball?utm_source=unsplash&amp;utm_medium=referral&amp;utm_content=creditCopyText" TargetMode="External"/></Relationships>
</file>

<file path=ppt/notesSlides/_rels/notesSlide80.xml.rels><?xml version="1.0" encoding="UTF-8" standalone="yes"?>
<Relationships xmlns="http://schemas.openxmlformats.org/package/2006/relationships"><Relationship Id="rId3" Type="http://schemas.openxmlformats.org/officeDocument/2006/relationships/hyperlink" Target="https://unsplash.com/@solarfri?utm_source=unsplash&amp;utm_medium=referral&amp;utm_content=creditCopyText" TargetMode="External"/><Relationship Id="rId2" Type="http://schemas.openxmlformats.org/officeDocument/2006/relationships/slide" Target="../slides/slide82.xml"/><Relationship Id="rId1" Type="http://schemas.openxmlformats.org/officeDocument/2006/relationships/notesMaster" Target="../notesMasters/notesMaster1.xml"/><Relationship Id="rId4" Type="http://schemas.openxmlformats.org/officeDocument/2006/relationships/hyperlink" Target="https://unsplash.com/s/photos/basketball?utm_source=unsplash&amp;utm_medium=referral&amp;utm_content=creditCopyText" TargetMode="External"/></Relationships>
</file>

<file path=ppt/notesSlides/_rels/notesSlide81.xml.rels><?xml version="1.0" encoding="UTF-8" standalone="yes"?>
<Relationships xmlns="http://schemas.openxmlformats.org/package/2006/relationships"><Relationship Id="rId3" Type="http://schemas.openxmlformats.org/officeDocument/2006/relationships/hyperlink" Target="https://unsplash.com/@jediahowen?utm_content=creditCopyText&amp;utm_medium=referral&amp;utm_source=unsplash" TargetMode="External"/><Relationship Id="rId2" Type="http://schemas.openxmlformats.org/officeDocument/2006/relationships/slide" Target="../slides/slide83.xml"/><Relationship Id="rId1" Type="http://schemas.openxmlformats.org/officeDocument/2006/relationships/notesMaster" Target="../notesMasters/notesMaster1.xml"/><Relationship Id="rId4" Type="http://schemas.openxmlformats.org/officeDocument/2006/relationships/hyperlink" Target="https://unsplash.com/photos/brown-leather-duffel-bag-in-middle-on-gray-asphalt-road-PpzBE1hWeGI?utm_content=creditCopyText&amp;utm_medium=referral&amp;utm_source=unsplash" TargetMode="Externa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all of our participants from CNMI and Guam (we’ll be having a couple of attendees from American Samoa as well in the later sessions.</a:t>
            </a:r>
          </a:p>
        </p:txBody>
      </p:sp>
      <p:sp>
        <p:nvSpPr>
          <p:cNvPr id="4" name="Slide Number Placeholder 3"/>
          <p:cNvSpPr>
            <a:spLocks noGrp="1"/>
          </p:cNvSpPr>
          <p:nvPr>
            <p:ph type="sldNum" sz="quarter" idx="5"/>
          </p:nvPr>
        </p:nvSpPr>
        <p:spPr/>
        <p:txBody>
          <a:bodyPr/>
          <a:lstStyle/>
          <a:p>
            <a:fld id="{9D962E49-2EF1-4D08-9461-BAE0BAA9ECEB}" type="slidenum">
              <a:rPr lang="en-US" smtClean="0"/>
              <a:t>1</a:t>
            </a:fld>
            <a:endParaRPr lang="en-US"/>
          </a:p>
        </p:txBody>
      </p:sp>
    </p:spTree>
    <p:extLst>
      <p:ext uri="{BB962C8B-B14F-4D97-AF65-F5344CB8AC3E}">
        <p14:creationId xmlns:p14="http://schemas.microsoft.com/office/powerpoint/2010/main" val="249256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383C6-6D88-9ECB-7D94-936ADB63ED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03CEAF-EB28-7A9A-95BB-6B1A290B2D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76FA1F-03A4-A7D3-4EC3-26A01C5B12C1}"/>
              </a:ext>
            </a:extLst>
          </p:cNvPr>
          <p:cNvSpPr>
            <a:spLocks noGrp="1"/>
          </p:cNvSpPr>
          <p:nvPr>
            <p:ph type="body" idx="1"/>
          </p:nvPr>
        </p:nvSpPr>
        <p:spPr/>
        <p:txBody>
          <a:bodyPr/>
          <a:lstStyle/>
          <a:p>
            <a:r>
              <a:rPr lang="en-US" dirty="0"/>
              <a:t>Heather’s introduction</a:t>
            </a:r>
          </a:p>
          <a:p>
            <a:endParaRPr lang="en-US" dirty="0"/>
          </a:p>
        </p:txBody>
      </p:sp>
      <p:sp>
        <p:nvSpPr>
          <p:cNvPr id="4" name="Slide Number Placeholder 3">
            <a:extLst>
              <a:ext uri="{FF2B5EF4-FFF2-40B4-BE49-F238E27FC236}">
                <a16:creationId xmlns:a16="http://schemas.microsoft.com/office/drawing/2014/main" id="{FE3F6346-DEC7-7D00-3DD8-CC46D50CD9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5006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7E542-5FAD-3A04-B1EA-2278E01F2F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4BA69-420E-063E-C1A5-DB6337D7BB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14316A-EB2F-5D93-0144-B63B85A85744}"/>
              </a:ext>
            </a:extLst>
          </p:cNvPr>
          <p:cNvSpPr>
            <a:spLocks noGrp="1"/>
          </p:cNvSpPr>
          <p:nvPr>
            <p:ph type="body" idx="1"/>
          </p:nvPr>
        </p:nvSpPr>
        <p:spPr/>
        <p:txBody>
          <a:bodyPr/>
          <a:lstStyle/>
          <a:p>
            <a:endParaRPr lang="en-US" sz="1400" dirty="0">
              <a:latin typeface="Raleway" panose="020B0503030101060003" pitchFamily="34" charset="77"/>
            </a:endParaRPr>
          </a:p>
        </p:txBody>
      </p:sp>
      <p:sp>
        <p:nvSpPr>
          <p:cNvPr id="4" name="Slide Number Placeholder 3">
            <a:extLst>
              <a:ext uri="{FF2B5EF4-FFF2-40B4-BE49-F238E27FC236}">
                <a16:creationId xmlns:a16="http://schemas.microsoft.com/office/drawing/2014/main" id="{D2A70B04-FD09-AA84-000E-AA32846DAE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4559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Raleway" panose="020B0503030101060003" pitchFamily="34" charset="77"/>
              </a:rPr>
              <a:t>Heather introduction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182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5</a:t>
            </a:fld>
            <a:endParaRPr lang="en-US"/>
          </a:p>
        </p:txBody>
      </p:sp>
    </p:spTree>
    <p:extLst>
      <p:ext uri="{BB962C8B-B14F-4D97-AF65-F5344CB8AC3E}">
        <p14:creationId xmlns:p14="http://schemas.microsoft.com/office/powerpoint/2010/main" val="4022998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series is designed to supplement and reinforce the ABC Need to Know Criteria for the water Operator level 1 and 2 exams though there will be some higher level topics covered, and we won’t always follow the exact order listed in the NTKs</a:t>
            </a:r>
          </a:p>
          <a:p>
            <a:endParaRPr lang="en-US" dirty="0"/>
          </a:p>
          <a:p>
            <a:endParaRPr lang="en-US" dirty="0"/>
          </a:p>
          <a:p>
            <a:endParaRPr lang="en-US" dirty="0"/>
          </a:p>
          <a:p>
            <a:endParaRPr lang="en-US" dirty="0"/>
          </a:p>
          <a:p>
            <a:endParaRPr lang="en-US" dirty="0"/>
          </a:p>
          <a:p>
            <a:r>
              <a:rPr lang="en-US" dirty="0"/>
              <a:t>https://</a:t>
            </a:r>
            <a:r>
              <a:rPr lang="en-US" dirty="0" err="1"/>
              <a:t>www.gowpi.org</a:t>
            </a:r>
            <a:r>
              <a:rPr lang="en-US" dirty="0"/>
              <a:t>/services/</a:t>
            </a:r>
            <a:r>
              <a:rPr lang="en-US" dirty="0" err="1"/>
              <a:t>abc</a:t>
            </a:r>
            <a:r>
              <a:rPr lang="en-US" dirty="0"/>
              <a:t>-testing/standardized-exams/standardized-wastewater-treatment-operator-exams/</a:t>
            </a:r>
          </a:p>
        </p:txBody>
      </p:sp>
      <p:sp>
        <p:nvSpPr>
          <p:cNvPr id="4" name="Slide Number Placeholder 3"/>
          <p:cNvSpPr>
            <a:spLocks noGrp="1"/>
          </p:cNvSpPr>
          <p:nvPr>
            <p:ph type="sldNum" sz="quarter" idx="5"/>
          </p:nvPr>
        </p:nvSpPr>
        <p:spPr/>
        <p:txBody>
          <a:bodyPr/>
          <a:lstStyle/>
          <a:p>
            <a:fld id="{9D962E49-2EF1-4D08-9461-BAE0BAA9ECEB}" type="slidenum">
              <a:rPr lang="en-US" smtClean="0"/>
              <a:t>6</a:t>
            </a:fld>
            <a:endParaRPr lang="en-US"/>
          </a:p>
        </p:txBody>
      </p:sp>
    </p:spTree>
    <p:extLst>
      <p:ext uri="{BB962C8B-B14F-4D97-AF65-F5344CB8AC3E}">
        <p14:creationId xmlns:p14="http://schemas.microsoft.com/office/powerpoint/2010/main" val="2289291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 sessions total</a:t>
            </a:r>
          </a:p>
          <a:p>
            <a:endParaRPr lang="en-US" dirty="0"/>
          </a:p>
          <a:p>
            <a:r>
              <a:rPr lang="en-US" dirty="0"/>
              <a:t>1 hour each</a:t>
            </a:r>
          </a:p>
          <a:p>
            <a:endParaRPr lang="en-US" dirty="0"/>
          </a:p>
          <a:p>
            <a:r>
              <a:rPr lang="en-US" dirty="0"/>
              <a:t>This is the schedule for the remainder of this year,</a:t>
            </a:r>
          </a:p>
          <a:p>
            <a:endParaRPr lang="en-US" dirty="0"/>
          </a:p>
          <a:p>
            <a:r>
              <a:rPr lang="en-US" dirty="0"/>
              <a:t>The trainers will vary depending on the topic</a:t>
            </a:r>
          </a:p>
        </p:txBody>
      </p:sp>
      <p:sp>
        <p:nvSpPr>
          <p:cNvPr id="4" name="Slide Number Placeholder 3"/>
          <p:cNvSpPr>
            <a:spLocks noGrp="1"/>
          </p:cNvSpPr>
          <p:nvPr>
            <p:ph type="sldNum" sz="quarter" idx="5"/>
          </p:nvPr>
        </p:nvSpPr>
        <p:spPr/>
        <p:txBody>
          <a:bodyPr/>
          <a:lstStyle/>
          <a:p>
            <a:fld id="{9D962E49-2EF1-4D08-9461-BAE0BAA9ECEB}" type="slidenum">
              <a:rPr lang="en-US" smtClean="0"/>
              <a:t>7</a:t>
            </a:fld>
            <a:endParaRPr lang="en-US"/>
          </a:p>
        </p:txBody>
      </p:sp>
    </p:spTree>
    <p:extLst>
      <p:ext uri="{BB962C8B-B14F-4D97-AF65-F5344CB8AC3E}">
        <p14:creationId xmlns:p14="http://schemas.microsoft.com/office/powerpoint/2010/main" val="3339929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sign in if you are attending in a group.  The facilitator at your location will forward these to us and we will keep track of your attendance hours for credits;</a:t>
            </a:r>
          </a:p>
          <a:p>
            <a:endParaRPr lang="en-US" dirty="0"/>
          </a:p>
          <a:p>
            <a:r>
              <a:rPr lang="en-US" dirty="0"/>
              <a:t>(Heather - add in anything else you want here.  I start on the next slide)</a:t>
            </a:r>
          </a:p>
        </p:txBody>
      </p:sp>
      <p:sp>
        <p:nvSpPr>
          <p:cNvPr id="4" name="Slide Number Placeholder 3"/>
          <p:cNvSpPr>
            <a:spLocks noGrp="1"/>
          </p:cNvSpPr>
          <p:nvPr>
            <p:ph type="sldNum" sz="quarter" idx="5"/>
          </p:nvPr>
        </p:nvSpPr>
        <p:spPr/>
        <p:txBody>
          <a:bodyPr/>
          <a:lstStyle/>
          <a:p>
            <a:fld id="{9D962E49-2EF1-4D08-9461-BAE0BAA9ECEB}" type="slidenum">
              <a:rPr lang="en-US" smtClean="0"/>
              <a:t>8</a:t>
            </a:fld>
            <a:endParaRPr lang="en-US"/>
          </a:p>
        </p:txBody>
      </p:sp>
    </p:spTree>
    <p:extLst>
      <p:ext uri="{BB962C8B-B14F-4D97-AF65-F5344CB8AC3E}">
        <p14:creationId xmlns:p14="http://schemas.microsoft.com/office/powerpoint/2010/main" val="2983042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Alright, let talk about some study and test tips</a:t>
            </a:r>
          </a:p>
          <a:p>
            <a:endParaRPr lang="en-US" dirty="0"/>
          </a:p>
          <a:p>
            <a:r>
              <a:rPr lang="en-US" dirty="0"/>
              <a:t>Tip one is: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0045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panic if you’ve never taken the op cert test before, or if you have and didn’t pass.</a:t>
            </a:r>
          </a:p>
          <a:p>
            <a:endParaRPr lang="en-US" dirty="0"/>
          </a:p>
          <a:p>
            <a:r>
              <a:rPr lang="en-US" dirty="0"/>
              <a:t>Photo by </a:t>
            </a:r>
            <a:r>
              <a:rPr lang="en-US" dirty="0">
                <a:hlinkClick r:id="rId3"/>
              </a:rPr>
              <a:t>Usman Yousaf</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95583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operator tests cover </a:t>
            </a:r>
            <a:r>
              <a:rPr lang="en-US" b="1" dirty="0"/>
              <a:t>knowledge you use or could use on the job</a:t>
            </a:r>
            <a:r>
              <a:rPr lang="en-US" dirty="0"/>
              <a:t>.</a:t>
            </a:r>
            <a:r>
              <a:rPr lang="en-US" b="1" dirty="0"/>
              <a:t>   and I say "Could Use" because the test covers various water treatment topics  at different levels, but not all of that knowledge may be used in your day to day operations, but for the test at least you’ll need to know a broad range of treatment topics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br>
              <a:rPr lang="en-US" dirty="0"/>
            </a:br>
            <a:endParaRPr lang="en-US" dirty="0"/>
          </a:p>
          <a:p>
            <a:endParaRPr lang="en-US" dirty="0"/>
          </a:p>
          <a:p>
            <a:r>
              <a:rPr lang="en-US" dirty="0"/>
              <a:t>Photo by </a:t>
            </a:r>
            <a:r>
              <a:rPr lang="en-US" dirty="0">
                <a:hlinkClick r:id="rId3"/>
              </a:rPr>
              <a:t>Milad Fakurian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50559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latin typeface="Raleway" panose="020B0503030101060003" pitchFamily="34" charset="77"/>
                <a:ea typeface="Segoe UI Emoji" panose="020B0502040204020203" pitchFamily="34" charset="0"/>
              </a:rPr>
              <a:t>“a certified operator is a person who is certified by a certifying agency or commission as being qualified to </a:t>
            </a:r>
            <a:r>
              <a:rPr lang="en-US" sz="1200" u="sng" dirty="0">
                <a:latin typeface="Raleway" panose="020B0503030101060003" pitchFamily="34" charset="77"/>
                <a:ea typeface="Segoe UI Emoji" panose="020B0502040204020203" pitchFamily="34" charset="0"/>
              </a:rPr>
              <a:t>supervise</a:t>
            </a:r>
            <a:r>
              <a:rPr lang="en-US" sz="1200" dirty="0">
                <a:latin typeface="Raleway" panose="020B0503030101060003" pitchFamily="34" charset="77"/>
                <a:ea typeface="Segoe UI Emoji" panose="020B0502040204020203" pitchFamily="34" charset="0"/>
              </a:rPr>
              <a:t> or </a:t>
            </a:r>
            <a:r>
              <a:rPr lang="en-US" sz="1200" u="sng" dirty="0">
                <a:latin typeface="Raleway" panose="020B0503030101060003" pitchFamily="34" charset="77"/>
                <a:ea typeface="Segoe UI Emoji" panose="020B0502040204020203" pitchFamily="34" charset="0"/>
              </a:rPr>
              <a:t>operate</a:t>
            </a:r>
            <a:r>
              <a:rPr lang="en-US" sz="1200" dirty="0">
                <a:latin typeface="Raleway" panose="020B0503030101060003" pitchFamily="34" charset="77"/>
                <a:ea typeface="Segoe UI Emoji" panose="020B0502040204020203" pitchFamily="34" charset="0"/>
              </a:rPr>
              <a:t> one of the classifications of water supply systems or wastewater facilities".</a:t>
            </a:r>
          </a:p>
          <a:p>
            <a:pPr algn="ctr"/>
            <a:endParaRPr lang="en-US" sz="1200" dirty="0">
              <a:latin typeface="Raleway" panose="020B0503030101060003" pitchFamily="34" charset="77"/>
              <a:ea typeface="Segoe UI Emoji" panose="020B0502040204020203" pitchFamily="34" charset="0"/>
            </a:endParaRPr>
          </a:p>
          <a:p>
            <a:pPr algn="ctr"/>
            <a:r>
              <a:rPr lang="en-US" sz="1200" dirty="0">
                <a:latin typeface="Raleway" panose="020B0503030101060003" pitchFamily="34" charset="77"/>
                <a:ea typeface="Segoe UI Emoji" panose="020B0502040204020203" pitchFamily="34" charset="0"/>
              </a:rPr>
              <a:t>You're basically proving that you know how to do the job.</a:t>
            </a:r>
          </a:p>
        </p:txBody>
      </p:sp>
      <p:sp>
        <p:nvSpPr>
          <p:cNvPr id="4" name="Slide Number Placeholder 3"/>
          <p:cNvSpPr>
            <a:spLocks noGrp="1"/>
          </p:cNvSpPr>
          <p:nvPr>
            <p:ph type="sldNum" sz="quarter" idx="5"/>
          </p:nvPr>
        </p:nvSpPr>
        <p:spPr/>
        <p:txBody>
          <a:bodyPr/>
          <a:lstStyle/>
          <a:p>
            <a:fld id="{9D962E49-2EF1-4D08-9461-BAE0BAA9ECEB}" type="slidenum">
              <a:rPr lang="en-US" smtClean="0"/>
              <a:t>12</a:t>
            </a:fld>
            <a:endParaRPr lang="en-US"/>
          </a:p>
        </p:txBody>
      </p:sp>
    </p:spTree>
    <p:extLst>
      <p:ext uri="{BB962C8B-B14F-4D97-AF65-F5344CB8AC3E}">
        <p14:creationId xmlns:p14="http://schemas.microsoft.com/office/powerpoint/2010/main" val="2546057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that job consists of a lot of different activities, and requires </a:t>
            </a:r>
            <a:r>
              <a:rPr lang="en-US" dirty="0" err="1"/>
              <a:t>knowedge</a:t>
            </a:r>
            <a:r>
              <a:rPr lang="en-US" dirty="0"/>
              <a:t> about a variety of topics.</a:t>
            </a:r>
          </a:p>
          <a:p>
            <a:endParaRPr lang="en-US" dirty="0"/>
          </a:p>
          <a:p>
            <a:r>
              <a:rPr lang="en-US" dirty="0"/>
              <a:t>these are the kinds of things that the tests cover - your operator duties - things you do every day</a:t>
            </a:r>
          </a:p>
        </p:txBody>
      </p:sp>
      <p:sp>
        <p:nvSpPr>
          <p:cNvPr id="4" name="Slide Number Placeholder 3"/>
          <p:cNvSpPr>
            <a:spLocks noGrp="1"/>
          </p:cNvSpPr>
          <p:nvPr>
            <p:ph type="sldNum" sz="quarter" idx="5"/>
          </p:nvPr>
        </p:nvSpPr>
        <p:spPr/>
        <p:txBody>
          <a:bodyPr/>
          <a:lstStyle/>
          <a:p>
            <a:fld id="{9D962E49-2EF1-4D08-9461-BAE0BAA9ECEB}" type="slidenum">
              <a:rPr lang="en-US" smtClean="0"/>
              <a:t>13</a:t>
            </a:fld>
            <a:endParaRPr lang="en-US"/>
          </a:p>
        </p:txBody>
      </p:sp>
    </p:spTree>
    <p:extLst>
      <p:ext uri="{BB962C8B-B14F-4D97-AF65-F5344CB8AC3E}">
        <p14:creationId xmlns:p14="http://schemas.microsoft.com/office/powerpoint/2010/main" val="2682429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leverage your practical experience.  By the time you take the exam you'll typically have been working in the field for a year.  You can leverage your day to day experience on test day and for your studying</a:t>
            </a:r>
          </a:p>
          <a:p>
            <a:br>
              <a:rPr lang="en-US" dirty="0"/>
            </a:br>
            <a:endParaRPr lang="en-US" dirty="0"/>
          </a:p>
          <a:p>
            <a:endParaRPr lang="en-US" dirty="0"/>
          </a:p>
          <a:p>
            <a:r>
              <a:rPr lang="en-US" dirty="0"/>
              <a:t>Photo by </a:t>
            </a:r>
            <a:r>
              <a:rPr lang="en-US" dirty="0">
                <a:hlinkClick r:id="rId3"/>
              </a:rPr>
              <a:t>Milad Fakurian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5208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by </a:t>
            </a:r>
            <a:r>
              <a:rPr lang="en-US" dirty="0">
                <a:hlinkClick r:id="rId3"/>
              </a:rPr>
              <a:t>Green Chameleon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8098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one reason is To </a:t>
            </a:r>
            <a:r>
              <a:rPr lang="en-US" b="1" dirty="0"/>
              <a:t>find</a:t>
            </a:r>
            <a:r>
              <a:rPr lang="en-US" dirty="0"/>
              <a:t> out where your </a:t>
            </a:r>
            <a:r>
              <a:rPr lang="en-US" b="1" dirty="0"/>
              <a:t>knowledge gaps </a:t>
            </a:r>
            <a:r>
              <a:rPr lang="en-US" dirty="0"/>
              <a:t>are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5581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like metaphors so let’s think about the Op Cert Test as the big game day</a:t>
            </a:r>
          </a:p>
          <a:p>
            <a:endParaRPr lang="en-US" dirty="0"/>
          </a:p>
          <a:p>
            <a:r>
              <a:rPr lang="en-US" dirty="0"/>
              <a:t>Photo by </a:t>
            </a:r>
            <a:r>
              <a:rPr lang="en-US" dirty="0">
                <a:hlinkClick r:id="rId3"/>
              </a:rPr>
              <a:t>Todd Greene</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2347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just like you shoot shots to develop the skills you study  - you manuals, your problems, old tests.  You do it different ways under different conditions and work hard at what you aren’t good at to get better</a:t>
            </a:r>
          </a:p>
          <a:p>
            <a:endParaRPr lang="en-US" dirty="0"/>
          </a:p>
          <a:p>
            <a:endParaRPr lang="en-US" dirty="0"/>
          </a:p>
          <a:p>
            <a:r>
              <a:rPr lang="en-US" dirty="0"/>
              <a:t>Photo by </a:t>
            </a:r>
            <a:r>
              <a:rPr lang="en-US" dirty="0">
                <a:hlinkClick r:id="rId3"/>
              </a:rPr>
              <a:t>jesse orrico</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91221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People with better study methods and strategies score higher on exams </a:t>
            </a:r>
          </a:p>
          <a:p>
            <a:endParaRPr lang="en-US" altLang="en-US" dirty="0"/>
          </a:p>
          <a:p>
            <a:r>
              <a:rPr lang="en-US" altLang="en-US" dirty="0"/>
              <a:t>If the outcome isn’t what you’d like, then you probably need to change how you study!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57096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the team scrimmages or you play pick up games – that’s like the practice tests – it’s like the game but without the big consequences </a:t>
            </a:r>
          </a:p>
          <a:p>
            <a:r>
              <a:rPr lang="en-US" dirty="0"/>
              <a:t>It’s game conditions, but not the big game</a:t>
            </a:r>
          </a:p>
          <a:p>
            <a:r>
              <a:rPr lang="en-US" dirty="0"/>
              <a:t>It shows you what you’re good at and what still needs work</a:t>
            </a:r>
          </a:p>
          <a:p>
            <a:r>
              <a:rPr lang="en-US" dirty="0"/>
              <a:t>If you keep getting stripped you need to work on ball handling.</a:t>
            </a:r>
          </a:p>
          <a:p>
            <a:endParaRPr lang="en-US" dirty="0"/>
          </a:p>
          <a:p>
            <a:endParaRPr lang="en-US" dirty="0"/>
          </a:p>
          <a:p>
            <a:r>
              <a:rPr lang="en-US" dirty="0"/>
              <a:t>Photo by </a:t>
            </a:r>
            <a:r>
              <a:rPr lang="en-US" dirty="0">
                <a:hlinkClick r:id="rId3"/>
              </a:rPr>
              <a:t>Kenny Eliason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15672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Test areas you have trouble with may point to gaps in your practical knowledge </a:t>
            </a:r>
          </a:p>
          <a:p>
            <a:endParaRPr lang="en-US" dirty="0"/>
          </a:p>
          <a:p>
            <a:br>
              <a:rPr lang="en-US" dirty="0"/>
            </a:br>
            <a:endParaRPr lang="en-US" dirty="0"/>
          </a:p>
          <a:p>
            <a:endParaRPr lang="en-US" dirty="0"/>
          </a:p>
          <a:p>
            <a:r>
              <a:rPr lang="en-US" dirty="0"/>
              <a:t>Photo by </a:t>
            </a:r>
            <a:r>
              <a:rPr lang="en-US" dirty="0">
                <a:hlinkClick r:id="rId3"/>
              </a:rPr>
              <a:t>Milad Fakurian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73824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 that information to round out your skill sets.</a:t>
            </a:r>
          </a:p>
          <a:p>
            <a:endParaRPr lang="en-US" dirty="0"/>
          </a:p>
          <a:p>
            <a:r>
              <a:rPr lang="en-US" dirty="0"/>
              <a:t>By that I mean, areas you don’t do well on in the test might just be areas that you don’t have much practical experience with. It gives you a direction to follow when developing your study plan test plan and career</a:t>
            </a:r>
          </a:p>
          <a:p>
            <a:endParaRPr lang="en-US" dirty="0"/>
          </a:p>
          <a:p>
            <a:endParaRPr lang="en-US" dirty="0"/>
          </a:p>
          <a:p>
            <a:endParaRPr lang="en-US" dirty="0"/>
          </a:p>
          <a:p>
            <a:r>
              <a:rPr lang="en-US" dirty="0"/>
              <a:t>Photo by </a:t>
            </a:r>
            <a:r>
              <a:rPr lang="en-US" dirty="0">
                <a:hlinkClick r:id="rId3"/>
              </a:rPr>
              <a:t>Milad Fakurian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8094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wouldn’t  expect to win a big game without ever practicing – at least not realistically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744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People with better study methods and strategies score higher on exams </a:t>
            </a:r>
          </a:p>
          <a:p>
            <a:endParaRPr lang="en-US" altLang="en-US" dirty="0"/>
          </a:p>
          <a:p>
            <a:r>
              <a:rPr lang="en-US" altLang="en-US" dirty="0"/>
              <a:t>If the outcome isn’t what you’d like, then you probably need to change how you study! </a:t>
            </a:r>
          </a:p>
          <a:p>
            <a:endParaRPr lang="en-US" dirty="0"/>
          </a:p>
          <a:p>
            <a:r>
              <a:rPr lang="en-US" dirty="0"/>
              <a:t>So that's my pitch for committing to studying. - lets talk about how to do that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54954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run a good practice to make sure the game outcome is what we want it to be?</a:t>
            </a:r>
          </a:p>
        </p:txBody>
      </p:sp>
      <p:sp>
        <p:nvSpPr>
          <p:cNvPr id="4" name="Slide Number Placeholder 3"/>
          <p:cNvSpPr>
            <a:spLocks noGrp="1"/>
          </p:cNvSpPr>
          <p:nvPr>
            <p:ph type="sldNum" sz="quarter" idx="5"/>
          </p:nvPr>
        </p:nvSpPr>
        <p:spPr/>
        <p:txBody>
          <a:bodyPr/>
          <a:lstStyle/>
          <a:p>
            <a:fld id="{9D962E49-2EF1-4D08-9461-BAE0BAA9ECEB}" type="slidenum">
              <a:rPr lang="en-US" smtClean="0"/>
              <a:t>25</a:t>
            </a:fld>
            <a:endParaRPr lang="en-US"/>
          </a:p>
        </p:txBody>
      </p:sp>
    </p:spTree>
    <p:extLst>
      <p:ext uri="{BB962C8B-B14F-4D97-AF65-F5344CB8AC3E}">
        <p14:creationId xmlns:p14="http://schemas.microsoft.com/office/powerpoint/2010/main" val="1692543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a study Plan – how you’re going  to get from today, to passing the test.</a:t>
            </a:r>
          </a:p>
          <a:p>
            <a:endParaRPr lang="en-US" dirty="0"/>
          </a:p>
          <a:p>
            <a:r>
              <a:rPr lang="en-US" dirty="0"/>
              <a:t>do a self assessment and build a plan around that.  and expect it to change over time.</a:t>
            </a:r>
          </a:p>
          <a:p>
            <a:endParaRPr lang="en-US" dirty="0"/>
          </a:p>
          <a:p>
            <a:r>
              <a:rPr lang="en-US" dirty="0"/>
              <a:t>When you can consistently make the hook shot you don't have to focus on it quite as hard.  You still have to practice, but not at the same level as something you aren't as good at</a:t>
            </a:r>
          </a:p>
          <a:p>
            <a:endParaRPr lang="en-US" dirty="0"/>
          </a:p>
          <a:p>
            <a:endParaRPr lang="en-US" dirty="0"/>
          </a:p>
          <a:p>
            <a:endParaRPr lang="en-US" dirty="0"/>
          </a:p>
          <a:p>
            <a:r>
              <a:rPr lang="en-US" dirty="0" err="1"/>
              <a:t>PhoPhoto</a:t>
            </a:r>
            <a:r>
              <a:rPr lang="en-US" dirty="0"/>
              <a:t> by </a:t>
            </a:r>
            <a:r>
              <a:rPr lang="en-US" dirty="0">
                <a:hlinkClick r:id="rId3"/>
              </a:rPr>
              <a:t>Green Chameleon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55432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aside a reasonable amount of time for study so that you aren’t trying to cram everything in at the last minute – it’s a lot of material, you don’t want to be trying to learn it all the night before the exam.  That rarely works out well.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65372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studying early – well before the exam date.  If the exam is on the 30</a:t>
            </a:r>
            <a:r>
              <a:rPr lang="en-US" baseline="30000" dirty="0"/>
              <a:t>th</a:t>
            </a:r>
            <a:r>
              <a:rPr lang="en-US" dirty="0"/>
              <a:t> you don’t want to start the weekend before.  This is really just another way of saying manage your time (which is what we started this sequence with)</a:t>
            </a:r>
          </a:p>
          <a:p>
            <a:endParaRPr lang="en-US" dirty="0"/>
          </a:p>
          <a:p>
            <a:r>
              <a:rPr lang="en-US" dirty="0"/>
              <a:t>Think about where you are, and where you need to be on test day.  and revaluate periodically - look at your progress and see whether you are on track to pass the test when you have planned to take it.</a:t>
            </a:r>
          </a:p>
          <a:p>
            <a:endParaRPr lang="en-US" dirty="0"/>
          </a:p>
          <a:p>
            <a:endParaRPr lang="en-US" dirty="0"/>
          </a:p>
          <a:p>
            <a:r>
              <a:rPr lang="en-US" dirty="0"/>
              <a:t>Photo by </a:t>
            </a:r>
            <a:r>
              <a:rPr lang="en-US" dirty="0">
                <a:hlinkClick r:id="rId3"/>
              </a:rPr>
              <a:t>Towfiqu barbhuiya</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59877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a study Plan – how you’re going  to get from today, to passing the test.</a:t>
            </a:r>
          </a:p>
          <a:p>
            <a:endParaRPr lang="en-US" dirty="0"/>
          </a:p>
          <a:p>
            <a:r>
              <a:rPr lang="en-US" dirty="0"/>
              <a:t>Remember you don't need a perfect game - you have to get 70 out of 100 right.  That's all.</a:t>
            </a:r>
          </a:p>
          <a:p>
            <a:endParaRPr lang="en-US" dirty="0"/>
          </a:p>
          <a:p>
            <a:endParaRPr lang="en-US" dirty="0"/>
          </a:p>
          <a:p>
            <a:r>
              <a:rPr lang="en-US" dirty="0" err="1"/>
              <a:t>PhoPhoto</a:t>
            </a:r>
            <a:r>
              <a:rPr lang="en-US" dirty="0"/>
              <a:t> by </a:t>
            </a:r>
            <a:r>
              <a:rPr lang="en-US" dirty="0">
                <a:hlinkClick r:id="rId3"/>
              </a:rPr>
              <a:t>Green Chameleon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44256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on your </a:t>
            </a:r>
            <a:r>
              <a:rPr lang="en-US" dirty="0" err="1"/>
              <a:t>practica;l</a:t>
            </a:r>
            <a:r>
              <a:rPr lang="en-US" dirty="0"/>
              <a:t> knowledge -  You have the Need to know list - what parts are you comfortable with that only need review - what is new material, or </a:t>
            </a:r>
            <a:r>
              <a:rPr lang="en-US" dirty="0" err="1"/>
              <a:t>somthinh</a:t>
            </a:r>
            <a:r>
              <a:rPr lang="en-US" dirty="0"/>
              <a:t> you have difficulty with </a:t>
            </a:r>
          </a:p>
          <a:p>
            <a:endParaRPr lang="en-US" dirty="0"/>
          </a:p>
          <a:p>
            <a:endParaRPr lang="en-US" dirty="0"/>
          </a:p>
          <a:p>
            <a:endParaRPr lang="en-US" dirty="0"/>
          </a:p>
          <a:p>
            <a:endParaRPr lang="en-US" dirty="0"/>
          </a:p>
          <a:p>
            <a:r>
              <a:rPr lang="en-US" dirty="0" err="1"/>
              <a:t>PhoPhoto</a:t>
            </a:r>
            <a:r>
              <a:rPr lang="en-US" dirty="0"/>
              <a:t> by </a:t>
            </a:r>
            <a:r>
              <a:rPr lang="en-US" dirty="0">
                <a:hlinkClick r:id="rId3"/>
              </a:rPr>
              <a:t>Green Chameleon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28617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harder on the weak spots.  It’s great if you can always hit the free throw, but that’s not the only shot you’re </a:t>
            </a:r>
            <a:r>
              <a:rPr lang="en-US" dirty="0" err="1"/>
              <a:t>gonna</a:t>
            </a:r>
            <a:r>
              <a:rPr lang="en-US" dirty="0"/>
              <a:t> have to make</a:t>
            </a:r>
          </a:p>
          <a:p>
            <a:endParaRPr lang="en-US" dirty="0"/>
          </a:p>
          <a:p>
            <a:endParaRPr lang="en-US" dirty="0"/>
          </a:p>
          <a:p>
            <a:endParaRPr lang="en-US" dirty="0"/>
          </a:p>
          <a:p>
            <a:endParaRPr lang="en-US" dirty="0"/>
          </a:p>
          <a:p>
            <a:r>
              <a:rPr lang="en-US" dirty="0" err="1"/>
              <a:t>PhoPhoto</a:t>
            </a:r>
            <a:r>
              <a:rPr lang="en-US" dirty="0"/>
              <a:t> by </a:t>
            </a:r>
            <a:r>
              <a:rPr lang="en-US" dirty="0">
                <a:hlinkClick r:id="rId3"/>
              </a:rPr>
              <a:t>Green Chameleon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2255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leverage your study and practical work and knowledge your coworkers have</a:t>
            </a:r>
          </a:p>
          <a:p>
            <a:endParaRPr lang="en-US" dirty="0"/>
          </a:p>
          <a:p>
            <a:r>
              <a:rPr lang="en-US" dirty="0"/>
              <a:t>As you learn new things on the job, ask questions.  Explain processes to each other. If you can </a:t>
            </a:r>
            <a:r>
              <a:rPr lang="en-US" dirty="0" err="1"/>
              <a:t>explaing</a:t>
            </a:r>
            <a:r>
              <a:rPr lang="en-US" dirty="0"/>
              <a:t> it -you understand it.</a:t>
            </a:r>
          </a:p>
          <a:p>
            <a:endParaRPr lang="en-US" dirty="0"/>
          </a:p>
          <a:p>
            <a:r>
              <a:rPr lang="en-US" dirty="0"/>
              <a:t>Lean on your buddies or co-workers.  </a:t>
            </a:r>
          </a:p>
          <a:p>
            <a:endParaRPr lang="en-US" dirty="0"/>
          </a:p>
          <a:p>
            <a:r>
              <a:rPr lang="en-US" dirty="0"/>
              <a:t>Photo by </a:t>
            </a:r>
            <a:r>
              <a:rPr lang="en-US" dirty="0">
                <a:hlinkClick r:id="rId3"/>
              </a:rPr>
              <a:t>Kate Trysh</a:t>
            </a:r>
            <a:r>
              <a:rPr lang="en-US" dirty="0"/>
              <a:t> on </a:t>
            </a:r>
            <a:r>
              <a:rPr lang="en-US" dirty="0">
                <a:hlinkClick r:id="rId4"/>
              </a:rPr>
              <a:t>Unsplash</a:t>
            </a:r>
            <a:r>
              <a:rPr lang="en-US" dirty="0"/>
              <a:t> </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82400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available training materials, study guides and handouts.  </a:t>
            </a:r>
          </a:p>
          <a:p>
            <a:endParaRPr lang="en-US" dirty="0"/>
          </a:p>
          <a:p>
            <a:endParaRPr lang="en-US" dirty="0"/>
          </a:p>
          <a:p>
            <a:r>
              <a:rPr lang="en-US" dirty="0"/>
              <a:t>Photo by </a:t>
            </a:r>
            <a:r>
              <a:rPr lang="en-US" dirty="0">
                <a:hlinkClick r:id="rId3"/>
              </a:rPr>
              <a:t>Natalie Grainger</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24760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familiar with the WPI/ABC Website </a:t>
            </a:r>
          </a:p>
        </p:txBody>
      </p:sp>
      <p:sp>
        <p:nvSpPr>
          <p:cNvPr id="4" name="Slide Number Placeholder 3"/>
          <p:cNvSpPr>
            <a:spLocks noGrp="1"/>
          </p:cNvSpPr>
          <p:nvPr>
            <p:ph type="sldNum" sz="quarter" idx="5"/>
          </p:nvPr>
        </p:nvSpPr>
        <p:spPr/>
        <p:txBody>
          <a:bodyPr/>
          <a:lstStyle/>
          <a:p>
            <a:fld id="{9D962E49-2EF1-4D08-9461-BAE0BAA9ECEB}" type="slidenum">
              <a:rPr lang="en-US" smtClean="0"/>
              <a:t>34</a:t>
            </a:fld>
            <a:endParaRPr lang="en-US"/>
          </a:p>
        </p:txBody>
      </p:sp>
    </p:spTree>
    <p:extLst>
      <p:ext uri="{BB962C8B-B14F-4D97-AF65-F5344CB8AC3E}">
        <p14:creationId xmlns:p14="http://schemas.microsoft.com/office/powerpoint/2010/main" val="25116123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37078-5CC9-AA61-CD6E-6008BCC11E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11E0F-4D39-EEEF-DC01-E63A741123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AC4AAD-AFCE-A025-5D81-932010AA6B8D}"/>
              </a:ext>
            </a:extLst>
          </p:cNvPr>
          <p:cNvSpPr>
            <a:spLocks noGrp="1"/>
          </p:cNvSpPr>
          <p:nvPr>
            <p:ph type="body" idx="1"/>
          </p:nvPr>
        </p:nvSpPr>
        <p:spPr/>
        <p:txBody>
          <a:bodyPr/>
          <a:lstStyle/>
          <a:p>
            <a:r>
              <a:rPr lang="en-US" dirty="0"/>
              <a:t>This series is designed to supplement and reinforce the ABC Need to Know Criteria for the Water Operator level 1 and 2 exams though there will be some higher level topics covered, and we won’t always follow the exact order listed in the NTKs</a:t>
            </a:r>
          </a:p>
          <a:p>
            <a:endParaRPr lang="en-US" dirty="0"/>
          </a:p>
          <a:p>
            <a:r>
              <a:rPr lang="en-US" dirty="0"/>
              <a:t>Please be aware that these training sessions are not your only training resource and attending these sessions alone will not get you through the test.  </a:t>
            </a:r>
          </a:p>
          <a:p>
            <a:endParaRPr lang="en-US" dirty="0"/>
          </a:p>
          <a:p>
            <a:r>
              <a:rPr lang="en-US" dirty="0"/>
              <a:t>You will need to study your training materials outside of this webinar series and be able to apply the on-the-job training you receive as apprentices or trainee operators to pass the exam.</a:t>
            </a:r>
          </a:p>
          <a:p>
            <a:endParaRPr lang="en-US" dirty="0"/>
          </a:p>
          <a:p>
            <a:r>
              <a:rPr lang="en-US" dirty="0"/>
              <a:t>These documents are freely available on the ABC website, and we’ll be providing digital copies to you as well.</a:t>
            </a:r>
          </a:p>
        </p:txBody>
      </p:sp>
      <p:sp>
        <p:nvSpPr>
          <p:cNvPr id="4" name="Slide Number Placeholder 3">
            <a:extLst>
              <a:ext uri="{FF2B5EF4-FFF2-40B4-BE49-F238E27FC236}">
                <a16:creationId xmlns:a16="http://schemas.microsoft.com/office/drawing/2014/main" id="{144C5283-17DF-1AD1-1D36-E26C519A85CF}"/>
              </a:ext>
            </a:extLst>
          </p:cNvPr>
          <p:cNvSpPr>
            <a:spLocks noGrp="1"/>
          </p:cNvSpPr>
          <p:nvPr>
            <p:ph type="sldNum" sz="quarter" idx="5"/>
          </p:nvPr>
        </p:nvSpPr>
        <p:spPr/>
        <p:txBody>
          <a:bodyPr/>
          <a:lstStyle/>
          <a:p>
            <a:fld id="{9D962E49-2EF1-4D08-9461-BAE0BAA9ECEB}" type="slidenum">
              <a:rPr lang="en-US" smtClean="0"/>
              <a:t>35</a:t>
            </a:fld>
            <a:endParaRPr lang="en-US"/>
          </a:p>
        </p:txBody>
      </p:sp>
    </p:spTree>
    <p:extLst>
      <p:ext uri="{BB962C8B-B14F-4D97-AF65-F5344CB8AC3E}">
        <p14:creationId xmlns:p14="http://schemas.microsoft.com/office/powerpoint/2010/main" val="7020769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as wastewater treatment operator job duties vary in their complexity, so will the questions you are asked on the exam. Some will be more simple and routine, whereas others will be more complex, or cognitively demanding. The following three levels are used to describe the complexity of the questions you will </a:t>
            </a:r>
            <a:r>
              <a:rPr lang="en-US" dirty="0" err="1"/>
              <a:t>encounteron</a:t>
            </a:r>
            <a:r>
              <a:rPr lang="en-US" dirty="0"/>
              <a:t> the exam:</a:t>
            </a:r>
          </a:p>
          <a:p>
            <a:endParaRPr lang="en-US" dirty="0"/>
          </a:p>
          <a:p>
            <a:r>
              <a:rPr lang="en-US" dirty="0"/>
              <a:t>the good thing is that on Level 1 there </a:t>
            </a:r>
            <a:r>
              <a:rPr lang="en-US" dirty="0" err="1"/>
              <a:t>arent</a:t>
            </a:r>
            <a:r>
              <a:rPr lang="en-US" dirty="0"/>
              <a:t> any analysis questions - its all recall and application</a:t>
            </a:r>
          </a:p>
        </p:txBody>
      </p:sp>
      <p:sp>
        <p:nvSpPr>
          <p:cNvPr id="4" name="Slide Number Placeholder 3"/>
          <p:cNvSpPr>
            <a:spLocks noGrp="1"/>
          </p:cNvSpPr>
          <p:nvPr>
            <p:ph type="sldNum" sz="quarter" idx="5"/>
          </p:nvPr>
        </p:nvSpPr>
        <p:spPr/>
        <p:txBody>
          <a:bodyPr/>
          <a:lstStyle/>
          <a:p>
            <a:fld id="{9D962E49-2EF1-4D08-9461-BAE0BAA9ECEB}" type="slidenum">
              <a:rPr lang="en-US" smtClean="0"/>
              <a:t>36</a:t>
            </a:fld>
            <a:endParaRPr lang="en-US"/>
          </a:p>
        </p:txBody>
      </p:sp>
    </p:spTree>
    <p:extLst>
      <p:ext uri="{BB962C8B-B14F-4D97-AF65-F5344CB8AC3E}">
        <p14:creationId xmlns:p14="http://schemas.microsoft.com/office/powerpoint/2010/main" val="27084614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 questions that are basic recall type questions</a:t>
            </a:r>
          </a:p>
          <a:p>
            <a:r>
              <a:rPr lang="en-US" dirty="0"/>
              <a:t>44 that are application questions </a:t>
            </a:r>
          </a:p>
          <a:p>
            <a:r>
              <a:rPr lang="en-US" dirty="0"/>
              <a:t>And 22 Analysis questions</a:t>
            </a:r>
          </a:p>
          <a:p>
            <a:endParaRPr lang="en-US" dirty="0"/>
          </a:p>
          <a:p>
            <a:r>
              <a:rPr lang="en-US" dirty="0"/>
              <a:t>Buried in there are 10 questions that require calculations</a:t>
            </a:r>
          </a:p>
          <a:p>
            <a:endParaRPr lang="en-US" dirty="0"/>
          </a:p>
          <a:p>
            <a:r>
              <a:rPr lang="en-US" dirty="0"/>
              <a:t>So for Treatment you already know there are going to be </a:t>
            </a:r>
          </a:p>
          <a:p>
            <a:r>
              <a:rPr lang="en-US" dirty="0"/>
              <a:t>12recall </a:t>
            </a:r>
          </a:p>
          <a:p>
            <a:r>
              <a:rPr lang="en-US" dirty="0"/>
              <a:t>18 application</a:t>
            </a:r>
          </a:p>
          <a:p>
            <a:r>
              <a:rPr lang="en-US" dirty="0"/>
              <a:t>and no </a:t>
            </a:r>
            <a:r>
              <a:rPr lang="en-US" dirty="0" err="1"/>
              <a:t>analyss</a:t>
            </a:r>
            <a:r>
              <a:rPr lang="en-US" dirty="0"/>
              <a:t> analysis</a:t>
            </a:r>
          </a:p>
        </p:txBody>
      </p:sp>
      <p:sp>
        <p:nvSpPr>
          <p:cNvPr id="4" name="Slide Number Placeholder 3"/>
          <p:cNvSpPr>
            <a:spLocks noGrp="1"/>
          </p:cNvSpPr>
          <p:nvPr>
            <p:ph type="sldNum" sz="quarter" idx="5"/>
          </p:nvPr>
        </p:nvSpPr>
        <p:spPr/>
        <p:txBody>
          <a:bodyPr/>
          <a:lstStyle/>
          <a:p>
            <a:fld id="{9D962E49-2EF1-4D08-9461-BAE0BAA9ECEB}" type="slidenum">
              <a:rPr lang="en-US" smtClean="0"/>
              <a:t>37</a:t>
            </a:fld>
            <a:endParaRPr lang="en-US"/>
          </a:p>
        </p:txBody>
      </p:sp>
    </p:spTree>
    <p:extLst>
      <p:ext uri="{BB962C8B-B14F-4D97-AF65-F5344CB8AC3E}">
        <p14:creationId xmlns:p14="http://schemas.microsoft.com/office/powerpoint/2010/main" val="41667774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mentioned the NTKs provide. road map, and here it is.</a:t>
            </a:r>
          </a:p>
          <a:p>
            <a:endParaRPr lang="en-US" dirty="0"/>
          </a:p>
          <a:p>
            <a:r>
              <a:rPr lang="en-US" dirty="0"/>
              <a:t>If it's on here , you need to know about it.</a:t>
            </a:r>
          </a:p>
          <a:p>
            <a:endParaRPr lang="en-US" dirty="0"/>
          </a:p>
          <a:p>
            <a:endParaRPr lang="en-US" dirty="0"/>
          </a:p>
          <a:p>
            <a:r>
              <a:rPr lang="en-US" dirty="0"/>
              <a:t>Compare the need to knows to your activities and training - this too will help you identify areas you may need to focus on</a:t>
            </a:r>
          </a:p>
        </p:txBody>
      </p:sp>
      <p:sp>
        <p:nvSpPr>
          <p:cNvPr id="4" name="Slide Number Placeholder 3"/>
          <p:cNvSpPr>
            <a:spLocks noGrp="1"/>
          </p:cNvSpPr>
          <p:nvPr>
            <p:ph type="sldNum" sz="quarter" idx="5"/>
          </p:nvPr>
        </p:nvSpPr>
        <p:spPr/>
        <p:txBody>
          <a:bodyPr/>
          <a:lstStyle/>
          <a:p>
            <a:fld id="{9D962E49-2EF1-4D08-9461-BAE0BAA9ECEB}" type="slidenum">
              <a:rPr lang="en-US" smtClean="0"/>
              <a:t>38</a:t>
            </a:fld>
            <a:endParaRPr lang="en-US"/>
          </a:p>
        </p:txBody>
      </p:sp>
    </p:spTree>
    <p:extLst>
      <p:ext uri="{BB962C8B-B14F-4D97-AF65-F5344CB8AC3E}">
        <p14:creationId xmlns:p14="http://schemas.microsoft.com/office/powerpoint/2010/main" val="17760225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of these topics are fair game for the test</a:t>
            </a:r>
          </a:p>
        </p:txBody>
      </p:sp>
      <p:sp>
        <p:nvSpPr>
          <p:cNvPr id="4" name="Slide Number Placeholder 3"/>
          <p:cNvSpPr>
            <a:spLocks noGrp="1"/>
          </p:cNvSpPr>
          <p:nvPr>
            <p:ph type="sldNum" sz="quarter" idx="5"/>
          </p:nvPr>
        </p:nvSpPr>
        <p:spPr/>
        <p:txBody>
          <a:bodyPr/>
          <a:lstStyle/>
          <a:p>
            <a:fld id="{9D962E49-2EF1-4D08-9461-BAE0BAA9ECEB}" type="slidenum">
              <a:rPr lang="en-US" smtClean="0"/>
              <a:t>39</a:t>
            </a:fld>
            <a:endParaRPr lang="en-US"/>
          </a:p>
        </p:txBody>
      </p:sp>
    </p:spTree>
    <p:extLst>
      <p:ext uri="{BB962C8B-B14F-4D97-AF65-F5344CB8AC3E}">
        <p14:creationId xmlns:p14="http://schemas.microsoft.com/office/powerpoint/2010/main" val="23393662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those pages show you what's fair game for the exam, but this table gives you some information on how deep your knowledge has to be. </a:t>
            </a:r>
          </a:p>
          <a:p>
            <a:endParaRPr lang="en-US" dirty="0"/>
          </a:p>
          <a:p>
            <a:r>
              <a:rPr lang="en-US" dirty="0"/>
              <a:t> you </a:t>
            </a:r>
            <a:r>
              <a:rPr lang="en-US" dirty="0" err="1"/>
              <a:t>dont</a:t>
            </a:r>
            <a:r>
              <a:rPr lang="en-US" dirty="0"/>
              <a:t> need to know anything about </a:t>
            </a:r>
            <a:r>
              <a:rPr lang="en-US" dirty="0" err="1"/>
              <a:t>diciplinary</a:t>
            </a:r>
            <a:r>
              <a:rPr lang="en-US" dirty="0"/>
              <a:t> procedures al level 1, but you need to know basic math for every category ow question</a:t>
            </a:r>
          </a:p>
          <a:p>
            <a:r>
              <a:rPr lang="en-US" dirty="0"/>
              <a:t> and intermediate chemistry for the chemical properties </a:t>
            </a:r>
            <a:r>
              <a:rPr lang="en-US" dirty="0" err="1"/>
              <a:t>portino</a:t>
            </a:r>
            <a:r>
              <a:rPr lang="en-US" dirty="0"/>
              <a:t> related to the </a:t>
            </a:r>
            <a:r>
              <a:rPr lang="en-US" dirty="0" err="1"/>
              <a:t>treatmet</a:t>
            </a:r>
            <a:r>
              <a:rPr lang="en-US" dirty="0"/>
              <a:t> process.  </a:t>
            </a:r>
          </a:p>
        </p:txBody>
      </p:sp>
      <p:sp>
        <p:nvSpPr>
          <p:cNvPr id="4" name="Slide Number Placeholder 3"/>
          <p:cNvSpPr>
            <a:spLocks noGrp="1"/>
          </p:cNvSpPr>
          <p:nvPr>
            <p:ph type="sldNum" sz="quarter" idx="5"/>
          </p:nvPr>
        </p:nvSpPr>
        <p:spPr/>
        <p:txBody>
          <a:bodyPr/>
          <a:lstStyle/>
          <a:p>
            <a:fld id="{9D962E49-2EF1-4D08-9461-BAE0BAA9ECEB}" type="slidenum">
              <a:rPr lang="en-US" smtClean="0"/>
              <a:t>41</a:t>
            </a:fld>
            <a:endParaRPr lang="en-US"/>
          </a:p>
        </p:txBody>
      </p:sp>
    </p:spTree>
    <p:extLst>
      <p:ext uri="{BB962C8B-B14F-4D97-AF65-F5344CB8AC3E}">
        <p14:creationId xmlns:p14="http://schemas.microsoft.com/office/powerpoint/2010/main" val="23335860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t>
            </a:r>
            <a:r>
              <a:rPr lang="en-US" dirty="0" err="1"/>
              <a:t>nbed</a:t>
            </a:r>
            <a:r>
              <a:rPr lang="en-US" dirty="0"/>
              <a:t> to knows are really your map to success - they tell you what topics will be covered, and at </a:t>
            </a:r>
            <a:r>
              <a:rPr lang="en-US" dirty="0" err="1"/>
              <a:t>waht</a:t>
            </a:r>
            <a:r>
              <a:rPr lang="en-US" dirty="0"/>
              <a:t> basic level.</a:t>
            </a:r>
          </a:p>
        </p:txBody>
      </p:sp>
      <p:sp>
        <p:nvSpPr>
          <p:cNvPr id="4" name="Slide Number Placeholder 3"/>
          <p:cNvSpPr>
            <a:spLocks noGrp="1"/>
          </p:cNvSpPr>
          <p:nvPr>
            <p:ph type="sldNum" sz="quarter" idx="5"/>
          </p:nvPr>
        </p:nvSpPr>
        <p:spPr/>
        <p:txBody>
          <a:bodyPr/>
          <a:lstStyle/>
          <a:p>
            <a:fld id="{9D962E49-2EF1-4D08-9461-BAE0BAA9ECEB}" type="slidenum">
              <a:rPr lang="en-US" smtClean="0"/>
              <a:t>42</a:t>
            </a:fld>
            <a:endParaRPr lang="en-US"/>
          </a:p>
        </p:txBody>
      </p:sp>
    </p:spTree>
    <p:extLst>
      <p:ext uri="{BB962C8B-B14F-4D97-AF65-F5344CB8AC3E}">
        <p14:creationId xmlns:p14="http://schemas.microsoft.com/office/powerpoint/2010/main" val="4645156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79DC8-6D29-1B3E-EBBA-F3F73746B1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E9625D-D602-316A-4482-84B5D34832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03E162-28E7-2F4C-DFF5-B7FD3D50B2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4151E5-2C4D-72E1-250F-ED9D9F736412}"/>
              </a:ext>
            </a:extLst>
          </p:cNvPr>
          <p:cNvSpPr>
            <a:spLocks noGrp="1"/>
          </p:cNvSpPr>
          <p:nvPr>
            <p:ph type="sldNum" sz="quarter" idx="5"/>
          </p:nvPr>
        </p:nvSpPr>
        <p:spPr/>
        <p:txBody>
          <a:bodyPr/>
          <a:lstStyle/>
          <a:p>
            <a:fld id="{9D962E49-2EF1-4D08-9461-BAE0BAA9ECEB}" type="slidenum">
              <a:rPr lang="en-US" smtClean="0"/>
              <a:t>43</a:t>
            </a:fld>
            <a:endParaRPr lang="en-US"/>
          </a:p>
        </p:txBody>
      </p:sp>
    </p:spTree>
    <p:extLst>
      <p:ext uri="{BB962C8B-B14F-4D97-AF65-F5344CB8AC3E}">
        <p14:creationId xmlns:p14="http://schemas.microsoft.com/office/powerpoint/2010/main" val="33598975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7DC83-61C7-0372-8E10-CCC1912491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D8CB39-00E8-E191-28B7-986F0FD407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C6F2EE-9861-D3B0-7639-A36377C549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AB09B3-1514-B23F-916F-CE9E3A1D451A}"/>
              </a:ext>
            </a:extLst>
          </p:cNvPr>
          <p:cNvSpPr>
            <a:spLocks noGrp="1"/>
          </p:cNvSpPr>
          <p:nvPr>
            <p:ph type="sldNum" sz="quarter" idx="5"/>
          </p:nvPr>
        </p:nvSpPr>
        <p:spPr/>
        <p:txBody>
          <a:bodyPr/>
          <a:lstStyle/>
          <a:p>
            <a:fld id="{9D962E49-2EF1-4D08-9461-BAE0BAA9ECEB}" type="slidenum">
              <a:rPr lang="en-US" smtClean="0"/>
              <a:t>44</a:t>
            </a:fld>
            <a:endParaRPr lang="en-US"/>
          </a:p>
        </p:txBody>
      </p:sp>
    </p:spTree>
    <p:extLst>
      <p:ext uri="{BB962C8B-B14F-4D97-AF65-F5344CB8AC3E}">
        <p14:creationId xmlns:p14="http://schemas.microsoft.com/office/powerpoint/2010/main" val="31291469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can't </a:t>
            </a:r>
            <a:r>
              <a:rPr lang="en-US" dirty="0" err="1"/>
              <a:t>emphaize</a:t>
            </a:r>
            <a:r>
              <a:rPr lang="en-US" dirty="0"/>
              <a:t> this enough - there will be math -  not a lot, but it will be there, and basic math is critical to the profession</a:t>
            </a:r>
          </a:p>
          <a:p>
            <a:endParaRPr lang="en-US" dirty="0"/>
          </a:p>
          <a:p>
            <a:r>
              <a:rPr lang="en-US" dirty="0"/>
              <a:t>Though there are only 10 math questions on the exam, but you don’t want to lose those points because you cant find the right formula, or don’t know how to apply it, and knowing the relationships can help you with the recall and analysis questions as well </a:t>
            </a:r>
          </a:p>
          <a:p>
            <a:endParaRPr lang="en-US" dirty="0"/>
          </a:p>
          <a:p>
            <a:r>
              <a:rPr lang="en-US" dirty="0" err="1"/>
              <a:t>NBo</a:t>
            </a:r>
            <a:r>
              <a:rPr lang="en-US" dirty="0"/>
              <a:t> one would expect you to work without access to references in the real world and the test takers </a:t>
            </a:r>
            <a:r>
              <a:rPr lang="en-US" dirty="0" err="1"/>
              <a:t>dont</a:t>
            </a:r>
            <a:r>
              <a:rPr lang="en-US" dirty="0"/>
              <a:t> either </a:t>
            </a:r>
          </a:p>
          <a:p>
            <a:endParaRPr lang="en-US" dirty="0"/>
          </a:p>
          <a:p>
            <a:r>
              <a:rPr lang="en-US" dirty="0"/>
              <a:t>most if not every math formula you could possibly need for the exam is given to you on a study sheet, and available to you during test time.</a:t>
            </a:r>
          </a:p>
          <a:p>
            <a:endParaRPr lang="en-US" dirty="0"/>
          </a:p>
          <a:p>
            <a:r>
              <a:rPr lang="en-US" dirty="0"/>
              <a:t>That sheet is one of the many study tools </a:t>
            </a:r>
            <a:r>
              <a:rPr lang="en-US" dirty="0" err="1"/>
              <a:t>availalbve</a:t>
            </a:r>
            <a:endParaRPr lang="en-US" dirty="0"/>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45</a:t>
            </a:fld>
            <a:endParaRPr lang="en-US"/>
          </a:p>
        </p:txBody>
      </p:sp>
    </p:spTree>
    <p:extLst>
      <p:ext uri="{BB962C8B-B14F-4D97-AF65-F5344CB8AC3E}">
        <p14:creationId xmlns:p14="http://schemas.microsoft.com/office/powerpoint/2010/main" val="7542554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also a lot of study guides - the WPI site has links, your utility may have some of these you can borrow.  </a:t>
            </a:r>
            <a:r>
              <a:rPr lang="en-US" dirty="0" err="1"/>
              <a:t>It;'s</a:t>
            </a:r>
            <a:r>
              <a:rPr lang="en-US" dirty="0"/>
              <a:t> not a bad idea to have a set of your own.</a:t>
            </a:r>
          </a:p>
          <a:p>
            <a:endParaRPr lang="en-US" dirty="0"/>
          </a:p>
          <a:p>
            <a:endParaRPr lang="en-US" dirty="0"/>
          </a:p>
          <a:p>
            <a:r>
              <a:rPr lang="en-US" dirty="0"/>
              <a:t>The study guide on the left is available from Sacramento State University for $90</a:t>
            </a:r>
          </a:p>
          <a:p>
            <a:r>
              <a:rPr lang="en-US" dirty="0"/>
              <a:t>There’s also a volume 2 focused on WWTP management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170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2120F-DE18-C3F8-5DD0-B49150B519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137352-A0B7-3FEC-98C5-5166EDEDEE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759772-96B6-BFE9-8C6A-E4D5A005A9AD}"/>
              </a:ext>
            </a:extLst>
          </p:cNvPr>
          <p:cNvSpPr>
            <a:spLocks noGrp="1"/>
          </p:cNvSpPr>
          <p:nvPr>
            <p:ph type="body" idx="1"/>
          </p:nvPr>
        </p:nvSpPr>
        <p:spPr/>
        <p:txBody>
          <a:bodyPr/>
          <a:lstStyle/>
          <a:p>
            <a:r>
              <a:rPr lang="en-US" dirty="0"/>
              <a:t>$89.00 each on Amazon, there are also water distribution system guide books for every level.</a:t>
            </a:r>
          </a:p>
          <a:p>
            <a:endParaRPr lang="en-US" dirty="0"/>
          </a:p>
        </p:txBody>
      </p:sp>
      <p:sp>
        <p:nvSpPr>
          <p:cNvPr id="4" name="Slide Number Placeholder 3">
            <a:extLst>
              <a:ext uri="{FF2B5EF4-FFF2-40B4-BE49-F238E27FC236}">
                <a16:creationId xmlns:a16="http://schemas.microsoft.com/office/drawing/2014/main" id="{1FCFE6EF-9952-25BB-E612-B6DF0CED14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22596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you are using those study guides</a:t>
            </a:r>
          </a:p>
          <a:p>
            <a:endParaRPr lang="en-US" dirty="0"/>
          </a:p>
          <a:p>
            <a:r>
              <a:rPr lang="en-US" dirty="0"/>
              <a:t>Use the need to know guide as a way of keeping track of what you're comfortable with and what you </a:t>
            </a:r>
            <a:r>
              <a:rPr lang="en-US" dirty="0" err="1"/>
              <a:t>arent</a:t>
            </a:r>
            <a:endParaRPr lang="en-US" dirty="0"/>
          </a:p>
          <a:p>
            <a:endParaRPr lang="en-US" dirty="0"/>
          </a:p>
          <a:p>
            <a:r>
              <a:rPr lang="en-US" dirty="0"/>
              <a:t>Photo by </a:t>
            </a:r>
            <a:r>
              <a:rPr lang="en-US" dirty="0">
                <a:hlinkClick r:id="rId3"/>
              </a:rPr>
              <a:t>Glenn Carstens-Peters</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77098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lot of information in here.  This is one paragraph about demand There are at least 3 questions embedded in here.  You can turn these statements into questions</a:t>
            </a:r>
          </a:p>
          <a:p>
            <a:endParaRPr lang="en-US" dirty="0"/>
          </a:p>
          <a:p>
            <a:r>
              <a:rPr lang="en-US" dirty="0"/>
              <a:t>Remember these are general questions and might not exactly align with demand in your area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13557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if it helps = some people are visual – I am.  The drawing and the formula can really help you see what you’re after - </a:t>
            </a:r>
          </a:p>
          <a:p>
            <a:endParaRPr lang="en-US" dirty="0"/>
          </a:p>
          <a:p>
            <a:r>
              <a:rPr lang="en-US" dirty="0"/>
              <a:t>I’m a terrible artist – as you can see – but drawing the problem can really be a useful way of making sure you understand what's being asked.</a:t>
            </a:r>
          </a:p>
          <a:p>
            <a:endParaRPr lang="en-US" dirty="0"/>
          </a:p>
          <a:p>
            <a:r>
              <a:rPr lang="en-US" dirty="0"/>
              <a:t>Image by J Markham, SW EFC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37090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kind of tricky – there are some things you can and maybe should memorize – both for the test and work like  – formulas you’ll use all the time for example – volume of a cube is </a:t>
            </a:r>
            <a:r>
              <a:rPr lang="en-US" dirty="0" err="1"/>
              <a:t>Lxwxh</a:t>
            </a:r>
            <a:endParaRPr lang="en-US" dirty="0"/>
          </a:p>
          <a:p>
            <a:endParaRPr lang="en-US" dirty="0"/>
          </a:p>
          <a:p>
            <a:r>
              <a:rPr lang="en-US" dirty="0"/>
              <a:t>What you don’t want to memorize is that there was a volume question on the sample test, or last time I took it and the answer was a million gallons</a:t>
            </a:r>
          </a:p>
          <a:p>
            <a:endParaRPr lang="en-US" dirty="0"/>
          </a:p>
          <a:p>
            <a:r>
              <a:rPr lang="en-US" dirty="0"/>
              <a:t>Don’t memorize the answers to individual math problems – but remember the process. </a:t>
            </a:r>
          </a:p>
          <a:p>
            <a:endParaRPr lang="en-US" dirty="0"/>
          </a:p>
          <a:p>
            <a:r>
              <a:rPr lang="en-US" dirty="0"/>
              <a:t>Or you might have to memorize material in areas that you aren’t familiar with though your work experience like maybe what section a specific regs are in </a:t>
            </a:r>
          </a:p>
          <a:p>
            <a:endParaRPr lang="en-US" dirty="0"/>
          </a:p>
          <a:p>
            <a:r>
              <a:rPr lang="en-US" dirty="0"/>
              <a:t>There are a lot of processes you have to know but those are going to be processes you use in your day to day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know the formula you don’t have to look it up.</a:t>
            </a:r>
          </a:p>
          <a:p>
            <a:endParaRPr lang="en-US" dirty="0"/>
          </a:p>
          <a:p>
            <a:br>
              <a:rPr lang="en-US" dirty="0"/>
            </a:br>
            <a:r>
              <a:rPr lang="en-US" dirty="0"/>
              <a:t>If you remember that there are 7.481 gallons in a cubic foot of water, that's one less thing you have to look up and might help you rule out some obviously wrong answers</a:t>
            </a:r>
          </a:p>
          <a:p>
            <a:endParaRPr lang="en-US" dirty="0"/>
          </a:p>
          <a:p>
            <a:r>
              <a:rPr lang="en-US" dirty="0"/>
              <a:t>Photo by </a:t>
            </a:r>
            <a:r>
              <a:rPr lang="en-US" dirty="0">
                <a:hlinkClick r:id="rId3"/>
              </a:rPr>
              <a:t>Milad Fakurian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94820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 had to retake a college math class because I walked into the final with a B+  and walked out with an F because I bombed the final.  </a:t>
            </a:r>
          </a:p>
          <a:p>
            <a:r>
              <a:rPr lang="en-US" dirty="0"/>
              <a:t>I hadn’t been taking practice tests, and I could solve a lot of the homework  problems but I couldn’t solve them fast enough and I panicked </a:t>
            </a:r>
          </a:p>
          <a:p>
            <a:endParaRPr lang="en-US" dirty="0"/>
          </a:p>
          <a:p>
            <a:r>
              <a:rPr lang="en-US" dirty="0"/>
              <a:t>Photo by </a:t>
            </a:r>
            <a:r>
              <a:rPr lang="en-US" dirty="0">
                <a:hlinkClick r:id="rId3"/>
              </a:rPr>
              <a:t>Nguyen Dang Hoang Nhu</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26129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Index cards can be your best friend for memorizing stuff </a:t>
            </a:r>
          </a:p>
          <a:p>
            <a:r>
              <a:rPr lang="en-US" dirty="0"/>
              <a:t>And a great way to test yourself or have someone test you.  They don’t even need to know the topic to ask you questions</a:t>
            </a:r>
          </a:p>
          <a:p>
            <a:endParaRPr lang="en-US" dirty="0"/>
          </a:p>
          <a:p>
            <a:r>
              <a:rPr lang="en-US" dirty="0"/>
              <a:t>I make my notes on cards so that I effectively create my own. exam questions as I learn the material</a:t>
            </a:r>
          </a:p>
          <a:p>
            <a:endParaRPr lang="en-US" dirty="0"/>
          </a:p>
          <a:p>
            <a:r>
              <a:rPr lang="en-US" dirty="0"/>
              <a:t>Mix up the order every time.  </a:t>
            </a:r>
          </a:p>
          <a:p>
            <a:r>
              <a:rPr lang="en-US" dirty="0"/>
              <a:t>Set aside the ones you get right consistently – don’t stop reviewing them, but focus on what you are having trouble with.</a:t>
            </a:r>
          </a:p>
          <a:p>
            <a:endParaRPr lang="en-US" dirty="0"/>
          </a:p>
          <a:p>
            <a:r>
              <a:rPr lang="en-US" dirty="0"/>
              <a:t>Also, don’t throw them away when you pass the test.  You may want to get a higher level later on.  You’re still responsible for the lower level  knowledge.</a:t>
            </a:r>
          </a:p>
          <a:p>
            <a:endParaRPr lang="en-US" dirty="0"/>
          </a:p>
          <a:p>
            <a:r>
              <a:rPr lang="en-US" dirty="0"/>
              <a:t>You can also loan them to your buddies or new co-workers to make the process easier for the staff coming up behind you.</a:t>
            </a:r>
          </a:p>
          <a:p>
            <a:endParaRPr lang="en-US" dirty="0"/>
          </a:p>
          <a:p>
            <a:r>
              <a:rPr lang="en-US" dirty="0"/>
              <a:t>Photo by </a:t>
            </a:r>
            <a:r>
              <a:rPr lang="en-US" dirty="0">
                <a:hlinkClick r:id="rId3"/>
              </a:rPr>
              <a:t>Kate Trysh</a:t>
            </a:r>
            <a:r>
              <a:rPr lang="en-US" dirty="0"/>
              <a:t> on </a:t>
            </a:r>
            <a:r>
              <a:rPr lang="en-US" dirty="0">
                <a:hlinkClick r:id="rId4"/>
              </a:rPr>
              <a:t>Unsplash</a:t>
            </a:r>
            <a:r>
              <a:rPr lang="en-US" dirty="0"/>
              <a:t> </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287515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Partner study can be really helpful – helps with accountability – so you actually study during the time you’ve set aside and  also it gives you someone to bounce stuff off of </a:t>
            </a:r>
          </a:p>
          <a:p>
            <a:r>
              <a:rPr lang="en-US" dirty="0"/>
              <a:t>I usually find that if I can’t explain something to someone else, I don’t really understand it.  </a:t>
            </a:r>
          </a:p>
          <a:p>
            <a:endParaRPr lang="en-US" dirty="0"/>
          </a:p>
          <a:p>
            <a:r>
              <a:rPr lang="en-US" dirty="0"/>
              <a:t>Photo by </a:t>
            </a:r>
            <a:r>
              <a:rPr lang="en-US" dirty="0">
                <a:hlinkClick r:id="rId3"/>
              </a:rPr>
              <a:t>Alissa De Leva</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19923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94918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WPI has three different ways that tests are given, but the choice of format is usually up to the jurisdiction you are testing for – find out how you will be tested.</a:t>
            </a:r>
          </a:p>
          <a:p>
            <a:endParaRPr lang="en-US" dirty="0"/>
          </a:p>
          <a:p>
            <a:r>
              <a:rPr lang="en-US" dirty="0"/>
              <a:t>For example, here in NM where we are the tests are all computer based and if it’s your first time taking a test that way, the format can be intimidating</a:t>
            </a:r>
          </a:p>
          <a:p>
            <a:endParaRPr lang="en-US" dirty="0"/>
          </a:p>
          <a:p>
            <a:r>
              <a:rPr lang="en-US" dirty="0"/>
              <a:t>Its not cheap either - its $110 to take the exam in Guam with the Guam EPA .  </a:t>
            </a:r>
          </a:p>
          <a:p>
            <a:endParaRPr lang="en-US" dirty="0"/>
          </a:p>
          <a:p>
            <a:r>
              <a:rPr lang="en-US" dirty="0"/>
              <a:t>But, part of your strategy might be to schedule a “test exam” for yourself in order to familiarize yourself with the process, and the interface</a:t>
            </a:r>
          </a:p>
          <a:p>
            <a:endParaRPr lang="en-US" dirty="0"/>
          </a:p>
          <a:p>
            <a:r>
              <a:rPr lang="en-US" dirty="0"/>
              <a:t>Kind of like a pre-season game. </a:t>
            </a:r>
          </a:p>
          <a:p>
            <a:endParaRPr lang="en-US" dirty="0"/>
          </a:p>
          <a:p>
            <a:r>
              <a:rPr lang="en-US" dirty="0"/>
              <a:t>If you can and you’ve been studying you might pass just because there’s less pressure on you./</a:t>
            </a:r>
          </a:p>
          <a:p>
            <a:endParaRPr lang="en-US" dirty="0"/>
          </a:p>
        </p:txBody>
      </p:sp>
      <p:sp>
        <p:nvSpPr>
          <p:cNvPr id="4" name="Slide Number Placeholder 3"/>
          <p:cNvSpPr>
            <a:spLocks noGrp="1"/>
          </p:cNvSpPr>
          <p:nvPr>
            <p:ph type="sldNum" sz="quarter" idx="5"/>
          </p:nvPr>
        </p:nvSpPr>
        <p:spPr/>
        <p:txBody>
          <a:bodyPr/>
          <a:lstStyle/>
          <a:p>
            <a:fld id="{9D962E49-2EF1-4D08-9461-BAE0BAA9ECEB}" type="slidenum">
              <a:rPr lang="en-US" smtClean="0"/>
              <a:t>56</a:t>
            </a:fld>
            <a:endParaRPr lang="en-US"/>
          </a:p>
        </p:txBody>
      </p:sp>
    </p:spTree>
    <p:extLst>
      <p:ext uri="{BB962C8B-B14F-4D97-AF65-F5344CB8AC3E}">
        <p14:creationId xmlns:p14="http://schemas.microsoft.com/office/powerpoint/2010/main" val="32033422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a variety of free and paid online sample test available </a:t>
            </a:r>
          </a:p>
          <a:p>
            <a:endParaRPr lang="en-US" dirty="0"/>
          </a:p>
          <a:p>
            <a:r>
              <a:rPr lang="en-US" dirty="0"/>
              <a:t>When you click on the link it will ask for a name (that’s all you need to provide). And you don’t even have to use your real name</a:t>
            </a:r>
          </a:p>
        </p:txBody>
      </p:sp>
      <p:sp>
        <p:nvSpPr>
          <p:cNvPr id="4" name="Slide Number Placeholder 3"/>
          <p:cNvSpPr>
            <a:spLocks noGrp="1"/>
          </p:cNvSpPr>
          <p:nvPr>
            <p:ph type="sldNum" sz="quarter" idx="5"/>
          </p:nvPr>
        </p:nvSpPr>
        <p:spPr/>
        <p:txBody>
          <a:bodyPr/>
          <a:lstStyle/>
          <a:p>
            <a:fld id="{9D962E49-2EF1-4D08-9461-BAE0BAA9ECEB}" type="slidenum">
              <a:rPr lang="en-US" smtClean="0"/>
              <a:t>57</a:t>
            </a:fld>
            <a:endParaRPr lang="en-US"/>
          </a:p>
        </p:txBody>
      </p:sp>
    </p:spTree>
    <p:extLst>
      <p:ext uri="{BB962C8B-B14F-4D97-AF65-F5344CB8AC3E}">
        <p14:creationId xmlns:p14="http://schemas.microsoft.com/office/powerpoint/2010/main" val="24496593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format of these questions and the time given match the test parameters.  </a:t>
            </a:r>
          </a:p>
          <a:p>
            <a:endParaRPr lang="en-US" dirty="0"/>
          </a:p>
          <a:p>
            <a:r>
              <a:rPr lang="en-US" dirty="0"/>
              <a:t>This is a sample question</a:t>
            </a:r>
          </a:p>
          <a:p>
            <a:endParaRPr lang="en-US" dirty="0"/>
          </a:p>
          <a:p>
            <a:r>
              <a:rPr lang="en-US" dirty="0"/>
              <a:t>You have a timer</a:t>
            </a:r>
          </a:p>
          <a:p>
            <a:r>
              <a:rPr lang="en-US" dirty="0"/>
              <a:t>The </a:t>
            </a:r>
            <a:r>
              <a:rPr lang="en-US" dirty="0" err="1"/>
              <a:t>abiolity</a:t>
            </a:r>
            <a:r>
              <a:rPr lang="en-US" dirty="0"/>
              <a:t> to </a:t>
            </a:r>
            <a:r>
              <a:rPr lang="en-US" dirty="0" err="1"/>
              <a:t>boommare</a:t>
            </a:r>
            <a:r>
              <a:rPr lang="en-US" dirty="0"/>
              <a:t> questions</a:t>
            </a:r>
          </a:p>
        </p:txBody>
      </p:sp>
      <p:sp>
        <p:nvSpPr>
          <p:cNvPr id="4" name="Slide Number Placeholder 3"/>
          <p:cNvSpPr>
            <a:spLocks noGrp="1"/>
          </p:cNvSpPr>
          <p:nvPr>
            <p:ph type="sldNum" sz="quarter" idx="5"/>
          </p:nvPr>
        </p:nvSpPr>
        <p:spPr/>
        <p:txBody>
          <a:bodyPr/>
          <a:lstStyle/>
          <a:p>
            <a:fld id="{9D962E49-2EF1-4D08-9461-BAE0BAA9ECEB}" type="slidenum">
              <a:rPr lang="en-US" smtClean="0"/>
              <a:t>58</a:t>
            </a:fld>
            <a:endParaRPr lang="en-US"/>
          </a:p>
        </p:txBody>
      </p:sp>
    </p:spTree>
    <p:extLst>
      <p:ext uri="{BB962C8B-B14F-4D97-AF65-F5344CB8AC3E}">
        <p14:creationId xmlns:p14="http://schemas.microsoft.com/office/powerpoint/2010/main" val="205019457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official, but the questions are good and they are picked from a large pool so you wont </a:t>
            </a:r>
            <a:r>
              <a:rPr lang="en-US" dirty="0" err="1"/>
              <a:t>typica’ly</a:t>
            </a:r>
            <a:r>
              <a:rPr lang="en-US" dirty="0"/>
              <a:t> get the same questions in the same order.   </a:t>
            </a:r>
            <a:r>
              <a:rPr lang="en-US" dirty="0" err="1"/>
              <a:t>Thjere’s</a:t>
            </a:r>
            <a:r>
              <a:rPr lang="en-US" dirty="0"/>
              <a:t> even a 100 question option</a:t>
            </a:r>
          </a:p>
        </p:txBody>
      </p:sp>
      <p:sp>
        <p:nvSpPr>
          <p:cNvPr id="4" name="Slide Number Placeholder 3"/>
          <p:cNvSpPr>
            <a:spLocks noGrp="1"/>
          </p:cNvSpPr>
          <p:nvPr>
            <p:ph type="sldNum" sz="quarter" idx="5"/>
          </p:nvPr>
        </p:nvSpPr>
        <p:spPr/>
        <p:txBody>
          <a:bodyPr/>
          <a:lstStyle/>
          <a:p>
            <a:fld id="{9D962E49-2EF1-4D08-9461-BAE0BAA9ECEB}" type="slidenum">
              <a:rPr lang="en-US" smtClean="0"/>
              <a:t>60</a:t>
            </a:fld>
            <a:endParaRPr lang="en-US"/>
          </a:p>
        </p:txBody>
      </p:sp>
    </p:spTree>
    <p:extLst>
      <p:ext uri="{BB962C8B-B14F-4D97-AF65-F5344CB8AC3E}">
        <p14:creationId xmlns:p14="http://schemas.microsoft.com/office/powerpoint/2010/main" val="27714541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Photo by </a:t>
            </a:r>
            <a:r>
              <a:rPr lang="en-US" dirty="0">
                <a:hlinkClick r:id="rId3"/>
              </a:rPr>
              <a:t>Kenny Eliason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1272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26395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 how to access the reference guide for your test format.</a:t>
            </a:r>
          </a:p>
          <a:p>
            <a:endParaRPr lang="en-US" dirty="0"/>
          </a:p>
          <a:p>
            <a:r>
              <a:rPr lang="en-US" dirty="0"/>
              <a:t>There are less than 10 questions that require calculation but you don't want to loose points </a:t>
            </a:r>
            <a:r>
              <a:rPr lang="en-US" dirty="0" err="1"/>
              <a:t>becuase</a:t>
            </a:r>
            <a:r>
              <a:rPr lang="en-US" dirty="0"/>
              <a:t> you cant find the right formula, or don't know how to correctly apply it.</a:t>
            </a:r>
          </a:p>
        </p:txBody>
      </p:sp>
      <p:sp>
        <p:nvSpPr>
          <p:cNvPr id="4" name="Slide Number Placeholder 3"/>
          <p:cNvSpPr>
            <a:spLocks noGrp="1"/>
          </p:cNvSpPr>
          <p:nvPr>
            <p:ph type="sldNum" sz="quarter" idx="5"/>
          </p:nvPr>
        </p:nvSpPr>
        <p:spPr/>
        <p:txBody>
          <a:bodyPr/>
          <a:lstStyle/>
          <a:p>
            <a:fld id="{9D962E49-2EF1-4D08-9461-BAE0BAA9ECEB}" type="slidenum">
              <a:rPr lang="en-US" smtClean="0"/>
              <a:t>63</a:t>
            </a:fld>
            <a:endParaRPr lang="en-US"/>
          </a:p>
        </p:txBody>
      </p:sp>
    </p:spTree>
    <p:extLst>
      <p:ext uri="{BB962C8B-B14F-4D97-AF65-F5344CB8AC3E}">
        <p14:creationId xmlns:p14="http://schemas.microsoft.com/office/powerpoint/2010/main" val="31074436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Wear a watch or keep an eye on the test timer.  </a:t>
            </a:r>
          </a:p>
          <a:p>
            <a:endParaRPr lang="en-US" dirty="0"/>
          </a:p>
          <a:p>
            <a:r>
              <a:rPr lang="en-US" dirty="0"/>
              <a:t>Photo by </a:t>
            </a:r>
            <a:r>
              <a:rPr lang="en-US" dirty="0">
                <a:hlinkClick r:id="rId3"/>
              </a:rPr>
              <a:t>Tsvetoslav Hristov</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7812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You’ve got 100 questions and four hours to answer at least 70 right.  </a:t>
            </a:r>
          </a:p>
          <a:p>
            <a:endParaRPr lang="en-US" dirty="0"/>
          </a:p>
          <a:p>
            <a:r>
              <a:rPr lang="en-US" dirty="0"/>
              <a:t>240 minutes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49543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You’ve got 100 questions and four hours to answer at least 70 right.  </a:t>
            </a:r>
          </a:p>
          <a:p>
            <a:endParaRPr lang="en-US" dirty="0"/>
          </a:p>
          <a:p>
            <a:r>
              <a:rPr lang="en-US" dirty="0"/>
              <a:t>180 minutes – that’s an </a:t>
            </a:r>
            <a:r>
              <a:rPr lang="en-US" dirty="0" err="1"/>
              <a:t>oaverage</a:t>
            </a:r>
            <a:r>
              <a:rPr lang="en-US" dirty="0"/>
              <a:t> of only 1 minute and 48 seconds per question – it’s not a lot of time so you don’t want to burn time struggling on a question you don’t know the answer to and miss one you do because you ran out of time.  </a:t>
            </a:r>
          </a:p>
          <a:p>
            <a:endParaRPr lang="en-US" dirty="0"/>
          </a:p>
          <a:p>
            <a:r>
              <a:rPr lang="en-US" dirty="0"/>
              <a:t>You’ve got 100 questions and 3 hours to answer at least 70 right</a:t>
            </a:r>
          </a:p>
          <a:p>
            <a:r>
              <a:rPr lang="en-US" dirty="0"/>
              <a:t>Even if you only answer 70 (and I don’t recommend that as a strategy) that’s only a bit over 2 and a half minutes –</a:t>
            </a:r>
          </a:p>
          <a:p>
            <a:endParaRPr lang="en-US" dirty="0"/>
          </a:p>
          <a:p>
            <a:endParaRPr lang="en-US" dirty="0"/>
          </a:p>
          <a:p>
            <a:r>
              <a:rPr lang="en-US" dirty="0"/>
              <a:t>My point is it’s not a lot of time and you want to get as many right as possible The questions are designed to be answered quickly. </a:t>
            </a:r>
          </a:p>
          <a:p>
            <a:r>
              <a:rPr lang="en-US" dirty="0"/>
              <a:t> The </a:t>
            </a:r>
            <a:r>
              <a:rPr lang="en-US" dirty="0" err="1"/>
              <a:t>calcuations</a:t>
            </a:r>
            <a:r>
              <a:rPr lang="en-US" dirty="0"/>
              <a:t> are typically basic – but the answers are sometimes designed to trip you up.</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83014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get used to working efficiently - and if you can't answer something - move on and come back later</a:t>
            </a:r>
          </a:p>
          <a:p>
            <a:r>
              <a:rPr lang="en-US" dirty="0"/>
              <a:t>Again, you only have to pass – you don’t have to get 100.  Don't kill a bunch of time on a question you can't answer.</a:t>
            </a:r>
          </a:p>
          <a:p>
            <a:endParaRPr lang="en-US" dirty="0"/>
          </a:p>
          <a:p>
            <a:r>
              <a:rPr lang="en-US" dirty="0"/>
              <a:t>It’s ok to circle through the exam skipping over questions you don’t know off the top of your head and answering the easy ones first.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70347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other words – don’t try to outthink the test.  Answer the question they asked, not what you think it should be</a:t>
            </a:r>
          </a:p>
          <a:p>
            <a:endParaRPr lang="en-US" dirty="0"/>
          </a:p>
          <a:p>
            <a:endParaRPr lang="en-US" dirty="0"/>
          </a:p>
          <a:p>
            <a:r>
              <a:rPr lang="en-US" dirty="0"/>
              <a:t>Photo by </a:t>
            </a:r>
            <a:r>
              <a:rPr lang="en-US" dirty="0">
                <a:hlinkClick r:id="rId3"/>
              </a:rPr>
              <a:t>Johann Walter Bantz</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98775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Funny answers are usually wrong  - if the answer has you cracking up – it’s probably not right – it might, be, but probably isn’t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48750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So first off – why don’t I have the answers showing?</a:t>
            </a:r>
          </a:p>
          <a:p>
            <a:endParaRPr lang="en-US" dirty="0"/>
          </a:p>
          <a:p>
            <a:r>
              <a:rPr lang="en-US" dirty="0"/>
              <a:t>Read the question first to make sure you under stand what they're asking for – if you know the answer (or think you do) see if it’s on the list – looking at the answers first might confuse you.  And you can already start to think about the set up here </a:t>
            </a:r>
          </a:p>
          <a:p>
            <a:r>
              <a:rPr lang="en-US" dirty="0"/>
              <a:t>(CLICK)</a:t>
            </a:r>
          </a:p>
          <a:p>
            <a:endParaRPr lang="en-US" dirty="0"/>
          </a:p>
          <a:p>
            <a:endParaRPr lang="en-US" dirty="0"/>
          </a:p>
          <a:p>
            <a:r>
              <a:rPr lang="en-US" dirty="0"/>
              <a:t>Telling your mom is funny, but kind of a silly answer, even if your mom is the town gossip - which mine definitely was, its unlikely to be the correct answer.  if you can eliminate 1 of </a:t>
            </a:r>
            <a:r>
              <a:rPr lang="en-US" dirty="0" err="1"/>
              <a:t>ffour</a:t>
            </a:r>
            <a:r>
              <a:rPr lang="en-US" dirty="0"/>
              <a:t> answers, even if you guess you have a better chance of getting it right 33% vs 25%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855496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r>
              <a:rPr lang="en-US" dirty="0"/>
              <a:t>Photo by </a:t>
            </a:r>
            <a:r>
              <a:rPr lang="en-US" dirty="0">
                <a:hlinkClick r:id="rId3"/>
              </a:rPr>
              <a:t>jose aljovin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88607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Again – why don’t I have the answers showing?</a:t>
            </a:r>
          </a:p>
          <a:p>
            <a:endParaRPr lang="en-US" dirty="0"/>
          </a:p>
          <a:p>
            <a:r>
              <a:rPr lang="en-US" dirty="0"/>
              <a:t>Read the question first – if you know the answer (or think you do) see if it’s on the list – looking at the answers first might confuse you.  And you can already start to think about the set up here.  </a:t>
            </a:r>
          </a:p>
          <a:p>
            <a:r>
              <a:rPr lang="en-US" dirty="0"/>
              <a:t>(CLICK)</a:t>
            </a:r>
          </a:p>
          <a:p>
            <a:endParaRPr lang="en-US" dirty="0"/>
          </a:p>
          <a:p>
            <a:r>
              <a:rPr lang="en-US" dirty="0"/>
              <a:t>Leaking chlorine gas. – what do you know about that? – it’s a disinfectant right, but it’s also?  Poison.  Its what they used in trench warfare to kill each other in WWI. </a:t>
            </a:r>
          </a:p>
          <a:p>
            <a:endParaRPr lang="en-US" dirty="0"/>
          </a:p>
          <a:p>
            <a:endParaRPr lang="en-US" dirty="0"/>
          </a:p>
          <a:p>
            <a:endParaRPr lang="en-US" dirty="0"/>
          </a:p>
          <a:p>
            <a:r>
              <a:rPr lang="en-US" dirty="0"/>
              <a:t>Ok so what are the answer options – (don’t call it out if you know it) </a:t>
            </a:r>
          </a:p>
          <a:p>
            <a:endParaRPr lang="en-US" dirty="0"/>
          </a:p>
          <a:p>
            <a:r>
              <a:rPr lang="en-US" dirty="0"/>
              <a:t>Alright, lets apply some knowledge and common sense to these answers</a:t>
            </a:r>
          </a:p>
          <a:p>
            <a:endParaRPr lang="en-US" dirty="0"/>
          </a:p>
          <a:p>
            <a:r>
              <a:rPr lang="en-US" dirty="0"/>
              <a:t>What causes loud noises?  Explosions – so that </a:t>
            </a:r>
            <a:r>
              <a:rPr lang="en-US" dirty="0" err="1"/>
              <a:t>woud</a:t>
            </a:r>
            <a:r>
              <a:rPr lang="en-US" dirty="0"/>
              <a:t> be suggesting you do something that could cause an explosion – possibly in a confined space.  Doesn’t make any sense. Cross that off.  Literally, cross it out, because you may end up coming back and you don’t want to do the same work twice.</a:t>
            </a:r>
          </a:p>
          <a:p>
            <a:endParaRPr lang="en-US" dirty="0"/>
          </a:p>
          <a:p>
            <a:r>
              <a:rPr lang="en-US" dirty="0"/>
              <a:t>B – an odor – do you want to be smelling chlorine?  Would you ever put yourself in a position to smell chlorine gas?  No – it’s poison.  Its what they used in trench warfare to </a:t>
            </a:r>
            <a:r>
              <a:rPr lang="en-US" dirty="0" err="1"/>
              <a:t>killeach</a:t>
            </a:r>
            <a:r>
              <a:rPr lang="en-US" dirty="0"/>
              <a:t> other in WWI.  You would be wearing PPE while doing this so there’s no way you could smell it.</a:t>
            </a:r>
          </a:p>
          <a:p>
            <a:endParaRPr lang="en-US" dirty="0"/>
          </a:p>
          <a:p>
            <a:endParaRPr lang="en-US" dirty="0"/>
          </a:p>
          <a:p>
            <a:r>
              <a:rPr lang="en-US" dirty="0"/>
              <a:t>So that leaves us with 2 options red and white smoke – those are both visual, </a:t>
            </a:r>
            <a:r>
              <a:rPr lang="en-US" dirty="0" err="1"/>
              <a:t>theres</a:t>
            </a:r>
            <a:r>
              <a:rPr lang="en-US" dirty="0"/>
              <a:t> no implication you have to smell or hear – it’s probably one of these</a:t>
            </a:r>
          </a:p>
          <a:p>
            <a:endParaRPr lang="en-US" dirty="0"/>
          </a:p>
          <a:p>
            <a:r>
              <a:rPr lang="en-US" dirty="0"/>
              <a:t>At this point even if you cant remember you’ve already made this a 50/50 chance. instead of a 25% </a:t>
            </a:r>
            <a:r>
              <a:rPr lang="en-US" dirty="0" err="1"/>
              <a:t>onme</a:t>
            </a:r>
            <a:endParaRPr lang="en-US" dirty="0"/>
          </a:p>
          <a:p>
            <a:endParaRPr lang="en-US" dirty="0"/>
          </a:p>
          <a:p>
            <a:r>
              <a:rPr lang="en-US" dirty="0"/>
              <a:t>Which is it?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244278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B8866-18D2-39D5-71BE-FA0B0828EC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1F0EB5-D8B9-0F6A-D729-188B3CCA09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A5A384-F570-BD89-C71E-7BAA59DC9DBC}"/>
              </a:ext>
            </a:extLst>
          </p:cNvPr>
          <p:cNvSpPr>
            <a:spLocks noGrp="1"/>
          </p:cNvSpPr>
          <p:nvPr>
            <p:ph type="body" idx="1"/>
          </p:nvPr>
        </p:nvSpPr>
        <p:spPr/>
        <p:txBody>
          <a:bodyPr/>
          <a:lstStyle/>
          <a:p>
            <a:endParaRPr lang="en-US" dirty="0"/>
          </a:p>
          <a:p>
            <a:endParaRPr lang="en-US" dirty="0"/>
          </a:p>
          <a:p>
            <a:endParaRPr lang="en-US" dirty="0"/>
          </a:p>
          <a:p>
            <a:r>
              <a:rPr lang="en-US" dirty="0"/>
              <a:t>Photo by </a:t>
            </a:r>
            <a:r>
              <a:rPr lang="en-US" dirty="0">
                <a:hlinkClick r:id="rId3"/>
              </a:rPr>
              <a:t>jose aljovin</a:t>
            </a:r>
            <a:r>
              <a:rPr lang="en-US" dirty="0"/>
              <a:t> on </a:t>
            </a:r>
            <a:r>
              <a:rPr lang="en-US" dirty="0">
                <a:hlinkClick r:id="rId4"/>
              </a:rPr>
              <a:t>Unsplash</a:t>
            </a:r>
            <a:r>
              <a:rPr lang="en-US" dirty="0"/>
              <a:t> </a:t>
            </a:r>
          </a:p>
        </p:txBody>
      </p:sp>
      <p:sp>
        <p:nvSpPr>
          <p:cNvPr id="4" name="Slide Number Placeholder 3">
            <a:extLst>
              <a:ext uri="{FF2B5EF4-FFF2-40B4-BE49-F238E27FC236}">
                <a16:creationId xmlns:a16="http://schemas.microsoft.com/office/drawing/2014/main" id="{711260CD-1E65-2E89-22F9-64138D2FE9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68876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Read the question first – so what does that tell you its asking about  -“lead and copper sampling – which is done because those are potentially dangerous to our </a:t>
            </a:r>
            <a:r>
              <a:rPr lang="en-US" dirty="0" err="1"/>
              <a:t>custtomers</a:t>
            </a:r>
            <a:r>
              <a:rPr lang="en-US" dirty="0"/>
              <a:t>.</a:t>
            </a:r>
          </a:p>
          <a:p>
            <a:endParaRPr lang="en-US" dirty="0"/>
          </a:p>
          <a:p>
            <a:r>
              <a:rPr lang="en-US" dirty="0"/>
              <a:t>So lets look at our answers and see if its obvious, or at least if there are some options that we can eliminate based on experience or because they just kind of don’t make sense given what you know about the subject matter</a:t>
            </a:r>
          </a:p>
          <a:p>
            <a:endParaRPr lang="en-US" dirty="0"/>
          </a:p>
          <a:p>
            <a:r>
              <a:rPr lang="en-US" dirty="0"/>
              <a:t>If you’ve done L&amp;C sampling you’ll already know the answer, but if you haven’t you but you know something about the lead and copper rule or where lead and copper typically comes from in drinking water you might be able to eliminate some of these answers</a:t>
            </a:r>
          </a:p>
          <a:p>
            <a:endParaRPr lang="en-US" dirty="0"/>
          </a:p>
          <a:p>
            <a:r>
              <a:rPr lang="en-US" dirty="0"/>
              <a:t>We’re concerned about lead and copper </a:t>
            </a:r>
          </a:p>
          <a:p>
            <a:endParaRPr lang="en-US" dirty="0"/>
          </a:p>
          <a:p>
            <a:r>
              <a:rPr lang="en-US" dirty="0"/>
              <a:t>D is to vague – at the distribution system could be </a:t>
            </a:r>
            <a:r>
              <a:rPr lang="en-US" dirty="0" err="1"/>
              <a:t>anwheyre</a:t>
            </a:r>
            <a:endParaRPr lang="en-US" dirty="0"/>
          </a:p>
          <a:p>
            <a:r>
              <a:rPr lang="en-US" dirty="0"/>
              <a:t>A seems too far from the customer – a lot could happen to the water between a </a:t>
            </a:r>
            <a:r>
              <a:rPr lang="en-US" dirty="0" err="1"/>
              <a:t>clearwell</a:t>
            </a:r>
            <a:r>
              <a:rPr lang="en-US" dirty="0"/>
              <a:t> and the customer’s tap</a:t>
            </a:r>
          </a:p>
          <a:p>
            <a:r>
              <a:rPr lang="en-US" dirty="0"/>
              <a:t>Same thing goes for C – the service storage reservoir is closer to the tap, but still typically a long way from where </a:t>
            </a:r>
            <a:r>
              <a:rPr lang="en-US" dirty="0" err="1"/>
              <a:t>somene</a:t>
            </a:r>
            <a:r>
              <a:rPr lang="en-US" dirty="0"/>
              <a:t> is getting their drinking water g</a:t>
            </a:r>
          </a:p>
          <a:p>
            <a:endParaRPr lang="en-US" dirty="0"/>
          </a:p>
          <a:p>
            <a:endParaRPr lang="en-US" dirty="0"/>
          </a:p>
          <a:p>
            <a:r>
              <a:rPr lang="en-US" dirty="0"/>
              <a:t>Gotta be B – which makes sense since that’s the point closest to the consumer, and also fits the fact that the main source of lead and copper in drinking water is corroded plumbing.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97928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953353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Reading the question without looking at the answer:</a:t>
            </a:r>
          </a:p>
          <a:p>
            <a:endParaRPr lang="en-US" dirty="0"/>
          </a:p>
          <a:p>
            <a:r>
              <a:rPr lang="en-US" dirty="0"/>
              <a:t>So what do we know from the question?  Were working with Chlorine (CL2) and water which is?  (Open question) H2O. So I know my answer probably only has these elements in it.  They said chlorine, not __________.  </a:t>
            </a:r>
          </a:p>
          <a:p>
            <a:r>
              <a:rPr lang="en-US" dirty="0"/>
              <a:t>So I have two CLs, 2 Hs and one O in my answer,</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078605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Reading the question without looking at the answer:</a:t>
            </a:r>
          </a:p>
          <a:p>
            <a:endParaRPr lang="en-US" dirty="0"/>
          </a:p>
          <a:p>
            <a:r>
              <a:rPr lang="en-US" dirty="0"/>
              <a:t>So what do we know from the question?  Were working with Chlorine (CL2) and water which is?  (Open question) H2O. So I know my answer probably only has these elements in it.  They said chlorine, not __________.  </a:t>
            </a:r>
          </a:p>
          <a:p>
            <a:r>
              <a:rPr lang="en-US" dirty="0"/>
              <a:t>So I have two CLs, 2 Hs and one O in my answer,</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76528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r>
              <a:rPr lang="en-US" dirty="0"/>
              <a:t>Photo by </a:t>
            </a:r>
            <a:r>
              <a:rPr lang="en-US" dirty="0">
                <a:hlinkClick r:id="rId3"/>
              </a:rPr>
              <a:t>Kelly Sikkema</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422470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Reading the question without looking at the answer:</a:t>
            </a:r>
          </a:p>
          <a:p>
            <a:endParaRPr lang="en-US" dirty="0"/>
          </a:p>
          <a:p>
            <a:r>
              <a:rPr lang="en-US" dirty="0"/>
              <a:t>So what do we know from the question?  Were looking for volumes</a:t>
            </a:r>
          </a:p>
          <a:p>
            <a:endParaRPr lang="en-US" dirty="0"/>
          </a:p>
          <a:p>
            <a:r>
              <a:rPr lang="en-US" dirty="0"/>
              <a:t>Well a tank has volume – so draw one.  It’s got length width and height. </a:t>
            </a:r>
          </a:p>
          <a:p>
            <a:r>
              <a:rPr lang="en-US" dirty="0"/>
              <a:t>And the formula is </a:t>
            </a:r>
            <a:r>
              <a:rPr lang="en-US" dirty="0" err="1"/>
              <a:t>LxWxH</a:t>
            </a:r>
            <a:r>
              <a:rPr lang="en-US" dirty="0"/>
              <a:t> so it’s </a:t>
            </a:r>
            <a:r>
              <a:rPr lang="en-US" dirty="0" err="1"/>
              <a:t>goonna</a:t>
            </a:r>
            <a:r>
              <a:rPr lang="en-US" dirty="0"/>
              <a:t> be something cubed.  What units are irrelevant </a:t>
            </a:r>
          </a:p>
          <a:p>
            <a:endParaRPr lang="en-US" dirty="0"/>
          </a:p>
          <a:p>
            <a:r>
              <a:rPr lang="en-US" dirty="0"/>
              <a:t>Units are irrelevant</a:t>
            </a:r>
          </a:p>
          <a:p>
            <a:endParaRPr lang="en-US" dirty="0"/>
          </a:p>
          <a:p>
            <a:r>
              <a:rPr lang="en-US" dirty="0"/>
              <a:t>I can pour gallons into a box right?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248255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8981F-802C-BCE5-F0F3-C7237CA4A1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C49F51-9686-0DBB-620F-54A45C17E6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5976D8-4AB2-54F3-33F4-DE9E61A2A2E3}"/>
              </a:ext>
            </a:extLst>
          </p:cNvPr>
          <p:cNvSpPr>
            <a:spLocks noGrp="1"/>
          </p:cNvSpPr>
          <p:nvPr>
            <p:ph type="body" idx="1"/>
          </p:nvPr>
        </p:nvSpPr>
        <p:spPr/>
        <p:txBody>
          <a:bodyPr/>
          <a:lstStyle/>
          <a:p>
            <a:r>
              <a:rPr lang="en-US" dirty="0"/>
              <a:t>We want you to succeed with your training, your testing and your career.  Wastewater and Water Operators keep us safe.  Wastewater treatment and clean water are crucial for our communities. </a:t>
            </a:r>
          </a:p>
          <a:p>
            <a:r>
              <a:rPr lang="en-US" dirty="0"/>
              <a:t>So dig in!</a:t>
            </a:r>
          </a:p>
          <a:p>
            <a:endParaRPr lang="en-US" dirty="0"/>
          </a:p>
          <a:p>
            <a:endParaRPr lang="en-US" dirty="0"/>
          </a:p>
          <a:p>
            <a:endParaRPr lang="en-US" dirty="0"/>
          </a:p>
          <a:p>
            <a:r>
              <a:rPr lang="en-US" dirty="0"/>
              <a:t>Photo by </a:t>
            </a:r>
            <a:r>
              <a:rPr lang="en-US" dirty="0">
                <a:hlinkClick r:id="rId3"/>
              </a:rPr>
              <a:t>Kelly Sikkema</a:t>
            </a:r>
            <a:r>
              <a:rPr lang="en-US" dirty="0"/>
              <a:t> on </a:t>
            </a:r>
            <a:r>
              <a:rPr lang="en-US" dirty="0">
                <a:hlinkClick r:id="rId4"/>
              </a:rPr>
              <a:t>Unsplash</a:t>
            </a:r>
            <a:r>
              <a:rPr lang="en-US" dirty="0"/>
              <a:t> </a:t>
            </a:r>
          </a:p>
        </p:txBody>
      </p:sp>
      <p:sp>
        <p:nvSpPr>
          <p:cNvPr id="4" name="Slide Number Placeholder 3">
            <a:extLst>
              <a:ext uri="{FF2B5EF4-FFF2-40B4-BE49-F238E27FC236}">
                <a16:creationId xmlns:a16="http://schemas.microsoft.com/office/drawing/2014/main" id="{D9E61466-B421-BC12-7168-AB61B8DA40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376792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by </a:t>
            </a:r>
            <a:r>
              <a:rPr lang="en-US" dirty="0">
                <a:hlinkClick r:id="rId3"/>
              </a:rPr>
              <a:t>Mira Kireeva</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61930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by </a:t>
            </a:r>
            <a:r>
              <a:rPr lang="en-US" dirty="0">
                <a:hlinkClick r:id="rId3"/>
              </a:rPr>
              <a:t>Mira Kireeva</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335750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You’re joining a portable profession</a:t>
            </a:r>
          </a:p>
          <a:p>
            <a:endParaRPr lang="en-US" dirty="0"/>
          </a:p>
          <a:p>
            <a:r>
              <a:rPr lang="en-US" dirty="0"/>
              <a:t>Photo by </a:t>
            </a:r>
            <a:r>
              <a:rPr lang="en-US" dirty="0">
                <a:hlinkClick r:id="rId3"/>
              </a:rPr>
              <a:t>Jed Owen</a:t>
            </a:r>
            <a:r>
              <a:rPr lang="en-US" dirty="0"/>
              <a:t> on </a:t>
            </a:r>
            <a:r>
              <a:rPr lang="en-US" dirty="0">
                <a:hlinkClick r:id="rId4"/>
              </a:rPr>
              <a:t>Unsplash</a:t>
            </a:r>
            <a:r>
              <a:rPr lang="en-US" dirty="0"/>
              <a:t> </a:t>
            </a:r>
          </a:p>
        </p:txBody>
      </p:sp>
      <p:sp>
        <p:nvSpPr>
          <p:cNvPr id="4" name="Slide Number Placeholder 3"/>
          <p:cNvSpPr>
            <a:spLocks noGrp="1"/>
          </p:cNvSpPr>
          <p:nvPr>
            <p:ph type="sldNum" sz="quarter" idx="5"/>
          </p:nvPr>
        </p:nvSpPr>
        <p:spPr/>
        <p:txBody>
          <a:bodyPr/>
          <a:lstStyle/>
          <a:p>
            <a:fld id="{9D962E49-2EF1-4D08-9461-BAE0BAA9ECEB}" type="slidenum">
              <a:rPr lang="en-US" smtClean="0"/>
              <a:t>83</a:t>
            </a:fld>
            <a:endParaRPr lang="en-US"/>
          </a:p>
        </p:txBody>
      </p:sp>
    </p:spTree>
    <p:extLst>
      <p:ext uri="{BB962C8B-B14F-4D97-AF65-F5344CB8AC3E}">
        <p14:creationId xmlns:p14="http://schemas.microsoft.com/office/powerpoint/2010/main" val="375745807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latin typeface="Raleway" panose="020B0503030101060003" pitchFamily="34" charset="77"/>
              </a:rPr>
              <a:t>If certified in one jurisdiction you may be able  to get certification without testing.  For example, Washington State has reciprocity agreements with:</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Alabama,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Alaska,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Arizona,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Georgia,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Guam,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Hawaii,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Idaho,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Iowa,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Inter-Tribal Council of Arizona,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Massachusetts, Ohio, and </a:t>
            </a: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Wyoming</a:t>
            </a:r>
          </a:p>
          <a:p>
            <a:pPr marL="1200150" lvl="2" indent="-285750">
              <a:buFont typeface="Arial" panose="020B0604020202020204" pitchFamily="34" charset="0"/>
              <a:buChar char="•"/>
            </a:pPr>
            <a:endParaRPr lang="en-US" sz="1000" b="0" i="0" dirty="0">
              <a:solidFill>
                <a:srgbClr val="333333"/>
              </a:solidFill>
              <a:effectLst/>
              <a:latin typeface="Raleway" panose="020B0503030101060003" pitchFamily="34" charset="77"/>
            </a:endParaRPr>
          </a:p>
          <a:p>
            <a:pPr marL="1200150" lvl="2" indent="-285750">
              <a:buFont typeface="Arial" panose="020B0604020202020204" pitchFamily="34" charset="0"/>
              <a:buChar char="•"/>
            </a:pPr>
            <a:r>
              <a:rPr lang="en-US" sz="1000" b="0" i="0" dirty="0">
                <a:solidFill>
                  <a:srgbClr val="333333"/>
                </a:solidFill>
                <a:effectLst/>
                <a:latin typeface="Raleway" panose="020B0503030101060003" pitchFamily="34" charset="77"/>
              </a:rPr>
              <a:t>Typically you have to have a score that would pass in the state you are applying to, must be current in your certification and have to pay a fee</a:t>
            </a:r>
            <a:endParaRPr lang="en-US" sz="1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81781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2E49-2EF1-4D08-9461-BAE0BAA9EC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69187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962E49-2EF1-4D08-9461-BAE0BAA9ECEB}" type="slidenum">
              <a:rPr lang="en-US" smtClean="0"/>
              <a:t>86</a:t>
            </a:fld>
            <a:endParaRPr lang="en-US"/>
          </a:p>
        </p:txBody>
      </p:sp>
    </p:spTree>
    <p:extLst>
      <p:ext uri="{BB962C8B-B14F-4D97-AF65-F5344CB8AC3E}">
        <p14:creationId xmlns:p14="http://schemas.microsoft.com/office/powerpoint/2010/main" val="2161802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 Background Graphic">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811F328A-8CBA-4025-8A6E-B75C2F6B4B66}" type="datetimeFigureOut">
              <a:rPr lang="en-US" smtClean="0"/>
              <a:t>6/25/25</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
        <p:nvSpPr>
          <p:cNvPr id="6" name="Rectangle 5">
            <a:extLst>
              <a:ext uri="{FF2B5EF4-FFF2-40B4-BE49-F238E27FC236}">
                <a16:creationId xmlns:a16="http://schemas.microsoft.com/office/drawing/2014/main" id="{FF69859B-0B7C-2F46-BF49-065F01B0C46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787756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F328A-8CBA-4025-8A6E-B75C2F6B4B66}" type="datetimeFigureOut">
              <a:rPr lang="en-US" smtClean="0"/>
              <a:t>6/25/25</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A97E31BC-9FC2-584B-A827-F233E62CC153}"/>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38815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1F328A-8CBA-4025-8A6E-B75C2F6B4B66}" type="datetimeFigureOut">
              <a:rPr lang="en-US" smtClean="0"/>
              <a:t>6/25/25</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5988E4D9-44FF-A945-8A86-DBD5A16F7A3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891416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1F328A-8CBA-4025-8A6E-B75C2F6B4B66}" type="datetimeFigureOut">
              <a:rPr lang="en-US" smtClean="0"/>
              <a:t>6/25/25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435CE5CC-744E-B748-833B-4BD552E231DF}"/>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81577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1F328A-8CBA-4025-8A6E-B75C2F6B4B66}"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005781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6/25/25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
        <p:nvSpPr>
          <p:cNvPr id="6" name="Rectangle 5">
            <a:extLst>
              <a:ext uri="{FF2B5EF4-FFF2-40B4-BE49-F238E27FC236}">
                <a16:creationId xmlns:a16="http://schemas.microsoft.com/office/drawing/2014/main" id="{B85CACA0-7584-564D-8D0F-2C792F2A6E29}"/>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938566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7884351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2845184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1993"/>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4355923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6/25/25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507387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6/25/25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5FE8305D-F669-9A43-BCAC-750B4015E11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507779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Backt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6/25/25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
        <p:nvSpPr>
          <p:cNvPr id="8" name="Rectangle 7">
            <a:extLst>
              <a:ext uri="{FF2B5EF4-FFF2-40B4-BE49-F238E27FC236}">
                <a16:creationId xmlns:a16="http://schemas.microsoft.com/office/drawing/2014/main" id="{F2FC644A-7951-0C4C-B237-09AC0FB21A8E}"/>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857658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2549367" y="2822333"/>
            <a:ext cx="7736800" cy="1546400"/>
          </a:xfrm>
          <a:prstGeom prst="rect">
            <a:avLst/>
          </a:prstGeom>
        </p:spPr>
        <p:txBody>
          <a:bodyPr spcFirstLastPara="1" wrap="square" lIns="91425" tIns="91425" rIns="91425" bIns="91425" anchor="b" anchorCtr="0"/>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a:t>Click to edit Master title style</a:t>
            </a:r>
            <a:endParaRPr/>
          </a:p>
        </p:txBody>
      </p:sp>
      <p:sp>
        <p:nvSpPr>
          <p:cNvPr id="14" name="Google Shape;14;p3"/>
          <p:cNvSpPr txBox="1">
            <a:spLocks noGrp="1"/>
          </p:cNvSpPr>
          <p:nvPr>
            <p:ph type="subTitle" idx="1"/>
          </p:nvPr>
        </p:nvSpPr>
        <p:spPr>
          <a:xfrm>
            <a:off x="2549367" y="4193135"/>
            <a:ext cx="7736800" cy="10464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2400" i="1">
                <a:solidFill>
                  <a:srgbClr val="666666"/>
                </a:solidFill>
              </a:defRPr>
            </a:lvl1pPr>
            <a:lvl2pPr lvl="1" rtl="0">
              <a:spcBef>
                <a:spcPts val="0"/>
              </a:spcBef>
              <a:spcAft>
                <a:spcPts val="0"/>
              </a:spcAft>
              <a:buClr>
                <a:srgbClr val="666666"/>
              </a:buClr>
              <a:buSzPts val="1800"/>
              <a:buNone/>
              <a:defRPr sz="2400" i="1">
                <a:solidFill>
                  <a:srgbClr val="666666"/>
                </a:solidFill>
              </a:defRPr>
            </a:lvl2pPr>
            <a:lvl3pPr lvl="2" rtl="0">
              <a:spcBef>
                <a:spcPts val="0"/>
              </a:spcBef>
              <a:spcAft>
                <a:spcPts val="0"/>
              </a:spcAft>
              <a:buClr>
                <a:srgbClr val="666666"/>
              </a:buClr>
              <a:buSzPts val="1800"/>
              <a:buNone/>
              <a:defRPr sz="24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r>
              <a:rPr lang="en-US"/>
              <a:t>Click to edit Master subtitle style</a:t>
            </a:r>
            <a:endParaRPr/>
          </a:p>
        </p:txBody>
      </p:sp>
      <p:sp>
        <p:nvSpPr>
          <p:cNvPr id="15" name="Google Shape;15;p3"/>
          <p:cNvSpPr txBox="1">
            <a:spLocks noGrp="1"/>
          </p:cNvSpPr>
          <p:nvPr>
            <p:ph type="sldNum" idx="12"/>
          </p:nvPr>
        </p:nvSpPr>
        <p:spPr>
          <a:xfrm>
            <a:off x="11047479" y="587447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D717AE3-71FC-4E8D-A155-A359DEAA5D71}" type="slidenum">
              <a:rPr lang="en-US" smtClean="0"/>
              <a:t>‹#›</a:t>
            </a:fld>
            <a:endParaRPr lang="en-US"/>
          </a:p>
        </p:txBody>
      </p:sp>
      <p:sp>
        <p:nvSpPr>
          <p:cNvPr id="5" name="Rectangle 4">
            <a:extLst>
              <a:ext uri="{FF2B5EF4-FFF2-40B4-BE49-F238E27FC236}">
                <a16:creationId xmlns:a16="http://schemas.microsoft.com/office/drawing/2014/main" id="{CEECB9D4-E8BF-6849-B264-A21B50F97712}"/>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606003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D717AE3-71FC-4E8D-A155-A359DEAA5D71}" type="slidenum">
              <a:rPr lang="en-US" smtClean="0"/>
              <a:t>‹#›</a:t>
            </a:fld>
            <a:endParaRPr lang="en-US"/>
          </a:p>
        </p:txBody>
      </p:sp>
      <p:sp>
        <p:nvSpPr>
          <p:cNvPr id="7" name="Rectangle 6">
            <a:extLst>
              <a:ext uri="{FF2B5EF4-FFF2-40B4-BE49-F238E27FC236}">
                <a16:creationId xmlns:a16="http://schemas.microsoft.com/office/drawing/2014/main" id="{E363719E-F23A-4241-BB66-30A549EEAB57}"/>
              </a:ext>
            </a:extLst>
          </p:cNvPr>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0884907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1_Title Slide - Plain">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811F328A-8CBA-4025-8A6E-B75C2F6B4B66}" type="datetimeFigureOut">
              <a:rPr lang="en-US" smtClean="0"/>
              <a:t>6/25/25</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Tree>
    <p:extLst>
      <p:ext uri="{BB962C8B-B14F-4D97-AF65-F5344CB8AC3E}">
        <p14:creationId xmlns:p14="http://schemas.microsoft.com/office/powerpoint/2010/main" val="17706048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1_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F328A-8CBA-4025-8A6E-B75C2F6B4B66}" type="datetimeFigureOut">
              <a:rPr lang="en-US" smtClean="0"/>
              <a:t>6/25/25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15387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1_Section Header - Plai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1F328A-8CBA-4025-8A6E-B75C2F6B4B66}" type="datetimeFigureOut">
              <a:rPr lang="en-US" smtClean="0"/>
              <a:t>6/25/25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9341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Obj" preserve="1">
  <p:cSld name="1_Two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1F328A-8CBA-4025-8A6E-B75C2F6B4B66}" type="datetimeFigureOut">
              <a:rPr lang="en-US" smtClean="0"/>
              <a:t>6/25/25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2658306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TxTwoObj" preserve="1">
  <p:cSld name="1_Comparis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1F328A-8CBA-4025-8A6E-B75C2F6B4B66}"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2292829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F328A-8CBA-4025-8A6E-B75C2F6B4B66}" type="datetimeFigureOut">
              <a:rPr lang="en-US" smtClean="0"/>
              <a:t>6/25/25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1990141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1117353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16140484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811F328A-8CBA-4025-8A6E-B75C2F6B4B66}"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4127738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Blank - Plai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F328A-8CBA-4025-8A6E-B75C2F6B4B66}" type="datetimeFigureOut">
              <a:rPr lang="en-US" smtClean="0"/>
              <a:t>6/25/25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29400487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6/25/25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38770568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811F328A-8CBA-4025-8A6E-B75C2F6B4B66}" type="datetimeFigureOut">
              <a:rPr lang="en-US" smtClean="0"/>
              <a:t>6/25/25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9916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ubtitle" preserve="1">
  <p:cSld name="1_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2549367" y="2822333"/>
            <a:ext cx="7736800" cy="1546400"/>
          </a:xfrm>
          <a:prstGeom prst="rect">
            <a:avLst/>
          </a:prstGeom>
        </p:spPr>
        <p:txBody>
          <a:bodyPr spcFirstLastPara="1" wrap="square" lIns="91425" tIns="91425" rIns="91425" bIns="91425" anchor="b" anchorCtr="0"/>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a:t>Click to edit Master title style</a:t>
            </a:r>
            <a:endParaRPr/>
          </a:p>
        </p:txBody>
      </p:sp>
      <p:sp>
        <p:nvSpPr>
          <p:cNvPr id="14" name="Google Shape;14;p3"/>
          <p:cNvSpPr txBox="1">
            <a:spLocks noGrp="1"/>
          </p:cNvSpPr>
          <p:nvPr>
            <p:ph type="subTitle" idx="1"/>
          </p:nvPr>
        </p:nvSpPr>
        <p:spPr>
          <a:xfrm>
            <a:off x="2549367" y="4193135"/>
            <a:ext cx="7736800" cy="10464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2400" i="1">
                <a:solidFill>
                  <a:srgbClr val="666666"/>
                </a:solidFill>
              </a:defRPr>
            </a:lvl1pPr>
            <a:lvl2pPr lvl="1" rtl="0">
              <a:spcBef>
                <a:spcPts val="0"/>
              </a:spcBef>
              <a:spcAft>
                <a:spcPts val="0"/>
              </a:spcAft>
              <a:buClr>
                <a:srgbClr val="666666"/>
              </a:buClr>
              <a:buSzPts val="1800"/>
              <a:buNone/>
              <a:defRPr sz="2400" i="1">
                <a:solidFill>
                  <a:srgbClr val="666666"/>
                </a:solidFill>
              </a:defRPr>
            </a:lvl2pPr>
            <a:lvl3pPr lvl="2" rtl="0">
              <a:spcBef>
                <a:spcPts val="0"/>
              </a:spcBef>
              <a:spcAft>
                <a:spcPts val="0"/>
              </a:spcAft>
              <a:buClr>
                <a:srgbClr val="666666"/>
              </a:buClr>
              <a:buSzPts val="1800"/>
              <a:buNone/>
              <a:defRPr sz="24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r>
              <a:rPr lang="en-US"/>
              <a:t>Click to edit Master subtitle style</a:t>
            </a:r>
            <a:endParaRPr/>
          </a:p>
        </p:txBody>
      </p:sp>
      <p:sp>
        <p:nvSpPr>
          <p:cNvPr id="15" name="Google Shape;15;p3"/>
          <p:cNvSpPr txBox="1">
            <a:spLocks noGrp="1"/>
          </p:cNvSpPr>
          <p:nvPr>
            <p:ph type="sldNum" idx="12"/>
          </p:nvPr>
        </p:nvSpPr>
        <p:spPr>
          <a:xfrm>
            <a:off x="11047479" y="587447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14889934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 2 columns" type="twoColTx" preserve="1">
  <p:cSld name="1_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20008397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C99E4-10C4-FE4F-A037-3BE585B69196}" type="datetime1">
              <a:rPr lang="en-US" smtClean="0"/>
              <a:t>6/25/25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2589207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White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AA8E8-8192-49B5-B540-7549FE23FE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9C4821-2E1A-4790-9A6D-E89795D7228E}"/>
              </a:ext>
            </a:extLst>
          </p:cNvPr>
          <p:cNvSpPr>
            <a:spLocks noGrp="1"/>
          </p:cNvSpPr>
          <p:nvPr>
            <p:ph type="dt" sz="half" idx="10"/>
          </p:nvPr>
        </p:nvSpPr>
        <p:spPr/>
        <p:txBody>
          <a:bodyPr/>
          <a:lstStyle/>
          <a:p>
            <a:fld id="{2805757C-9E04-FD49-AFE7-2F6D2888BB7B}" type="datetime1">
              <a:rPr lang="en-US" smtClean="0"/>
              <a:t>6/25/25</a:t>
            </a:fld>
            <a:endParaRPr lang="en-US"/>
          </a:p>
        </p:txBody>
      </p:sp>
      <p:sp>
        <p:nvSpPr>
          <p:cNvPr id="4" name="Footer Placeholder 3">
            <a:extLst>
              <a:ext uri="{FF2B5EF4-FFF2-40B4-BE49-F238E27FC236}">
                <a16:creationId xmlns:a16="http://schemas.microsoft.com/office/drawing/2014/main" id="{97EAEED6-73B8-4139-84CE-0D25A7C3B0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4735BBC-EF8B-4819-9638-419B0410DCB9}"/>
              </a:ext>
            </a:extLst>
          </p:cNvPr>
          <p:cNvSpPr>
            <a:spLocks noGrp="1"/>
          </p:cNvSpPr>
          <p:nvPr>
            <p:ph type="sldNum" sz="quarter" idx="12"/>
          </p:nvPr>
        </p:nvSpPr>
        <p:spPr/>
        <p:txBody>
          <a:bodyPr/>
          <a:lstStyle>
            <a:lvl1pPr>
              <a:defRPr>
                <a:solidFill>
                  <a:schemeClr val="tx1"/>
                </a:solidFill>
              </a:defRPr>
            </a:lvl1pPr>
          </a:lstStyle>
          <a:p>
            <a:fld id="{71BEFB16-EA2D-4BF2-A079-7CF00A4BE7F7}" type="slidenum">
              <a:rPr lang="en-US" smtClean="0"/>
              <a:pPr/>
              <a:t>‹#›</a:t>
            </a:fld>
            <a:endParaRPr lang="en-US"/>
          </a:p>
        </p:txBody>
      </p:sp>
    </p:spTree>
    <p:extLst>
      <p:ext uri="{BB962C8B-B14F-4D97-AF65-F5344CB8AC3E}">
        <p14:creationId xmlns:p14="http://schemas.microsoft.com/office/powerpoint/2010/main" val="19318064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5273218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8158434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3273788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6/25/25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613317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p>
            <a:r>
              <a:rPr lang="en-US"/>
              <a:t>Click icon to add picture</a:t>
            </a:r>
          </a:p>
        </p:txBody>
      </p:sp>
      <p:sp>
        <p:nvSpPr>
          <p:cNvPr id="7" name="Date Placeholder 6"/>
          <p:cNvSpPr>
            <a:spLocks noGrp="1"/>
          </p:cNvSpPr>
          <p:nvPr>
            <p:ph type="dt" sz="half" idx="10"/>
          </p:nvPr>
        </p:nvSpPr>
        <p:spPr/>
        <p:txBody>
          <a:bodyPr/>
          <a:lstStyle/>
          <a:p>
            <a:fld id="{17FF11DF-402E-4812-AF8E-64921FFD9EC1}"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4117728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6/25/25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16739029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2F9F37F9-03F8-C948-8EB8-6195E0B4F7E2}" type="datetime1">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824295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BAE330EE-972E-1F4F-B86B-6CFF5CDE39A7}" type="datetime1">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2002068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_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BBC06D5F-7FAF-604B-90DF-786E2C7AE201}" type="datetime1">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20440651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3297839A-AC83-C442-8582-B2A4BDE2F1B8}" type="datetime1">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7785832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_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C0546E9C-BD4E-234B-93A4-0E66B4D26131}" type="datetime1">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2804203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2_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p>
            <a:r>
              <a:rPr lang="en-US"/>
              <a:t>Click icon to add picture</a:t>
            </a:r>
          </a:p>
        </p:txBody>
      </p:sp>
      <p:sp>
        <p:nvSpPr>
          <p:cNvPr id="7" name="Date Placeholder 6"/>
          <p:cNvSpPr>
            <a:spLocks noGrp="1"/>
          </p:cNvSpPr>
          <p:nvPr>
            <p:ph type="dt" sz="half" idx="10"/>
          </p:nvPr>
        </p:nvSpPr>
        <p:spPr/>
        <p:txBody>
          <a:bodyPr/>
          <a:lstStyle/>
          <a:p>
            <a:fld id="{9297E1A2-BD75-6840-B1D9-BA387AFA3E0A}" type="datetime1">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31218240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6C41B6-0CA5-F942-B270-37C23D0B1A11}" type="datetime1">
              <a:rPr lang="en-US" smtClean="0"/>
              <a:t>6/25/25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31700109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0BE98-A5FA-CA76-6813-A512BDD24273}"/>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C99BE112-DCAA-8D3D-BFF5-49BF6F7800A3}"/>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26AA0B-9A34-8472-2834-2C6AED440288}"/>
              </a:ext>
            </a:extLst>
          </p:cNvPr>
          <p:cNvSpPr>
            <a:spLocks noGrp="1"/>
          </p:cNvSpPr>
          <p:nvPr>
            <p:ph type="dt" sz="half" idx="10"/>
          </p:nvPr>
        </p:nvSpPr>
        <p:spPr/>
        <p:txBody>
          <a:bodyPr/>
          <a:lstStyle/>
          <a:p>
            <a:fld id="{811F328A-8CBA-4025-8A6E-B75C2F6B4B66}" type="datetimeFigureOut">
              <a:rPr lang="en-US" smtClean="0"/>
              <a:t>6/25/25</a:t>
            </a:fld>
            <a:endParaRPr lang="en-US"/>
          </a:p>
        </p:txBody>
      </p:sp>
      <p:sp>
        <p:nvSpPr>
          <p:cNvPr id="5" name="Footer Placeholder 4">
            <a:extLst>
              <a:ext uri="{FF2B5EF4-FFF2-40B4-BE49-F238E27FC236}">
                <a16:creationId xmlns:a16="http://schemas.microsoft.com/office/drawing/2014/main" id="{952244B4-A294-8CE3-8B68-A4D90B9BE4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37A69A-8766-4BB9-F4ED-116071BA4419}"/>
              </a:ext>
            </a:extLst>
          </p:cNvPr>
          <p:cNvSpPr>
            <a:spLocks noGrp="1"/>
          </p:cNvSpPr>
          <p:nvPr>
            <p:ph type="sldNum" sz="quarter" idx="12"/>
          </p:nvPr>
        </p:nvSpPr>
        <p:spPr/>
        <p:txBody>
          <a:bodyPr/>
          <a:lstStyle/>
          <a:p>
            <a:fld id="{0D717AE3-71FC-4E8D-A155-A359DEAA5D71}" type="slidenum">
              <a:rPr lang="en-US" smtClean="0"/>
              <a:t>‹#›</a:t>
            </a:fld>
            <a:endParaRPr lang="en-US"/>
          </a:p>
        </p:txBody>
      </p:sp>
    </p:spTree>
    <p:extLst>
      <p:ext uri="{BB962C8B-B14F-4D97-AF65-F5344CB8AC3E}">
        <p14:creationId xmlns:p14="http://schemas.microsoft.com/office/powerpoint/2010/main" val="39649844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 Background Graphic">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17FF11DF-402E-4812-AF8E-64921FFD9EC1}" type="datetimeFigureOut">
              <a:rPr lang="en-US" smtClean="0"/>
              <a:t>6/25/25</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
        <p:nvSpPr>
          <p:cNvPr id="6" name="Rectangle 5">
            <a:extLst>
              <a:ext uri="{FF2B5EF4-FFF2-40B4-BE49-F238E27FC236}">
                <a16:creationId xmlns:a16="http://schemas.microsoft.com/office/drawing/2014/main" id="{FF69859B-0B7C-2F46-BF49-065F01B0C46F}"/>
              </a:ext>
            </a:extLst>
          </p:cNvPr>
          <p:cNvSpPr/>
          <p:nvPr/>
        </p:nvSpPr>
        <p:spPr>
          <a:xfrm>
            <a:off x="0" y="0"/>
            <a:ext cx="12192000" cy="6858000"/>
          </a:xfrm>
          <a:prstGeom prst="rect">
            <a:avLst/>
          </a:prstGeom>
          <a:solidFill>
            <a:srgbClr val="212539">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5475653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Title and Content - Background Graphic">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FF11DF-402E-4812-AF8E-64921FFD9EC1}" type="datetimeFigureOut">
              <a:rPr lang="en-US" smtClean="0"/>
              <a:t>6/25/25</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A97E31BC-9FC2-584B-A827-F233E62CC153}"/>
              </a:ext>
            </a:extLst>
          </p:cNvPr>
          <p:cNvSpPr/>
          <p:nvPr/>
        </p:nvSpPr>
        <p:spPr>
          <a:xfrm>
            <a:off x="0" y="0"/>
            <a:ext cx="12192000" cy="6858000"/>
          </a:xfrm>
          <a:prstGeom prst="rect">
            <a:avLst/>
          </a:prstGeom>
          <a:solidFill>
            <a:srgbClr val="212539">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904275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FF11DF-402E-4812-AF8E-64921FFD9EC1}" type="datetimeFigureOut">
              <a:rPr lang="en-US" smtClean="0"/>
              <a:t>6/25/25</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a:extLst>
              <a:ext uri="{FF2B5EF4-FFF2-40B4-BE49-F238E27FC236}">
                <a16:creationId xmlns:a16="http://schemas.microsoft.com/office/drawing/2014/main" id="{5988E4D9-44FF-A945-8A86-DBD5A16F7A32}"/>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7820493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Two Content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FF11DF-402E-4812-AF8E-64921FFD9EC1}" type="datetimeFigureOut">
              <a:rPr lang="en-US" smtClean="0"/>
              <a:t>6/25/25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
        <p:nvSpPr>
          <p:cNvPr id="8" name="Rectangle 7">
            <a:extLst>
              <a:ext uri="{FF2B5EF4-FFF2-40B4-BE49-F238E27FC236}">
                <a16:creationId xmlns:a16="http://schemas.microsoft.com/office/drawing/2014/main" id="{435CE5CC-744E-B748-833B-4BD552E231DF}"/>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4062268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FF11DF-402E-4812-AF8E-64921FFD9EC1}"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7780584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Only" preserve="1">
  <p:cSld name="Title Only - Background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FF11DF-402E-4812-AF8E-64921FFD9EC1}" type="datetimeFigureOut">
              <a:rPr lang="en-US" smtClean="0"/>
              <a:t>6/25/25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FAB0FF-0C39-40A7-9EA4-626D481A495F}" type="slidenum">
              <a:rPr lang="en-US" smtClean="0"/>
              <a:t>‹#›</a:t>
            </a:fld>
            <a:endParaRPr lang="en-US"/>
          </a:p>
        </p:txBody>
      </p:sp>
      <p:sp>
        <p:nvSpPr>
          <p:cNvPr id="6" name="Rectangle 5">
            <a:extLst>
              <a:ext uri="{FF2B5EF4-FFF2-40B4-BE49-F238E27FC236}">
                <a16:creationId xmlns:a16="http://schemas.microsoft.com/office/drawing/2014/main" id="{B85CACA0-7584-564D-8D0F-2C792F2A6E29}"/>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417037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15"/>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8562738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3 Picture Side By Side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9481739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4 Picture Grid - Background Graphic">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40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39608"/>
            <a:ext cx="6096000" cy="3429007"/>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
        <p:nvSpPr>
          <p:cNvPr id="10" name="Rectangle 9">
            <a:extLst>
              <a:ext uri="{FF2B5EF4-FFF2-40B4-BE49-F238E27FC236}">
                <a16:creationId xmlns:a16="http://schemas.microsoft.com/office/drawing/2014/main" id="{829F7A90-97B6-E84B-AE91-EE8734EF2263}"/>
              </a:ext>
            </a:extLst>
          </p:cNvPr>
          <p:cNvSpPr/>
          <p:nvPr/>
        </p:nvSpPr>
        <p:spPr>
          <a:xfrm>
            <a:off x="0" y="-7"/>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5721081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6/25/25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rgbClr val="212539">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7802223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Blank -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6/25/25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9" name="Text Placeholder 8">
            <a:extLst>
              <a:ext uri="{FF2B5EF4-FFF2-40B4-BE49-F238E27FC236}">
                <a16:creationId xmlns:a16="http://schemas.microsoft.com/office/drawing/2014/main" id="{BAB5E596-5829-9A4B-A8F3-C5FE6B73C197}"/>
              </a:ext>
            </a:extLst>
          </p:cNvPr>
          <p:cNvSpPr>
            <a:spLocks noGrp="1"/>
          </p:cNvSpPr>
          <p:nvPr>
            <p:ph type="body" sz="quarter" idx="13"/>
          </p:nvPr>
        </p:nvSpPr>
        <p:spPr>
          <a:xfrm>
            <a:off x="1882775" y="2444750"/>
            <a:ext cx="8426450" cy="1968500"/>
          </a:xfrm>
          <a:solidFill>
            <a:srgbClr val="212539">
              <a:alpha val="63922"/>
            </a:srgbClr>
          </a:solidFill>
        </p:spPr>
        <p:txBody>
          <a:bodyPr anchor="ctr">
            <a:normAutofit/>
          </a:bodyPr>
          <a:lstStyle>
            <a:lvl1pPr marL="0" indent="0" algn="ctr">
              <a:buNone/>
              <a:defRPr sz="6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6798117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Wrong Background Graph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6/25/25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Rectangle 6">
            <a:extLst>
              <a:ext uri="{FF2B5EF4-FFF2-40B4-BE49-F238E27FC236}">
                <a16:creationId xmlns:a16="http://schemas.microsoft.com/office/drawing/2014/main" id="{65B43A07-9002-7E48-A3E5-AC5475BCE2FD}"/>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1546088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Backg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17FF11DF-402E-4812-AF8E-64921FFD9EC1}" type="datetimeFigureOut">
              <a:rPr lang="en-US" smtClean="0"/>
              <a:t>6/25/25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
        <p:nvSpPr>
          <p:cNvPr id="8" name="Rectangle 7">
            <a:extLst>
              <a:ext uri="{FF2B5EF4-FFF2-40B4-BE49-F238E27FC236}">
                <a16:creationId xmlns:a16="http://schemas.microsoft.com/office/drawing/2014/main" id="{5FE8305D-F669-9A43-BCAC-750B4015E112}"/>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4242239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Backtround Graphic">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17FF11DF-402E-4812-AF8E-64921FFD9EC1}" type="datetimeFigureOut">
              <a:rPr lang="en-US" smtClean="0"/>
              <a:t>6/25/25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
        <p:nvSpPr>
          <p:cNvPr id="8" name="Rectangle 7">
            <a:extLst>
              <a:ext uri="{FF2B5EF4-FFF2-40B4-BE49-F238E27FC236}">
                <a16:creationId xmlns:a16="http://schemas.microsoft.com/office/drawing/2014/main" id="{F2FC644A-7951-0C4C-B237-09AC0FB21A8E}"/>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32830864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
        <p:nvSpPr>
          <p:cNvPr id="7" name="Rectangle 6">
            <a:extLst>
              <a:ext uri="{FF2B5EF4-FFF2-40B4-BE49-F238E27FC236}">
                <a16:creationId xmlns:a16="http://schemas.microsoft.com/office/drawing/2014/main" id="{E363719E-F23A-4241-BB66-30A549EEAB57}"/>
              </a:ext>
            </a:extLst>
          </p:cNvPr>
          <p:cNvSpPr/>
          <p:nvPr/>
        </p:nvSpPr>
        <p:spPr>
          <a:xfrm>
            <a:off x="0" y="0"/>
            <a:ext cx="12192000" cy="6858000"/>
          </a:xfrm>
          <a:prstGeom prst="rect">
            <a:avLst/>
          </a:prstGeom>
          <a:solidFill>
            <a:srgbClr val="2125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aleway" panose="020B0503030101060003" pitchFamily="34" charset="77"/>
            </a:endParaRPr>
          </a:p>
        </p:txBody>
      </p:sp>
    </p:spTree>
    <p:extLst>
      <p:ext uri="{BB962C8B-B14F-4D97-AF65-F5344CB8AC3E}">
        <p14:creationId xmlns:p14="http://schemas.microsoft.com/office/powerpoint/2010/main" val="5107572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1_Title Slide - Plain">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8000" b="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5689"/>
            </a:lvl1pPr>
            <a:lvl2pPr marL="1083720" indent="0" algn="ctr">
              <a:buNone/>
              <a:defRPr sz="4741"/>
            </a:lvl2pPr>
            <a:lvl3pPr marL="2167439" indent="0" algn="ctr">
              <a:buNone/>
              <a:defRPr sz="4267"/>
            </a:lvl3pPr>
            <a:lvl4pPr marL="3251159" indent="0" algn="ctr">
              <a:buNone/>
              <a:defRPr sz="3792"/>
            </a:lvl4pPr>
            <a:lvl5pPr marL="4334880" indent="0" algn="ctr">
              <a:buNone/>
              <a:defRPr sz="3792"/>
            </a:lvl5pPr>
            <a:lvl6pPr marL="5418599" indent="0" algn="ctr">
              <a:buNone/>
              <a:defRPr sz="3792"/>
            </a:lvl6pPr>
            <a:lvl7pPr marL="6502319" indent="0" algn="ctr">
              <a:buNone/>
              <a:defRPr sz="3792"/>
            </a:lvl7pPr>
            <a:lvl8pPr marL="7586038" indent="0" algn="ctr">
              <a:buNone/>
              <a:defRPr sz="3792"/>
            </a:lvl8pPr>
            <a:lvl9pPr marL="8669758" indent="0" algn="ctr">
              <a:buNone/>
              <a:defRPr sz="3792"/>
            </a:lvl9pPr>
          </a:lstStyle>
          <a:p>
            <a:r>
              <a:rPr lang="en-US"/>
              <a:t>Click to edit Master subtitle style</a:t>
            </a:r>
          </a:p>
        </p:txBody>
      </p:sp>
      <p:sp>
        <p:nvSpPr>
          <p:cNvPr id="4" name="Date Placeholder 3"/>
          <p:cNvSpPr>
            <a:spLocks noGrp="1"/>
          </p:cNvSpPr>
          <p:nvPr>
            <p:ph type="dt" sz="half" idx="10"/>
          </p:nvPr>
        </p:nvSpPr>
        <p:spPr/>
        <p:txBody>
          <a:bodyPr/>
          <a:lstStyle>
            <a:lvl1pPr>
              <a:defRPr sz="2000"/>
            </a:lvl1pPr>
          </a:lstStyle>
          <a:p>
            <a:fld id="{17FF11DF-402E-4812-AF8E-64921FFD9EC1}" type="datetimeFigureOut">
              <a:rPr lang="en-US" smtClean="0"/>
              <a:t>6/25/25</a:t>
            </a:fld>
            <a:endParaRPr lang="en-US"/>
          </a:p>
        </p:txBody>
      </p:sp>
      <p:sp>
        <p:nvSpPr>
          <p:cNvPr id="5" name="Footer Placeholder 4"/>
          <p:cNvSpPr>
            <a:spLocks noGrp="1"/>
          </p:cNvSpPr>
          <p:nvPr>
            <p:ph type="ftr" sz="quarter" idx="11"/>
          </p:nvPr>
        </p:nvSpPr>
        <p:spPr/>
        <p:txBody>
          <a:bodyPr/>
          <a:lstStyle>
            <a:lvl1pPr>
              <a:defRPr sz="2000"/>
            </a:lvl1pPr>
          </a:lstStyle>
          <a:p>
            <a:endParaRPr lang="en-US"/>
          </a:p>
        </p:txBody>
      </p:sp>
    </p:spTree>
    <p:extLst>
      <p:ext uri="{BB962C8B-B14F-4D97-AF65-F5344CB8AC3E}">
        <p14:creationId xmlns:p14="http://schemas.microsoft.com/office/powerpoint/2010/main" val="41735394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obj" preserve="1">
  <p:cSld name="1_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FF11DF-402E-4812-AF8E-64921FFD9EC1}" type="datetimeFigureOut">
              <a:rPr lang="en-US" smtClean="0"/>
              <a:t>6/25/25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7377221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secHead" preserve="1">
  <p:cSld name="1_Section Header - Plai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8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5689">
                <a:solidFill>
                  <a:schemeClr val="tx1">
                    <a:tint val="75000"/>
                  </a:schemeClr>
                </a:solidFill>
              </a:defRPr>
            </a:lvl1pPr>
            <a:lvl2pPr marL="1083720" indent="0">
              <a:buNone/>
              <a:defRPr sz="4741">
                <a:solidFill>
                  <a:schemeClr val="tx1">
                    <a:tint val="75000"/>
                  </a:schemeClr>
                </a:solidFill>
              </a:defRPr>
            </a:lvl2pPr>
            <a:lvl3pPr marL="2167439" indent="0">
              <a:buNone/>
              <a:defRPr sz="4267">
                <a:solidFill>
                  <a:schemeClr val="tx1">
                    <a:tint val="75000"/>
                  </a:schemeClr>
                </a:solidFill>
              </a:defRPr>
            </a:lvl3pPr>
            <a:lvl4pPr marL="3251159" indent="0">
              <a:buNone/>
              <a:defRPr sz="3792">
                <a:solidFill>
                  <a:schemeClr val="tx1">
                    <a:tint val="75000"/>
                  </a:schemeClr>
                </a:solidFill>
              </a:defRPr>
            </a:lvl4pPr>
            <a:lvl5pPr marL="4334880" indent="0">
              <a:buNone/>
              <a:defRPr sz="3792">
                <a:solidFill>
                  <a:schemeClr val="tx1">
                    <a:tint val="75000"/>
                  </a:schemeClr>
                </a:solidFill>
              </a:defRPr>
            </a:lvl5pPr>
            <a:lvl6pPr marL="5418599" indent="0">
              <a:buNone/>
              <a:defRPr sz="3792">
                <a:solidFill>
                  <a:schemeClr val="tx1">
                    <a:tint val="75000"/>
                  </a:schemeClr>
                </a:solidFill>
              </a:defRPr>
            </a:lvl6pPr>
            <a:lvl7pPr marL="6502319" indent="0">
              <a:buNone/>
              <a:defRPr sz="3792">
                <a:solidFill>
                  <a:schemeClr val="tx1">
                    <a:tint val="75000"/>
                  </a:schemeClr>
                </a:solidFill>
              </a:defRPr>
            </a:lvl7pPr>
            <a:lvl8pPr marL="7586038" indent="0">
              <a:buNone/>
              <a:defRPr sz="3792">
                <a:solidFill>
                  <a:schemeClr val="tx1">
                    <a:tint val="75000"/>
                  </a:schemeClr>
                </a:solidFill>
              </a:defRPr>
            </a:lvl8pPr>
            <a:lvl9pPr marL="8669758" indent="0">
              <a:buNone/>
              <a:defRPr sz="37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FF11DF-402E-4812-AF8E-64921FFD9EC1}" type="datetimeFigureOut">
              <a:rPr lang="en-US" smtClean="0"/>
              <a:t>6/25/25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416832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woObj" preserve="1">
  <p:cSld name="1_Two Content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FF11DF-402E-4812-AF8E-64921FFD9EC1}" type="datetimeFigureOut">
              <a:rPr lang="en-US" smtClean="0"/>
              <a:t>6/25/25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28930720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woTxTwoObj" preserve="1">
  <p:cSld name="1_Comparis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noAutofit/>
          </a:bodyPr>
          <a:lstStyle>
            <a:lvl1pPr marL="0" indent="0">
              <a:buNone/>
              <a:defRPr sz="3000" b="1"/>
            </a:lvl1pPr>
            <a:lvl2pPr marL="1083720" indent="0">
              <a:buNone/>
              <a:defRPr sz="4741" b="1"/>
            </a:lvl2pPr>
            <a:lvl3pPr marL="2167439" indent="0">
              <a:buNone/>
              <a:defRPr sz="4267" b="1"/>
            </a:lvl3pPr>
            <a:lvl4pPr marL="3251159" indent="0">
              <a:buNone/>
              <a:defRPr sz="3792" b="1"/>
            </a:lvl4pPr>
            <a:lvl5pPr marL="4334880" indent="0">
              <a:buNone/>
              <a:defRPr sz="3792" b="1"/>
            </a:lvl5pPr>
            <a:lvl6pPr marL="5418599" indent="0">
              <a:buNone/>
              <a:defRPr sz="3792" b="1"/>
            </a:lvl6pPr>
            <a:lvl7pPr marL="6502319" indent="0">
              <a:buNone/>
              <a:defRPr sz="3792" b="1"/>
            </a:lvl7pPr>
            <a:lvl8pPr marL="7586038" indent="0">
              <a:buNone/>
              <a:defRPr sz="3792" b="1"/>
            </a:lvl8pPr>
            <a:lvl9pPr marL="8669758" indent="0">
              <a:buNone/>
              <a:defRPr sz="3792"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FF11DF-402E-4812-AF8E-64921FFD9EC1}"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7145300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itleOnly" preserve="1">
  <p:cSld name="1_Title Only - Pla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FF11DF-402E-4812-AF8E-64921FFD9EC1}" type="datetimeFigureOut">
              <a:rPr lang="en-US" smtClean="0"/>
              <a:t>6/25/25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35368824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1"/>
            <a:ext cx="60960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13652" y="0"/>
            <a:ext cx="60960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2373532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3 Picture Side By Side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8152015" y="0"/>
            <a:ext cx="4038600" cy="6858000"/>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4076700" cy="6858000"/>
          </a:xfrm>
        </p:spPr>
        <p:txBody>
          <a:bodyPr/>
          <a:lstStyle/>
          <a:p>
            <a:r>
              <a:rPr lang="en-US"/>
              <a:t>Click icon to add picture</a:t>
            </a:r>
          </a:p>
        </p:txBody>
      </p:sp>
      <p:sp>
        <p:nvSpPr>
          <p:cNvPr id="11" name="Picture Placeholder 11">
            <a:extLst>
              <a:ext uri="{FF2B5EF4-FFF2-40B4-BE49-F238E27FC236}">
                <a16:creationId xmlns:a16="http://schemas.microsoft.com/office/drawing/2014/main" id="{3BD0C951-3AF8-0B4C-B366-DC08BC4DE5CD}"/>
              </a:ext>
            </a:extLst>
          </p:cNvPr>
          <p:cNvSpPr>
            <a:spLocks noGrp="1"/>
          </p:cNvSpPr>
          <p:nvPr>
            <p:ph type="pic" sz="quarter" idx="15"/>
          </p:nvPr>
        </p:nvSpPr>
        <p:spPr>
          <a:xfrm>
            <a:off x="4076700" y="-30"/>
            <a:ext cx="4076700" cy="6858000"/>
          </a:xfrm>
        </p:spPr>
        <p:txBody>
          <a:bodyPr/>
          <a:lstStyle/>
          <a:p>
            <a:r>
              <a:rPr lang="en-US"/>
              <a:t>Click icon to add picture</a:t>
            </a:r>
          </a:p>
        </p:txBody>
      </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17FF11DF-402E-4812-AF8E-64921FFD9EC1}"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5816283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4 Picture Grid - Plai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B395E6E-2894-F046-A815-A6AB0778C1E7}"/>
              </a:ext>
            </a:extLst>
          </p:cNvPr>
          <p:cNvSpPr>
            <a:spLocks noGrp="1"/>
          </p:cNvSpPr>
          <p:nvPr>
            <p:ph type="pic" sz="quarter" idx="13"/>
          </p:nvPr>
        </p:nvSpPr>
        <p:spPr>
          <a:xfrm>
            <a:off x="6096000" y="-7"/>
            <a:ext cx="6096000" cy="3429007"/>
          </a:xfrm>
        </p:spPr>
        <p:txBody>
          <a:bodyPr/>
          <a:lstStyle/>
          <a:p>
            <a:r>
              <a:rPr lang="en-US"/>
              <a:t>Click icon to add picture</a:t>
            </a:r>
          </a:p>
        </p:txBody>
      </p:sp>
      <p:sp>
        <p:nvSpPr>
          <p:cNvPr id="13" name="Picture Placeholder 11">
            <a:extLst>
              <a:ext uri="{FF2B5EF4-FFF2-40B4-BE49-F238E27FC236}">
                <a16:creationId xmlns:a16="http://schemas.microsoft.com/office/drawing/2014/main" id="{702FF195-A524-3649-9E6F-78F959BCC17D}"/>
              </a:ext>
            </a:extLst>
          </p:cNvPr>
          <p:cNvSpPr>
            <a:spLocks noGrp="1"/>
          </p:cNvSpPr>
          <p:nvPr>
            <p:ph type="pic" sz="quarter" idx="14"/>
          </p:nvPr>
        </p:nvSpPr>
        <p:spPr>
          <a:xfrm>
            <a:off x="0" y="-7"/>
            <a:ext cx="6096000" cy="3429007"/>
          </a:xfrm>
        </p:spPr>
        <p:txBody>
          <a:bodyPr/>
          <a:lstStyle/>
          <a:p>
            <a:r>
              <a:rPr lang="en-US"/>
              <a:t>Click icon to add picture</a:t>
            </a:r>
          </a:p>
        </p:txBody>
      </p:sp>
      <p:sp>
        <p:nvSpPr>
          <p:cNvPr id="11" name="Picture Placeholder 11">
            <a:extLst>
              <a:ext uri="{FF2B5EF4-FFF2-40B4-BE49-F238E27FC236}">
                <a16:creationId xmlns:a16="http://schemas.microsoft.com/office/drawing/2014/main" id="{2E914FA8-763F-464E-9DF9-5A07488705A1}"/>
              </a:ext>
            </a:extLst>
          </p:cNvPr>
          <p:cNvSpPr>
            <a:spLocks noGrp="1"/>
          </p:cNvSpPr>
          <p:nvPr>
            <p:ph type="pic" sz="quarter" idx="15"/>
          </p:nvPr>
        </p:nvSpPr>
        <p:spPr>
          <a:xfrm>
            <a:off x="6096000" y="3428993"/>
            <a:ext cx="6096000" cy="3429007"/>
          </a:xfrm>
        </p:spPr>
        <p:txBody>
          <a:bodyPr/>
          <a:lstStyle/>
          <a:p>
            <a:r>
              <a:rPr lang="en-US"/>
              <a:t>Click icon to add picture</a:t>
            </a:r>
          </a:p>
        </p:txBody>
      </p:sp>
      <p:sp>
        <p:nvSpPr>
          <p:cNvPr id="14" name="Picture Placeholder 11">
            <a:extLst>
              <a:ext uri="{FF2B5EF4-FFF2-40B4-BE49-F238E27FC236}">
                <a16:creationId xmlns:a16="http://schemas.microsoft.com/office/drawing/2014/main" id="{856CEAB2-D4AD-F948-A46E-C5D2782690AA}"/>
              </a:ext>
            </a:extLst>
          </p:cNvPr>
          <p:cNvSpPr>
            <a:spLocks noGrp="1"/>
          </p:cNvSpPr>
          <p:nvPr>
            <p:ph type="pic" sz="quarter" idx="16"/>
          </p:nvPr>
        </p:nvSpPr>
        <p:spPr>
          <a:xfrm>
            <a:off x="0" y="3429001"/>
            <a:ext cx="6096000" cy="3428999"/>
          </a:xfrm>
        </p:spPr>
        <p:txBody>
          <a:bodyPr/>
          <a:lstStyle/>
          <a:p>
            <a:r>
              <a:rPr lang="en-US"/>
              <a:t>Click icon to add picture</a:t>
            </a:r>
          </a:p>
        </p:txBody>
      </p:sp>
      <p:sp>
        <p:nvSpPr>
          <p:cNvPr id="7" name="Date Placeholder 6"/>
          <p:cNvSpPr>
            <a:spLocks noGrp="1"/>
          </p:cNvSpPr>
          <p:nvPr>
            <p:ph type="dt" sz="half" idx="10"/>
          </p:nvPr>
        </p:nvSpPr>
        <p:spPr/>
        <p:txBody>
          <a:bodyPr/>
          <a:lstStyle/>
          <a:p>
            <a:fld id="{17FF11DF-402E-4812-AF8E-64921FFD9EC1}" type="datetimeFigureOut">
              <a:rPr lang="en-US" smtClean="0"/>
              <a:t>6/25/25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12900007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1_Blank - Plai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6/25/25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1514041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ote or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F11DF-402E-4812-AF8E-64921FFD9EC1}" type="datetimeFigureOut">
              <a:rPr lang="en-US" smtClean="0"/>
              <a:t>6/25/25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AB0FF-0C39-40A7-9EA4-626D481A495F}" type="slidenum">
              <a:rPr lang="en-US" smtClean="0"/>
              <a:t>‹#›</a:t>
            </a:fld>
            <a:endParaRPr lang="en-US"/>
          </a:p>
        </p:txBody>
      </p:sp>
      <p:sp>
        <p:nvSpPr>
          <p:cNvPr id="7" name="Text Placeholder 6">
            <a:extLst>
              <a:ext uri="{FF2B5EF4-FFF2-40B4-BE49-F238E27FC236}">
                <a16:creationId xmlns:a16="http://schemas.microsoft.com/office/drawing/2014/main" id="{6B8DB1B5-0F2F-E64A-83A1-4F7FB40270C0}"/>
              </a:ext>
            </a:extLst>
          </p:cNvPr>
          <p:cNvSpPr>
            <a:spLocks noGrp="1"/>
          </p:cNvSpPr>
          <p:nvPr>
            <p:ph type="body" sz="quarter" idx="13"/>
          </p:nvPr>
        </p:nvSpPr>
        <p:spPr>
          <a:xfrm>
            <a:off x="2138362" y="1434306"/>
            <a:ext cx="7915275" cy="3989387"/>
          </a:xfrm>
        </p:spPr>
        <p:txBody>
          <a:bodyPr anchor="ctr">
            <a:normAutofit/>
          </a:bodyPr>
          <a:lstStyle>
            <a:lvl1pPr marL="0" indent="0" algn="ctr">
              <a:buNone/>
              <a:defRPr sz="6000"/>
            </a:lvl1pPr>
          </a:lstStyle>
          <a:p>
            <a:pPr lvl="0"/>
            <a:r>
              <a:rPr lang="en-US"/>
              <a:t>Click to edit Master text styles</a:t>
            </a:r>
          </a:p>
        </p:txBody>
      </p:sp>
    </p:spTree>
    <p:extLst>
      <p:ext uri="{BB962C8B-B14F-4D97-AF65-F5344CB8AC3E}">
        <p14:creationId xmlns:p14="http://schemas.microsoft.com/office/powerpoint/2010/main" val="17806402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normAutofit/>
          </a:bodyPr>
          <a:lstStyle>
            <a:lvl1pPr>
              <a:defRPr sz="4000"/>
            </a:lvl1pPr>
            <a:lvl2pPr>
              <a:defRPr sz="4000"/>
            </a:lvl2pPr>
            <a:lvl3pPr>
              <a:defRPr sz="4000"/>
            </a:lvl3pPr>
            <a:lvl4pPr>
              <a:defRPr sz="4000"/>
            </a:lvl4pPr>
            <a:lvl5pPr>
              <a:defRPr sz="4000"/>
            </a:lvl5pPr>
            <a:lvl6pPr>
              <a:defRPr sz="4741"/>
            </a:lvl6pPr>
            <a:lvl7pPr>
              <a:defRPr sz="4741"/>
            </a:lvl7pPr>
            <a:lvl8pPr>
              <a:defRPr sz="4741"/>
            </a:lvl8pPr>
            <a:lvl9pPr>
              <a:defRPr sz="4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17FF11DF-402E-4812-AF8E-64921FFD9EC1}" type="datetimeFigureOut">
              <a:rPr lang="en-US" smtClean="0"/>
              <a:t>6/25/25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21118918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40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7585"/>
            </a:lvl1pPr>
            <a:lvl2pPr marL="1083720" indent="0">
              <a:buNone/>
              <a:defRPr sz="6637"/>
            </a:lvl2pPr>
            <a:lvl3pPr marL="2167439" indent="0">
              <a:buNone/>
              <a:defRPr sz="5689"/>
            </a:lvl3pPr>
            <a:lvl4pPr marL="3251159" indent="0">
              <a:buNone/>
              <a:defRPr sz="4741"/>
            </a:lvl4pPr>
            <a:lvl5pPr marL="4334880" indent="0">
              <a:buNone/>
              <a:defRPr sz="4741"/>
            </a:lvl5pPr>
            <a:lvl6pPr marL="5418599" indent="0">
              <a:buNone/>
              <a:defRPr sz="4741"/>
            </a:lvl6pPr>
            <a:lvl7pPr marL="6502319" indent="0">
              <a:buNone/>
              <a:defRPr sz="4741"/>
            </a:lvl7pPr>
            <a:lvl8pPr marL="7586038" indent="0">
              <a:buNone/>
              <a:defRPr sz="4741"/>
            </a:lvl8pPr>
            <a:lvl9pPr marL="8669758" indent="0">
              <a:buNone/>
              <a:defRPr sz="4741"/>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3792"/>
            </a:lvl1pPr>
            <a:lvl2pPr marL="1083720" indent="0">
              <a:buNone/>
              <a:defRPr sz="3319"/>
            </a:lvl2pPr>
            <a:lvl3pPr marL="2167439" indent="0">
              <a:buNone/>
              <a:defRPr sz="2844"/>
            </a:lvl3pPr>
            <a:lvl4pPr marL="3251159" indent="0">
              <a:buNone/>
              <a:defRPr sz="2371"/>
            </a:lvl4pPr>
            <a:lvl5pPr marL="4334880" indent="0">
              <a:buNone/>
              <a:defRPr sz="2371"/>
            </a:lvl5pPr>
            <a:lvl6pPr marL="5418599" indent="0">
              <a:buNone/>
              <a:defRPr sz="2371"/>
            </a:lvl6pPr>
            <a:lvl7pPr marL="6502319" indent="0">
              <a:buNone/>
              <a:defRPr sz="2371"/>
            </a:lvl7pPr>
            <a:lvl8pPr marL="7586038" indent="0">
              <a:buNone/>
              <a:defRPr sz="2371"/>
            </a:lvl8pPr>
            <a:lvl9pPr marL="8669758" indent="0">
              <a:buNone/>
              <a:defRPr sz="2371"/>
            </a:lvl9pPr>
          </a:lstStyle>
          <a:p>
            <a:pPr lvl="0"/>
            <a:r>
              <a:rPr lang="en-US"/>
              <a:t>Click to edit Master text styles</a:t>
            </a:r>
          </a:p>
        </p:txBody>
      </p:sp>
      <p:sp>
        <p:nvSpPr>
          <p:cNvPr id="5" name="Date Placeholder 4"/>
          <p:cNvSpPr>
            <a:spLocks noGrp="1"/>
          </p:cNvSpPr>
          <p:nvPr>
            <p:ph type="dt" sz="half" idx="10"/>
          </p:nvPr>
        </p:nvSpPr>
        <p:spPr/>
        <p:txBody>
          <a:bodyPr/>
          <a:lstStyle/>
          <a:p>
            <a:fld id="{17FF11DF-402E-4812-AF8E-64921FFD9EC1}" type="datetimeFigureOut">
              <a:rPr lang="en-US" smtClean="0"/>
              <a:t>6/25/25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AB0FF-0C39-40A7-9EA4-626D481A495F}" type="slidenum">
              <a:rPr lang="en-US" smtClean="0"/>
              <a:t>‹#›</a:t>
            </a:fld>
            <a:endParaRPr lang="en-US"/>
          </a:p>
        </p:txBody>
      </p:sp>
    </p:spTree>
    <p:extLst>
      <p:ext uri="{BB962C8B-B14F-4D97-AF65-F5344CB8AC3E}">
        <p14:creationId xmlns:p14="http://schemas.microsoft.com/office/powerpoint/2010/main" val="3798022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Subtitle" preserve="1">
  <p:cSld name="Subtitl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2549367" y="2822333"/>
            <a:ext cx="7736800" cy="1546400"/>
          </a:xfrm>
          <a:prstGeom prst="rect">
            <a:avLst/>
          </a:prstGeom>
        </p:spPr>
        <p:txBody>
          <a:bodyPr spcFirstLastPara="1" wrap="square" lIns="91425" tIns="91425" rIns="91425" bIns="91425" anchor="b" anchorCtr="0"/>
          <a:lstStyle>
            <a:lvl1pPr lvl="0" rtl="0">
              <a:spcBef>
                <a:spcPts val="0"/>
              </a:spcBef>
              <a:spcAft>
                <a:spcPts val="0"/>
              </a:spcAft>
              <a:buSzPts val="4800"/>
              <a:buNone/>
              <a:defRPr sz="64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r>
              <a:rPr lang="en-US"/>
              <a:t>Click to edit Master title style</a:t>
            </a:r>
            <a:endParaRPr/>
          </a:p>
        </p:txBody>
      </p:sp>
      <p:sp>
        <p:nvSpPr>
          <p:cNvPr id="14" name="Google Shape;14;p3"/>
          <p:cNvSpPr txBox="1">
            <a:spLocks noGrp="1"/>
          </p:cNvSpPr>
          <p:nvPr>
            <p:ph type="subTitle" idx="1"/>
          </p:nvPr>
        </p:nvSpPr>
        <p:spPr>
          <a:xfrm>
            <a:off x="2549367" y="4193135"/>
            <a:ext cx="7736800" cy="1046400"/>
          </a:xfrm>
          <a:prstGeom prst="rect">
            <a:avLst/>
          </a:prstGeom>
        </p:spPr>
        <p:txBody>
          <a:bodyPr spcFirstLastPara="1" wrap="square" lIns="91425" tIns="91425" rIns="91425" bIns="91425" anchor="t" anchorCtr="0"/>
          <a:lstStyle>
            <a:lvl1pPr lvl="0" rtl="0">
              <a:spcBef>
                <a:spcPts val="0"/>
              </a:spcBef>
              <a:spcAft>
                <a:spcPts val="0"/>
              </a:spcAft>
              <a:buClr>
                <a:srgbClr val="666666"/>
              </a:buClr>
              <a:buSzPts val="1800"/>
              <a:buNone/>
              <a:defRPr sz="2400" i="1">
                <a:solidFill>
                  <a:srgbClr val="666666"/>
                </a:solidFill>
              </a:defRPr>
            </a:lvl1pPr>
            <a:lvl2pPr lvl="1" rtl="0">
              <a:spcBef>
                <a:spcPts val="0"/>
              </a:spcBef>
              <a:spcAft>
                <a:spcPts val="0"/>
              </a:spcAft>
              <a:buClr>
                <a:srgbClr val="666666"/>
              </a:buClr>
              <a:buSzPts val="1800"/>
              <a:buNone/>
              <a:defRPr sz="2400" i="1">
                <a:solidFill>
                  <a:srgbClr val="666666"/>
                </a:solidFill>
              </a:defRPr>
            </a:lvl2pPr>
            <a:lvl3pPr lvl="2" rtl="0">
              <a:spcBef>
                <a:spcPts val="0"/>
              </a:spcBef>
              <a:spcAft>
                <a:spcPts val="0"/>
              </a:spcAft>
              <a:buClr>
                <a:srgbClr val="666666"/>
              </a:buClr>
              <a:buSzPts val="1800"/>
              <a:buNone/>
              <a:defRPr sz="2400" i="1">
                <a:solidFill>
                  <a:srgbClr val="666666"/>
                </a:solidFill>
              </a:defRPr>
            </a:lvl3pPr>
            <a:lvl4pPr lvl="3" rtl="0">
              <a:spcBef>
                <a:spcPts val="0"/>
              </a:spcBef>
              <a:spcAft>
                <a:spcPts val="0"/>
              </a:spcAft>
              <a:buClr>
                <a:srgbClr val="666666"/>
              </a:buClr>
              <a:buSzPts val="1800"/>
              <a:buNone/>
              <a:defRPr i="1">
                <a:solidFill>
                  <a:srgbClr val="666666"/>
                </a:solidFill>
              </a:defRPr>
            </a:lvl4pPr>
            <a:lvl5pPr lvl="4" rtl="0">
              <a:spcBef>
                <a:spcPts val="0"/>
              </a:spcBef>
              <a:spcAft>
                <a:spcPts val="0"/>
              </a:spcAft>
              <a:buClr>
                <a:srgbClr val="666666"/>
              </a:buClr>
              <a:buSzPts val="1800"/>
              <a:buNone/>
              <a:defRPr i="1">
                <a:solidFill>
                  <a:srgbClr val="666666"/>
                </a:solidFill>
              </a:defRPr>
            </a:lvl5pPr>
            <a:lvl6pPr lvl="5" rtl="0">
              <a:spcBef>
                <a:spcPts val="0"/>
              </a:spcBef>
              <a:spcAft>
                <a:spcPts val="0"/>
              </a:spcAft>
              <a:buClr>
                <a:srgbClr val="666666"/>
              </a:buClr>
              <a:buSzPts val="1800"/>
              <a:buNone/>
              <a:defRPr i="1">
                <a:solidFill>
                  <a:srgbClr val="666666"/>
                </a:solidFill>
              </a:defRPr>
            </a:lvl6pPr>
            <a:lvl7pPr lvl="6" rtl="0">
              <a:spcBef>
                <a:spcPts val="0"/>
              </a:spcBef>
              <a:spcAft>
                <a:spcPts val="0"/>
              </a:spcAft>
              <a:buClr>
                <a:srgbClr val="666666"/>
              </a:buClr>
              <a:buSzPts val="1800"/>
              <a:buNone/>
              <a:defRPr i="1">
                <a:solidFill>
                  <a:srgbClr val="666666"/>
                </a:solidFill>
              </a:defRPr>
            </a:lvl7pPr>
            <a:lvl8pPr lvl="7" rtl="0">
              <a:spcBef>
                <a:spcPts val="0"/>
              </a:spcBef>
              <a:spcAft>
                <a:spcPts val="0"/>
              </a:spcAft>
              <a:buClr>
                <a:srgbClr val="666666"/>
              </a:buClr>
              <a:buSzPts val="1800"/>
              <a:buNone/>
              <a:defRPr i="1">
                <a:solidFill>
                  <a:srgbClr val="666666"/>
                </a:solidFill>
              </a:defRPr>
            </a:lvl8pPr>
            <a:lvl9pPr lvl="8" rtl="0">
              <a:spcBef>
                <a:spcPts val="0"/>
              </a:spcBef>
              <a:spcAft>
                <a:spcPts val="0"/>
              </a:spcAft>
              <a:buClr>
                <a:srgbClr val="666666"/>
              </a:buClr>
              <a:buSzPts val="1800"/>
              <a:buNone/>
              <a:defRPr i="1">
                <a:solidFill>
                  <a:srgbClr val="666666"/>
                </a:solidFill>
              </a:defRPr>
            </a:lvl9pPr>
          </a:lstStyle>
          <a:p>
            <a:r>
              <a:rPr lang="en-US"/>
              <a:t>Click to edit Master subtitle style</a:t>
            </a:r>
            <a:endParaRPr/>
          </a:p>
        </p:txBody>
      </p:sp>
      <p:sp>
        <p:nvSpPr>
          <p:cNvPr id="15" name="Google Shape;15;p3"/>
          <p:cNvSpPr txBox="1">
            <a:spLocks noGrp="1"/>
          </p:cNvSpPr>
          <p:nvPr>
            <p:ph type="sldNum" idx="12"/>
          </p:nvPr>
        </p:nvSpPr>
        <p:spPr>
          <a:xfrm>
            <a:off x="11047479" y="587447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27557545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 2 columns" type="twoColTx" preserve="1">
  <p:cSld name="1_Title + 2 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074900" y="959167"/>
            <a:ext cx="8822400" cy="9332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a:p>
        </p:txBody>
      </p:sp>
      <p:sp>
        <p:nvSpPr>
          <p:cNvPr id="27" name="Google Shape;27;p6"/>
          <p:cNvSpPr txBox="1">
            <a:spLocks noGrp="1"/>
          </p:cNvSpPr>
          <p:nvPr>
            <p:ph type="body" idx="1"/>
          </p:nvPr>
        </p:nvSpPr>
        <p:spPr>
          <a:xfrm>
            <a:off x="2074900"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8" name="Google Shape;28;p6"/>
          <p:cNvSpPr txBox="1">
            <a:spLocks noGrp="1"/>
          </p:cNvSpPr>
          <p:nvPr>
            <p:ph type="body" idx="2"/>
          </p:nvPr>
        </p:nvSpPr>
        <p:spPr>
          <a:xfrm>
            <a:off x="6615029" y="1972500"/>
            <a:ext cx="4282400" cy="47984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sz="2933"/>
            </a:lvl1pPr>
            <a:lvl2pPr marL="1219170" lvl="1" indent="-491054">
              <a:spcBef>
                <a:spcPts val="0"/>
              </a:spcBef>
              <a:spcAft>
                <a:spcPts val="0"/>
              </a:spcAft>
              <a:buSzPts val="2200"/>
              <a:buChar char="◆"/>
              <a:defRPr sz="2933"/>
            </a:lvl2pPr>
            <a:lvl3pPr marL="1828754" lvl="2" indent="-491054">
              <a:spcBef>
                <a:spcPts val="0"/>
              </a:spcBef>
              <a:spcAft>
                <a:spcPts val="0"/>
              </a:spcAft>
              <a:buSzPts val="2200"/>
              <a:buChar char="◇"/>
              <a:defRPr sz="2933"/>
            </a:lvl3pPr>
            <a:lvl4pPr marL="2438339" lvl="3" indent="-491054">
              <a:spcBef>
                <a:spcPts val="0"/>
              </a:spcBef>
              <a:spcAft>
                <a:spcPts val="0"/>
              </a:spcAft>
              <a:buSzPts val="2200"/>
              <a:buChar char="⬥"/>
              <a:defRPr sz="2933"/>
            </a:lvl4pPr>
            <a:lvl5pPr marL="3047924" lvl="4" indent="-491054">
              <a:spcBef>
                <a:spcPts val="0"/>
              </a:spcBef>
              <a:spcAft>
                <a:spcPts val="0"/>
              </a:spcAft>
              <a:buSzPts val="2200"/>
              <a:buChar char="⬦"/>
              <a:defRPr sz="2933"/>
            </a:lvl5pPr>
            <a:lvl6pPr marL="3657509" lvl="5" indent="-491054">
              <a:spcBef>
                <a:spcPts val="0"/>
              </a:spcBef>
              <a:spcAft>
                <a:spcPts val="0"/>
              </a:spcAft>
              <a:buSzPts val="2200"/>
              <a:buChar char="⬦"/>
              <a:defRPr sz="2933"/>
            </a:lvl6pPr>
            <a:lvl7pPr marL="4267093" lvl="6" indent="-491054">
              <a:spcBef>
                <a:spcPts val="0"/>
              </a:spcBef>
              <a:spcAft>
                <a:spcPts val="0"/>
              </a:spcAft>
              <a:buSzPts val="2200"/>
              <a:buChar char="⬦"/>
              <a:defRPr sz="2933"/>
            </a:lvl7pPr>
            <a:lvl8pPr marL="4876678" lvl="7" indent="-491054">
              <a:spcBef>
                <a:spcPts val="0"/>
              </a:spcBef>
              <a:spcAft>
                <a:spcPts val="0"/>
              </a:spcAft>
              <a:buSzPts val="2200"/>
              <a:buChar char="⬦"/>
              <a:defRPr sz="2933"/>
            </a:lvl8pPr>
            <a:lvl9pPr marL="5486263" lvl="8" indent="-491054">
              <a:spcBef>
                <a:spcPts val="0"/>
              </a:spcBef>
              <a:spcAft>
                <a:spcPts val="0"/>
              </a:spcAft>
              <a:buSzPts val="2200"/>
              <a:buChar char="⬦"/>
              <a:defRPr sz="2933"/>
            </a:lvl9pPr>
          </a:lstStyle>
          <a:p>
            <a:pPr lvl="0"/>
            <a:r>
              <a:rPr lang="en-US"/>
              <a:t>Click to edit Master text styles</a:t>
            </a:r>
          </a:p>
        </p:txBody>
      </p:sp>
      <p:sp>
        <p:nvSpPr>
          <p:cNvPr id="29" name="Google Shape;29;p6"/>
          <p:cNvSpPr txBox="1">
            <a:spLocks noGrp="1"/>
          </p:cNvSpPr>
          <p:nvPr>
            <p:ph type="sldNum" idx="12"/>
          </p:nvPr>
        </p:nvSpPr>
        <p:spPr>
          <a:xfrm>
            <a:off x="11036969" y="586396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11FAB0FF-0C39-40A7-9EA4-626D481A495F}" type="slidenum">
              <a:rPr lang="en-US" smtClean="0"/>
              <a:t>‹#›</a:t>
            </a:fld>
            <a:endParaRPr lang="en-US"/>
          </a:p>
        </p:txBody>
      </p:sp>
    </p:spTree>
    <p:extLst>
      <p:ext uri="{BB962C8B-B14F-4D97-AF65-F5344CB8AC3E}">
        <p14:creationId xmlns:p14="http://schemas.microsoft.com/office/powerpoint/2010/main" val="177914363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2927200" y="2554167"/>
            <a:ext cx="7077200" cy="1546400"/>
          </a:xfrm>
          <a:prstGeom prst="rect">
            <a:avLst/>
          </a:prstGeom>
        </p:spPr>
        <p:txBody>
          <a:bodyPr spcFirstLastPara="1" wrap="square" lIns="91425" tIns="91425" rIns="91425" bIns="91425" anchor="ctr" anchorCtr="0"/>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r>
              <a:rPr lang="en-US"/>
              <a:t>Click to edit Master title style</a:t>
            </a:r>
            <a:endParaRPr/>
          </a:p>
        </p:txBody>
      </p:sp>
    </p:spTree>
    <p:extLst>
      <p:ext uri="{BB962C8B-B14F-4D97-AF65-F5344CB8AC3E}">
        <p14:creationId xmlns:p14="http://schemas.microsoft.com/office/powerpoint/2010/main" val="14030413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29" Type="http://schemas.openxmlformats.org/officeDocument/2006/relationships/slideLayout" Target="../slideLayouts/slideLayout73.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32" Type="http://schemas.openxmlformats.org/officeDocument/2006/relationships/theme" Target="../theme/theme2.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slideLayout" Target="../slideLayouts/slideLayout72.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31" Type="http://schemas.openxmlformats.org/officeDocument/2006/relationships/slideLayout" Target="../slideLayouts/slideLayout75.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30"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2000" b="0" i="0">
                <a:solidFill>
                  <a:schemeClr val="tx1">
                    <a:tint val="75000"/>
                  </a:schemeClr>
                </a:solidFill>
                <a:latin typeface="Raleway" panose="020B0503030101060003" pitchFamily="34" charset="77"/>
              </a:defRPr>
            </a:lvl1pPr>
          </a:lstStyle>
          <a:p>
            <a:fld id="{811F328A-8CBA-4025-8A6E-B75C2F6B4B66}" type="datetimeFigureOut">
              <a:rPr lang="en-US" smtClean="0"/>
              <a:t>6/25/25</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2000" b="0" i="0">
                <a:solidFill>
                  <a:schemeClr val="tx1">
                    <a:tint val="75000"/>
                  </a:schemeClr>
                </a:solidFill>
                <a:latin typeface="Raleway" panose="020B0503030101060003" pitchFamily="34" charset="77"/>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2000" b="0" i="0">
                <a:solidFill>
                  <a:schemeClr val="tx1">
                    <a:tint val="75000"/>
                  </a:schemeClr>
                </a:solidFill>
                <a:latin typeface="Raleway" panose="020B0503030101060003" pitchFamily="34" charset="77"/>
              </a:defRPr>
            </a:lvl1pPr>
          </a:lstStyle>
          <a:p>
            <a:fld id="{0D717AE3-71FC-4E8D-A155-A359DEAA5D71}" type="slidenum">
              <a:rPr lang="en-US" smtClean="0"/>
              <a:t>‹#›</a:t>
            </a:fld>
            <a:endParaRPr lang="en-US"/>
          </a:p>
        </p:txBody>
      </p:sp>
    </p:spTree>
    <p:extLst>
      <p:ext uri="{BB962C8B-B14F-4D97-AF65-F5344CB8AC3E}">
        <p14:creationId xmlns:p14="http://schemas.microsoft.com/office/powerpoint/2010/main" val="3113709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4116" r:id="rId29"/>
    <p:sldLayoutId id="2147483822" r:id="rId30"/>
    <p:sldLayoutId id="2147483831" r:id="rId31"/>
    <p:sldLayoutId id="2147483832" r:id="rId32"/>
    <p:sldLayoutId id="2147483833" r:id="rId33"/>
    <p:sldLayoutId id="2147483835" r:id="rId34"/>
    <p:sldLayoutId id="2147483848" r:id="rId35"/>
    <p:sldLayoutId id="2147483850" r:id="rId36"/>
    <p:sldLayoutId id="2147483748" r:id="rId37"/>
    <p:sldLayoutId id="2147483749" r:id="rId38"/>
    <p:sldLayoutId id="2147483750" r:id="rId39"/>
    <p:sldLayoutId id="2147483763" r:id="rId40"/>
    <p:sldLayoutId id="2147483764" r:id="rId41"/>
    <p:sldLayoutId id="2147483765" r:id="rId42"/>
    <p:sldLayoutId id="2147483767" r:id="rId43"/>
    <p:sldLayoutId id="2147484195" r:id="rId44"/>
  </p:sldLayoutIdLst>
  <p:txStyles>
    <p:titleStyle>
      <a:lvl1pPr algn="l" defTabSz="1219170" rtl="0" eaLnBrk="1" latinLnBrk="0" hangingPunct="1">
        <a:lnSpc>
          <a:spcPct val="90000"/>
        </a:lnSpc>
        <a:spcBef>
          <a:spcPct val="0"/>
        </a:spcBef>
        <a:buNone/>
        <a:defRPr sz="6000" b="0" i="0" kern="1200">
          <a:solidFill>
            <a:schemeClr val="tx1"/>
          </a:solidFill>
          <a:latin typeface="Raleway" panose="020B0503030101060003" pitchFamily="34" charset="77"/>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2000" b="0" i="0">
                <a:solidFill>
                  <a:schemeClr val="tx1">
                    <a:tint val="75000"/>
                  </a:schemeClr>
                </a:solidFill>
                <a:latin typeface="Raleway" panose="020B0503030101060003" pitchFamily="34" charset="77"/>
              </a:defRPr>
            </a:lvl1pPr>
          </a:lstStyle>
          <a:p>
            <a:fld id="{17FF11DF-402E-4812-AF8E-64921FFD9EC1}" type="datetimeFigureOut">
              <a:rPr lang="en-US" smtClean="0"/>
              <a:t>6/25/25</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2000" b="0" i="0">
                <a:solidFill>
                  <a:schemeClr val="tx1">
                    <a:tint val="75000"/>
                  </a:schemeClr>
                </a:solidFill>
                <a:latin typeface="Raleway" panose="020B0503030101060003" pitchFamily="34" charset="77"/>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2000" b="0" i="0">
                <a:solidFill>
                  <a:schemeClr val="tx1">
                    <a:tint val="75000"/>
                  </a:schemeClr>
                </a:solidFill>
                <a:latin typeface="Raleway" panose="020B0503030101060003" pitchFamily="34" charset="77"/>
              </a:defRPr>
            </a:lvl1pPr>
          </a:lstStyle>
          <a:p>
            <a:fld id="{11FAB0FF-0C39-40A7-9EA4-626D481A495F}" type="slidenum">
              <a:rPr lang="en-US" smtClean="0"/>
              <a:t>‹#›</a:t>
            </a:fld>
            <a:endParaRPr lang="en-US"/>
          </a:p>
        </p:txBody>
      </p:sp>
    </p:spTree>
    <p:extLst>
      <p:ext uri="{BB962C8B-B14F-4D97-AF65-F5344CB8AC3E}">
        <p14:creationId xmlns:p14="http://schemas.microsoft.com/office/powerpoint/2010/main" val="1890143468"/>
      </p:ext>
    </p:extLst>
  </p:cSld>
  <p:clrMap bg1="lt1" tx1="dk1" bg2="lt2" tx2="dk2" accent1="accent1" accent2="accent2" accent3="accent3" accent4="accent4" accent5="accent5" accent6="accent6" hlink="hlink" folHlink="folHlink"/>
  <p:sldLayoutIdLst>
    <p:sldLayoutId id="2147484163" r:id="rId1"/>
    <p:sldLayoutId id="2147484164" r:id="rId2"/>
    <p:sldLayoutId id="2147484165" r:id="rId3"/>
    <p:sldLayoutId id="2147484166" r:id="rId4"/>
    <p:sldLayoutId id="2147484167" r:id="rId5"/>
    <p:sldLayoutId id="2147484168" r:id="rId6"/>
    <p:sldLayoutId id="2147484169" r:id="rId7"/>
    <p:sldLayoutId id="2147484170" r:id="rId8"/>
    <p:sldLayoutId id="2147484171" r:id="rId9"/>
    <p:sldLayoutId id="2147484172" r:id="rId10"/>
    <p:sldLayoutId id="2147484173" r:id="rId11"/>
    <p:sldLayoutId id="2147484174" r:id="rId12"/>
    <p:sldLayoutId id="2147484175" r:id="rId13"/>
    <p:sldLayoutId id="2147484176" r:id="rId14"/>
    <p:sldLayoutId id="2147484177" r:id="rId15"/>
    <p:sldLayoutId id="2147484178" r:id="rId16"/>
    <p:sldLayoutId id="2147484179" r:id="rId17"/>
    <p:sldLayoutId id="2147484180" r:id="rId18"/>
    <p:sldLayoutId id="2147484181" r:id="rId19"/>
    <p:sldLayoutId id="2147484182" r:id="rId20"/>
    <p:sldLayoutId id="2147484183" r:id="rId21"/>
    <p:sldLayoutId id="2147484184" r:id="rId22"/>
    <p:sldLayoutId id="2147484185" r:id="rId23"/>
    <p:sldLayoutId id="2147484186" r:id="rId24"/>
    <p:sldLayoutId id="2147484187" r:id="rId25"/>
    <p:sldLayoutId id="2147484188" r:id="rId26"/>
    <p:sldLayoutId id="2147484189" r:id="rId27"/>
    <p:sldLayoutId id="2147484190" r:id="rId28"/>
    <p:sldLayoutId id="2147484191" r:id="rId29"/>
    <p:sldLayoutId id="2147484192" r:id="rId30"/>
    <p:sldLayoutId id="2147484194" r:id="rId31"/>
  </p:sldLayoutIdLst>
  <p:txStyles>
    <p:titleStyle>
      <a:lvl1pPr algn="l" defTabSz="1219170" rtl="0" eaLnBrk="1" latinLnBrk="0" hangingPunct="1">
        <a:lnSpc>
          <a:spcPct val="90000"/>
        </a:lnSpc>
        <a:spcBef>
          <a:spcPct val="0"/>
        </a:spcBef>
        <a:buNone/>
        <a:defRPr sz="6000" b="0" i="0" kern="1200">
          <a:solidFill>
            <a:schemeClr val="tx1"/>
          </a:solidFill>
          <a:latin typeface="Raleway" panose="020B0503030101060003" pitchFamily="34" charset="77"/>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0.xml"/><Relationship Id="rId5" Type="http://schemas.openxmlformats.org/officeDocument/2006/relationships/image" Target="../media/image8.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5.xml"/></Relationships>
</file>

<file path=ppt/slides/_rels/slide13.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3.xml"/><Relationship Id="rId1" Type="http://schemas.openxmlformats.org/officeDocument/2006/relationships/slideLayout" Target="../slideLayouts/slideLayout5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20.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65.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65.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69.xml"/><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69.xml"/><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9.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69.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69.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2.xml"/><Relationship Id="rId1" Type="http://schemas.openxmlformats.org/officeDocument/2006/relationships/slideLayout" Target="../slideLayouts/slideLayout69.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3.xml"/><Relationship Id="rId1" Type="http://schemas.openxmlformats.org/officeDocument/2006/relationships/slideLayout" Target="../slideLayouts/slideLayout69.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4.xml"/><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6.xml"/><Relationship Id="rId1" Type="http://schemas.openxmlformats.org/officeDocument/2006/relationships/slideLayout" Target="../slideLayouts/slideLayout20.xml"/><Relationship Id="rId4" Type="http://schemas.openxmlformats.org/officeDocument/2006/relationships/image" Target="../media/image41.jpeg"/></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1.xml"/><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5.xml"/><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6.xml"/><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7.xml"/><Relationship Id="rId1" Type="http://schemas.openxmlformats.org/officeDocument/2006/relationships/slideLayout" Target="../slideLayouts/slideLayout20.xml"/><Relationship Id="rId4" Type="http://schemas.openxmlformats.org/officeDocument/2006/relationships/image" Target="../media/image52.png"/></Relationships>
</file>

<file path=ppt/slides/_rels/slide5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8.xml"/><Relationship Id="rId1" Type="http://schemas.openxmlformats.org/officeDocument/2006/relationships/slideLayout" Target="../slideLayouts/slideLayout29.xml"/><Relationship Id="rId4" Type="http://schemas.openxmlformats.org/officeDocument/2006/relationships/image" Target="../media/image56.png"/></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9.xml"/><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1.xml"/><Relationship Id="rId1" Type="http://schemas.openxmlformats.org/officeDocument/2006/relationships/slideLayout" Target="../slideLayouts/slideLayout20.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6.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7.xml"/><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4.xml"/><Relationship Id="rId1" Type="http://schemas.openxmlformats.org/officeDocument/2006/relationships/tags" Target="../tags/tag1.xml"/><Relationship Id="rId4" Type="http://schemas.openxmlformats.org/officeDocument/2006/relationships/image" Target="../media/image61.png"/></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9.xml"/><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4.xml"/><Relationship Id="rId1" Type="http://schemas.openxmlformats.org/officeDocument/2006/relationships/tags" Target="../tags/tag2.xml"/><Relationship Id="rId4" Type="http://schemas.openxmlformats.org/officeDocument/2006/relationships/image" Target="../media/image61.png"/></Relationships>
</file>

<file path=ppt/slides/_rels/slide7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1.xml"/><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4.xml"/><Relationship Id="rId1" Type="http://schemas.openxmlformats.org/officeDocument/2006/relationships/tags" Target="../tags/tag3.xml"/><Relationship Id="rId4" Type="http://schemas.openxmlformats.org/officeDocument/2006/relationships/image" Target="../media/image61.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8" Type="http://schemas.openxmlformats.org/officeDocument/2006/relationships/image" Target="../media/image270.png"/><Relationship Id="rId13" Type="http://schemas.openxmlformats.org/officeDocument/2006/relationships/customXml" Target="../ink/ink4.xml"/><Relationship Id="rId3" Type="http://schemas.openxmlformats.org/officeDocument/2006/relationships/tags" Target="../tags/tag6.xml"/><Relationship Id="rId7" Type="http://schemas.openxmlformats.org/officeDocument/2006/relationships/customXml" Target="../ink/ink1.xml"/><Relationship Id="rId12" Type="http://schemas.openxmlformats.org/officeDocument/2006/relationships/image" Target="../media/image290.png"/><Relationship Id="rId17" Type="http://schemas.openxmlformats.org/officeDocument/2006/relationships/image" Target="../media/image61.png"/><Relationship Id="rId2" Type="http://schemas.openxmlformats.org/officeDocument/2006/relationships/tags" Target="../tags/tag5.xml"/><Relationship Id="rId16" Type="http://schemas.openxmlformats.org/officeDocument/2006/relationships/image" Target="../media/image310.png"/><Relationship Id="rId1" Type="http://schemas.openxmlformats.org/officeDocument/2006/relationships/tags" Target="../tags/tag4.xml"/><Relationship Id="rId6" Type="http://schemas.openxmlformats.org/officeDocument/2006/relationships/image" Target="../media/image64.png"/><Relationship Id="rId11" Type="http://schemas.openxmlformats.org/officeDocument/2006/relationships/customXml" Target="../ink/ink3.xml"/><Relationship Id="rId5" Type="http://schemas.openxmlformats.org/officeDocument/2006/relationships/notesSlide" Target="../notesSlides/notesSlide75.xml"/><Relationship Id="rId15" Type="http://schemas.openxmlformats.org/officeDocument/2006/relationships/customXml" Target="../ink/ink5.xml"/><Relationship Id="rId10" Type="http://schemas.openxmlformats.org/officeDocument/2006/relationships/image" Target="../media/image280.png"/><Relationship Id="rId4" Type="http://schemas.openxmlformats.org/officeDocument/2006/relationships/slideLayout" Target="../slideLayouts/slideLayout24.xml"/><Relationship Id="rId9" Type="http://schemas.openxmlformats.org/officeDocument/2006/relationships/customXml" Target="../ink/ink2.xml"/><Relationship Id="rId14" Type="http://schemas.openxmlformats.org/officeDocument/2006/relationships/image" Target="../media/image300.png"/></Relationships>
</file>

<file path=ppt/slides/_rels/slide7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76.xml"/><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4.xml"/><Relationship Id="rId1" Type="http://schemas.openxmlformats.org/officeDocument/2006/relationships/tags" Target="../tags/tag7.xml"/><Relationship Id="rId4" Type="http://schemas.openxmlformats.org/officeDocument/2006/relationships/image" Target="../media/image61.png"/></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78.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1.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0.xml"/></Relationships>
</file>

<file path=ppt/slides/_rels/slide8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3.xml"/><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14" descr="A picture containing arrow&#10;&#10;Description automatically generated">
            <a:extLst>
              <a:ext uri="{FF2B5EF4-FFF2-40B4-BE49-F238E27FC236}">
                <a16:creationId xmlns:a16="http://schemas.microsoft.com/office/drawing/2014/main" id="{5D4A19FB-4BA1-B4F4-33C4-D485AD76C61D}"/>
              </a:ext>
            </a:extLst>
          </p:cNvPr>
          <p:cNvPicPr>
            <a:picLocks noChangeAspect="1"/>
          </p:cNvPicPr>
          <p:nvPr/>
        </p:nvPicPr>
        <p:blipFill rotWithShape="1">
          <a:blip r:embed="rId3">
            <a:alphaModFix amt="72000"/>
            <a:extLst>
              <a:ext uri="{28A0092B-C50C-407E-A947-70E740481C1C}">
                <a14:useLocalDpi xmlns:a14="http://schemas.microsoft.com/office/drawing/2010/main" val="0"/>
              </a:ext>
            </a:extLst>
          </a:blip>
          <a:srcRect t="43494" b="10576"/>
          <a:stretch/>
        </p:blipFill>
        <p:spPr>
          <a:xfrm>
            <a:off x="0" y="4480756"/>
            <a:ext cx="12192000" cy="2389882"/>
          </a:xfrm>
          <a:prstGeom prst="rect">
            <a:avLst/>
          </a:prstGeom>
        </p:spPr>
      </p:pic>
      <p:sp>
        <p:nvSpPr>
          <p:cNvPr id="7" name="Title 1">
            <a:extLst>
              <a:ext uri="{FF2B5EF4-FFF2-40B4-BE49-F238E27FC236}">
                <a16:creationId xmlns:a16="http://schemas.microsoft.com/office/drawing/2014/main" id="{D4DC6CDD-FA6F-4BF0-A404-E63E780BC843}"/>
              </a:ext>
            </a:extLst>
          </p:cNvPr>
          <p:cNvSpPr txBox="1">
            <a:spLocks/>
          </p:cNvSpPr>
          <p:nvPr/>
        </p:nvSpPr>
        <p:spPr>
          <a:xfrm>
            <a:off x="438512" y="4101396"/>
            <a:ext cx="7772400" cy="883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dirty="0">
                <a:ln>
                  <a:noFill/>
                </a:ln>
                <a:solidFill>
                  <a:prstClr val="white">
                    <a:lumMod val="50000"/>
                  </a:prstClr>
                </a:solidFill>
                <a:effectLst/>
                <a:uLnTx/>
                <a:uFillTx/>
                <a:latin typeface="Helvetica" charset="0"/>
                <a:ea typeface="Helvetica" charset="0"/>
                <a:cs typeface="Helvetica" charset="0"/>
              </a:rPr>
              <a:t>6/25/25 </a:t>
            </a:r>
          </a:p>
        </p:txBody>
      </p:sp>
      <p:sp>
        <p:nvSpPr>
          <p:cNvPr id="8" name="Title 1">
            <a:extLst>
              <a:ext uri="{FF2B5EF4-FFF2-40B4-BE49-F238E27FC236}">
                <a16:creationId xmlns:a16="http://schemas.microsoft.com/office/drawing/2014/main" id="{FEE649CA-BA44-4A8E-A530-BF530741562C}"/>
              </a:ext>
            </a:extLst>
          </p:cNvPr>
          <p:cNvSpPr txBox="1">
            <a:spLocks/>
          </p:cNvSpPr>
          <p:nvPr/>
        </p:nvSpPr>
        <p:spPr>
          <a:xfrm>
            <a:off x="472768" y="2564414"/>
            <a:ext cx="11719232" cy="1676394"/>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lang="en-US" sz="3800" b="1" dirty="0">
                <a:solidFill>
                  <a:srgbClr val="004190"/>
                </a:solidFill>
                <a:latin typeface="Helvetica" panose="020B0604020202020204" pitchFamily="34" charset="0"/>
                <a:ea typeface="Helvetica Neue"/>
                <a:cs typeface="Helvetica" panose="020B0604020202020204" pitchFamily="34" charset="0"/>
                <a:sym typeface="Helvetica Neue"/>
              </a:rPr>
              <a:t>US Territories Drinking Water Operator Training Series</a:t>
            </a: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endParaRPr lang="en-US" sz="3200" b="1" dirty="0">
              <a:solidFill>
                <a:srgbClr val="004190"/>
              </a:solidFill>
              <a:latin typeface="Helvetica" panose="020B0604020202020204" pitchFamily="34" charset="0"/>
              <a:ea typeface="Helvetica Neue"/>
              <a:cs typeface="Helvetica" panose="020B0604020202020204" pitchFamily="34" charset="0"/>
              <a:sym typeface="Helvetica Neue"/>
            </a:endParaRPr>
          </a:p>
          <a:p>
            <a:pPr marL="0" marR="0" lvl="0" indent="0" algn="l" defTabSz="457200" rtl="0" eaLnBrk="1" fontAlgn="auto" latinLnBrk="0" hangingPunct="1">
              <a:lnSpc>
                <a:spcPct val="100000"/>
              </a:lnSpc>
              <a:spcBef>
                <a:spcPts val="0"/>
              </a:spcBef>
              <a:spcAft>
                <a:spcPts val="0"/>
              </a:spcAft>
              <a:buClr>
                <a:srgbClr val="000090"/>
              </a:buClr>
              <a:buSzPts val="2400"/>
              <a:buFontTx/>
              <a:buNone/>
              <a:tabLst/>
              <a:defRPr/>
            </a:pPr>
            <a:r>
              <a:rPr kumimoji="0" lang="en-US" sz="3200" b="1" i="0" u="none" strike="noStrike" kern="1200" cap="none" spc="0" normalizeH="0" baseline="0" noProof="0" dirty="0">
                <a:ln>
                  <a:noFill/>
                </a:ln>
                <a:solidFill>
                  <a:srgbClr val="004190"/>
                </a:solidFill>
                <a:effectLst/>
                <a:uLnTx/>
                <a:uFillTx/>
                <a:latin typeface="Helvetica" panose="020B0604020202020204" pitchFamily="34" charset="0"/>
                <a:ea typeface="Helvetica Neue"/>
                <a:cs typeface="Helvetica" panose="020B0604020202020204" pitchFamily="34" charset="0"/>
                <a:sym typeface="Helvetica Neue"/>
              </a:rPr>
              <a:t>Session 1: Program Overview, Study Tips &amp; Test Preparation</a:t>
            </a:r>
          </a:p>
        </p:txBody>
      </p:sp>
      <p:sp>
        <p:nvSpPr>
          <p:cNvPr id="13" name="Subtitle 2">
            <a:extLst>
              <a:ext uri="{FF2B5EF4-FFF2-40B4-BE49-F238E27FC236}">
                <a16:creationId xmlns:a16="http://schemas.microsoft.com/office/drawing/2014/main" id="{0B7086A7-1D07-4811-9E99-351A7AFF4291}"/>
              </a:ext>
            </a:extLst>
          </p:cNvPr>
          <p:cNvSpPr txBox="1">
            <a:spLocks/>
          </p:cNvSpPr>
          <p:nvPr/>
        </p:nvSpPr>
        <p:spPr>
          <a:xfrm>
            <a:off x="206485" y="6385449"/>
            <a:ext cx="3424518" cy="55033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white"/>
                </a:solidFill>
                <a:effectLst/>
                <a:uLnTx/>
                <a:uFillTx/>
                <a:latin typeface="Helvetica Neue"/>
                <a:ea typeface="+mn-ea"/>
                <a:cs typeface="Helvetica Neue"/>
              </a:rPr>
              <a:t>www.efcnetwork.org</a:t>
            </a:r>
          </a:p>
        </p:txBody>
      </p:sp>
      <p:sp>
        <p:nvSpPr>
          <p:cNvPr id="14" name="TextBox 13">
            <a:extLst>
              <a:ext uri="{FF2B5EF4-FFF2-40B4-BE49-F238E27FC236}">
                <a16:creationId xmlns:a16="http://schemas.microsoft.com/office/drawing/2014/main" id="{89BD148C-649B-468F-A3F8-F90CE69D22E6}"/>
              </a:ext>
            </a:extLst>
          </p:cNvPr>
          <p:cNvSpPr txBox="1"/>
          <p:nvPr/>
        </p:nvSpPr>
        <p:spPr>
          <a:xfrm>
            <a:off x="5131143" y="6532084"/>
            <a:ext cx="80309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Arial"/>
                <a:ea typeface="+mn-ea"/>
                <a:cs typeface="Arial"/>
              </a:rPr>
              <a:t>This program is made possible under a cooperative agreement with US EPA. </a:t>
            </a:r>
          </a:p>
        </p:txBody>
      </p:sp>
      <p:pic>
        <p:nvPicPr>
          <p:cNvPr id="10" name="Picture 9" descr="Logo&#10;&#10;Description automatically generated with low confidence">
            <a:extLst>
              <a:ext uri="{FF2B5EF4-FFF2-40B4-BE49-F238E27FC236}">
                <a16:creationId xmlns:a16="http://schemas.microsoft.com/office/drawing/2014/main" id="{C34C64B7-202E-AC5A-2B9F-F92D0523EFF9}"/>
              </a:ext>
            </a:extLst>
          </p:cNvPr>
          <p:cNvPicPr>
            <a:picLocks noChangeAspect="1"/>
          </p:cNvPicPr>
          <p:nvPr/>
        </p:nvPicPr>
        <p:blipFill rotWithShape="1">
          <a:blip r:embed="rId4">
            <a:extLst>
              <a:ext uri="{28A0092B-C50C-407E-A947-70E740481C1C}">
                <a14:useLocalDpi xmlns:a14="http://schemas.microsoft.com/office/drawing/2010/main" val="0"/>
              </a:ext>
            </a:extLst>
          </a:blip>
          <a:srcRect l="43287" r="-1"/>
          <a:stretch/>
        </p:blipFill>
        <p:spPr>
          <a:xfrm rot="5400000">
            <a:off x="5489343" y="-5592213"/>
            <a:ext cx="1205694" cy="12390120"/>
          </a:xfrm>
          <a:prstGeom prst="rect">
            <a:avLst/>
          </a:prstGeom>
        </p:spPr>
      </p:pic>
      <p:pic>
        <p:nvPicPr>
          <p:cNvPr id="19" name="Picture 18" descr="Logo&#10;&#10;Description automatically generated">
            <a:extLst>
              <a:ext uri="{FF2B5EF4-FFF2-40B4-BE49-F238E27FC236}">
                <a16:creationId xmlns:a16="http://schemas.microsoft.com/office/drawing/2014/main" id="{DFC78400-F3A3-5849-948D-BB60AB1AA2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512" y="1400204"/>
            <a:ext cx="1618076" cy="1164209"/>
          </a:xfrm>
          <a:prstGeom prst="rect">
            <a:avLst/>
          </a:prstGeom>
        </p:spPr>
      </p:pic>
      <p:pic>
        <p:nvPicPr>
          <p:cNvPr id="21" name="Picture 20" descr="Logo, company name&#10;&#10;Description automatically generated">
            <a:extLst>
              <a:ext uri="{FF2B5EF4-FFF2-40B4-BE49-F238E27FC236}">
                <a16:creationId xmlns:a16="http://schemas.microsoft.com/office/drawing/2014/main" id="{BA7075C6-0EFD-7E3D-4BF4-4DCED1D65943}"/>
              </a:ext>
            </a:extLst>
          </p:cNvPr>
          <p:cNvPicPr>
            <a:picLocks noChangeAspect="1"/>
          </p:cNvPicPr>
          <p:nvPr/>
        </p:nvPicPr>
        <p:blipFill rotWithShape="1">
          <a:blip r:embed="rId6">
            <a:extLst>
              <a:ext uri="{28A0092B-C50C-407E-A947-70E740481C1C}">
                <a14:useLocalDpi xmlns:a14="http://schemas.microsoft.com/office/drawing/2010/main" val="0"/>
              </a:ext>
            </a:extLst>
          </a:blip>
          <a:srcRect l="9158" r="9091" b="23104"/>
          <a:stretch/>
        </p:blipFill>
        <p:spPr>
          <a:xfrm>
            <a:off x="2261885" y="1440056"/>
            <a:ext cx="1369118" cy="1134183"/>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B0CDFDCA-C054-8CF3-832E-B8A1A16359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6626" y="1646770"/>
            <a:ext cx="1883803" cy="745059"/>
          </a:xfrm>
          <a:prstGeom prst="rect">
            <a:avLst/>
          </a:prstGeom>
        </p:spPr>
      </p:pic>
      <p:sp>
        <p:nvSpPr>
          <p:cNvPr id="2" name="TextBox 1">
            <a:extLst>
              <a:ext uri="{FF2B5EF4-FFF2-40B4-BE49-F238E27FC236}">
                <a16:creationId xmlns:a16="http://schemas.microsoft.com/office/drawing/2014/main" id="{D968FDF4-ED28-D7D7-108C-7C8AFC69DECF}"/>
              </a:ext>
            </a:extLst>
          </p:cNvPr>
          <p:cNvSpPr txBox="1"/>
          <p:nvPr/>
        </p:nvSpPr>
        <p:spPr>
          <a:xfrm>
            <a:off x="-877330" y="1692876"/>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1768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E5933-0F25-CE98-2A5F-26843562BE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35BCEC-21C5-15D6-0912-12F2DF5839F2}"/>
              </a:ext>
            </a:extLst>
          </p:cNvPr>
          <p:cNvSpPr>
            <a:spLocks noGrp="1"/>
          </p:cNvSpPr>
          <p:nvPr>
            <p:ph type="title"/>
          </p:nvPr>
        </p:nvSpPr>
        <p:spPr/>
        <p:txBody>
          <a:bodyPr/>
          <a:lstStyle/>
          <a:p>
            <a:r>
              <a:rPr lang="en-US" dirty="0"/>
              <a:t>The Training Program</a:t>
            </a:r>
          </a:p>
        </p:txBody>
      </p:sp>
      <p:sp>
        <p:nvSpPr>
          <p:cNvPr id="3" name="Text Placeholder 2">
            <a:extLst>
              <a:ext uri="{FF2B5EF4-FFF2-40B4-BE49-F238E27FC236}">
                <a16:creationId xmlns:a16="http://schemas.microsoft.com/office/drawing/2014/main" id="{F02BB991-3D97-B1F0-6986-7B8D085483D1}"/>
              </a:ext>
            </a:extLst>
          </p:cNvPr>
          <p:cNvSpPr>
            <a:spLocks noGrp="1"/>
          </p:cNvSpPr>
          <p:nvPr>
            <p:ph type="body" idx="1"/>
          </p:nvPr>
        </p:nvSpPr>
        <p:spPr/>
        <p:txBody>
          <a:bodyPr/>
          <a:lstStyle/>
          <a:p>
            <a:r>
              <a:rPr lang="en-US" dirty="0"/>
              <a:t>Welcome &amp; Overview</a:t>
            </a:r>
          </a:p>
        </p:txBody>
      </p:sp>
    </p:spTree>
    <p:extLst>
      <p:ext uri="{BB962C8B-B14F-4D97-AF65-F5344CB8AC3E}">
        <p14:creationId xmlns:p14="http://schemas.microsoft.com/office/powerpoint/2010/main" val="2350307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FBD5ED3-3028-95AE-73ED-3A6CB7A2C977}"/>
            </a:ext>
          </a:extLst>
        </p:cNvPr>
        <p:cNvGrpSpPr/>
        <p:nvPr/>
      </p:nvGrpSpPr>
      <p:grpSpPr>
        <a:xfrm>
          <a:off x="0" y="0"/>
          <a:ext cx="0" cy="0"/>
          <a:chOff x="0" y="0"/>
          <a:chExt cx="0" cy="0"/>
        </a:xfrm>
      </p:grpSpPr>
      <p:pic>
        <p:nvPicPr>
          <p:cNvPr id="7" name="Picture 2">
            <a:extLst>
              <a:ext uri="{FF2B5EF4-FFF2-40B4-BE49-F238E27FC236}">
                <a16:creationId xmlns:a16="http://schemas.microsoft.com/office/drawing/2014/main" id="{600C1CBD-5A5A-22D0-5ED9-2BE60E77B40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5098" b="8579"/>
          <a:stretch/>
        </p:blipFill>
        <p:spPr bwMode="auto">
          <a:xfrm>
            <a:off x="4309704" y="1548304"/>
            <a:ext cx="3335475" cy="30533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58FDAE2-DE2F-F167-4203-1BD648E51852}"/>
              </a:ext>
            </a:extLst>
          </p:cNvPr>
          <p:cNvSpPr txBox="1"/>
          <p:nvPr/>
        </p:nvSpPr>
        <p:spPr>
          <a:xfrm>
            <a:off x="4059190" y="5015547"/>
            <a:ext cx="4073621"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James Markham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Research Engineer</a:t>
            </a:r>
          </a:p>
        </p:txBody>
      </p:sp>
      <p:sp>
        <p:nvSpPr>
          <p:cNvPr id="3" name="TextBox 2">
            <a:extLst>
              <a:ext uri="{FF2B5EF4-FFF2-40B4-BE49-F238E27FC236}">
                <a16:creationId xmlns:a16="http://schemas.microsoft.com/office/drawing/2014/main" id="{95F9F2F0-F994-7C01-E7DF-63B2CEDEFE0E}"/>
              </a:ext>
            </a:extLst>
          </p:cNvPr>
          <p:cNvSpPr txBox="1"/>
          <p:nvPr/>
        </p:nvSpPr>
        <p:spPr>
          <a:xfrm>
            <a:off x="7908945" y="5015547"/>
            <a:ext cx="428305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Valeria Cortes-Mora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rPr>
              <a:t>Professional Intern</a:t>
            </a:r>
          </a:p>
        </p:txBody>
      </p:sp>
      <p:sp>
        <p:nvSpPr>
          <p:cNvPr id="4" name="TextBox 3">
            <a:extLst>
              <a:ext uri="{FF2B5EF4-FFF2-40B4-BE49-F238E27FC236}">
                <a16:creationId xmlns:a16="http://schemas.microsoft.com/office/drawing/2014/main" id="{B41CD3AC-7354-E584-4472-BA08C727C858}"/>
              </a:ext>
            </a:extLst>
          </p:cNvPr>
          <p:cNvSpPr txBox="1"/>
          <p:nvPr/>
        </p:nvSpPr>
        <p:spPr>
          <a:xfrm>
            <a:off x="1" y="5015547"/>
            <a:ext cx="428305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a:solidFill>
                  <a:srgbClr val="000000"/>
                </a:solidFill>
                <a:latin typeface="Raleway" pitchFamily="2" charset="77"/>
              </a:rPr>
              <a:t>Heather Himmelberger</a:t>
            </a:r>
            <a:endPar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a:solidFill>
                  <a:srgbClr val="000000"/>
                </a:solidFill>
                <a:latin typeface="Raleway" pitchFamily="2" charset="77"/>
              </a:rPr>
              <a:t>Director, SWEFC</a:t>
            </a:r>
            <a:endParaRPr kumimoji="0" lang="en-US" sz="3000" b="0" i="0" u="none" strike="noStrike" kern="1200" cap="none" spc="0" normalizeH="0" baseline="0" noProof="0" dirty="0">
              <a:ln>
                <a:noFill/>
              </a:ln>
              <a:solidFill>
                <a:srgbClr val="000000"/>
              </a:solidFill>
              <a:effectLst/>
              <a:uLnTx/>
              <a:uFillTx/>
              <a:latin typeface="Raleway" pitchFamily="2" charset="77"/>
              <a:ea typeface="+mn-ea"/>
              <a:cs typeface="+mn-cs"/>
            </a:endParaRPr>
          </a:p>
        </p:txBody>
      </p:sp>
      <p:sp>
        <p:nvSpPr>
          <p:cNvPr id="6" name="Title 5">
            <a:extLst>
              <a:ext uri="{FF2B5EF4-FFF2-40B4-BE49-F238E27FC236}">
                <a16:creationId xmlns:a16="http://schemas.microsoft.com/office/drawing/2014/main" id="{1717AC08-66B0-0AD1-D8B7-E909EFA112F4}"/>
              </a:ext>
            </a:extLst>
          </p:cNvPr>
          <p:cNvSpPr>
            <a:spLocks noGrp="1"/>
          </p:cNvSpPr>
          <p:nvPr>
            <p:ph type="title"/>
          </p:nvPr>
        </p:nvSpPr>
        <p:spPr/>
        <p:txBody>
          <a:bodyPr/>
          <a:lstStyle/>
          <a:p>
            <a:r>
              <a:rPr lang="en-US" dirty="0"/>
              <a:t>Your trainers for today:</a:t>
            </a:r>
          </a:p>
        </p:txBody>
      </p:sp>
      <p:pic>
        <p:nvPicPr>
          <p:cNvPr id="9" name="Picture 8" descr="A person with long hair&#10;&#10;AI-generated content may be incorrect.">
            <a:extLst>
              <a:ext uri="{FF2B5EF4-FFF2-40B4-BE49-F238E27FC236}">
                <a16:creationId xmlns:a16="http://schemas.microsoft.com/office/drawing/2014/main" id="{6F838E23-FEB6-B9F8-87A4-358842968C15}"/>
              </a:ext>
            </a:extLst>
          </p:cNvPr>
          <p:cNvPicPr>
            <a:picLocks noChangeAspect="1"/>
          </p:cNvPicPr>
          <p:nvPr/>
        </p:nvPicPr>
        <p:blipFill>
          <a:blip r:embed="rId4">
            <a:extLst>
              <a:ext uri="{28A0092B-C50C-407E-A947-70E740481C1C}">
                <a14:useLocalDpi xmlns:a14="http://schemas.microsoft.com/office/drawing/2010/main" val="0"/>
              </a:ext>
            </a:extLst>
          </a:blip>
          <a:srcRect t="11648" b="15049"/>
          <a:stretch>
            <a:fillRect/>
          </a:stretch>
        </p:blipFill>
        <p:spPr>
          <a:xfrm>
            <a:off x="8145618" y="1548304"/>
            <a:ext cx="3335476" cy="3053300"/>
          </a:xfrm>
          <a:prstGeom prst="rect">
            <a:avLst/>
          </a:prstGeom>
        </p:spPr>
      </p:pic>
      <p:pic>
        <p:nvPicPr>
          <p:cNvPr id="11" name="Picture 10" descr="A person with long hair smiling&#10;&#10;AI-generated content may be incorrect.">
            <a:extLst>
              <a:ext uri="{FF2B5EF4-FFF2-40B4-BE49-F238E27FC236}">
                <a16:creationId xmlns:a16="http://schemas.microsoft.com/office/drawing/2014/main" id="{2E51E59D-DBFA-5D84-D2C1-373C08D4E4B8}"/>
              </a:ext>
            </a:extLst>
          </p:cNvPr>
          <p:cNvPicPr>
            <a:picLocks noChangeAspect="1"/>
          </p:cNvPicPr>
          <p:nvPr/>
        </p:nvPicPr>
        <p:blipFill>
          <a:blip r:embed="rId5">
            <a:extLst>
              <a:ext uri="{28A0092B-C50C-407E-A947-70E740481C1C}">
                <a14:useLocalDpi xmlns:a14="http://schemas.microsoft.com/office/drawing/2010/main" val="0"/>
              </a:ext>
            </a:extLst>
          </a:blip>
          <a:srcRect l="5382" r="27716" b="18032"/>
          <a:stretch>
            <a:fillRect/>
          </a:stretch>
        </p:blipFill>
        <p:spPr>
          <a:xfrm>
            <a:off x="473790" y="1548304"/>
            <a:ext cx="3335475" cy="3053300"/>
          </a:xfrm>
          <a:prstGeom prst="rect">
            <a:avLst/>
          </a:prstGeom>
        </p:spPr>
      </p:pic>
    </p:spTree>
    <p:extLst>
      <p:ext uri="{BB962C8B-B14F-4D97-AF65-F5344CB8AC3E}">
        <p14:creationId xmlns:p14="http://schemas.microsoft.com/office/powerpoint/2010/main" val="2050982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21" descr="A picture containing lamp&#10;&#10;Description automatically generated">
            <a:extLst>
              <a:ext uri="{FF2B5EF4-FFF2-40B4-BE49-F238E27FC236}">
                <a16:creationId xmlns:a16="http://schemas.microsoft.com/office/drawing/2014/main" id="{1ED5ED91-214F-5742-B884-FD1F763D18F1}"/>
              </a:ext>
            </a:extLst>
          </p:cNvPr>
          <p:cNvPicPr>
            <a:picLocks noChangeAspect="1"/>
          </p:cNvPicPr>
          <p:nvPr/>
        </p:nvPicPr>
        <p:blipFill>
          <a:blip r:embed="rId3"/>
          <a:stretch>
            <a:fillRect/>
          </a:stretch>
        </p:blipFill>
        <p:spPr>
          <a:xfrm>
            <a:off x="2508156" y="396122"/>
            <a:ext cx="7175687" cy="2838890"/>
          </a:xfrm>
          <a:prstGeom prst="rect">
            <a:avLst/>
          </a:prstGeom>
        </p:spPr>
      </p:pic>
      <p:grpSp>
        <p:nvGrpSpPr>
          <p:cNvPr id="23" name="Group 22">
            <a:extLst>
              <a:ext uri="{FF2B5EF4-FFF2-40B4-BE49-F238E27FC236}">
                <a16:creationId xmlns:a16="http://schemas.microsoft.com/office/drawing/2014/main" id="{3B375820-8B28-8044-BDB6-28A8F87B7916}"/>
              </a:ext>
            </a:extLst>
          </p:cNvPr>
          <p:cNvGrpSpPr>
            <a:grpSpLocks noChangeAspect="1"/>
          </p:cNvGrpSpPr>
          <p:nvPr/>
        </p:nvGrpSpPr>
        <p:grpSpPr>
          <a:xfrm>
            <a:off x="1302340" y="3090704"/>
            <a:ext cx="9587318" cy="2315564"/>
            <a:chOff x="4695616" y="4071691"/>
            <a:chExt cx="7496384" cy="1810554"/>
          </a:xfrm>
        </p:grpSpPr>
        <p:pic>
          <p:nvPicPr>
            <p:cNvPr id="24" name="Picture 8" descr="http://engineering.unm.edu/common/images/new-soe-logo.png">
              <a:extLst>
                <a:ext uri="{FF2B5EF4-FFF2-40B4-BE49-F238E27FC236}">
                  <a16:creationId xmlns:a16="http://schemas.microsoft.com/office/drawing/2014/main" id="{9A6C659D-EF13-054F-A7E7-D5F215391B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5616" y="4071691"/>
              <a:ext cx="6030312" cy="16638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unm lobo logo">
              <a:extLst>
                <a:ext uri="{FF2B5EF4-FFF2-40B4-BE49-F238E27FC236}">
                  <a16:creationId xmlns:a16="http://schemas.microsoft.com/office/drawing/2014/main" id="{470D082B-47DA-B44D-BC02-B093172B31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25928" y="4076305"/>
              <a:ext cx="1466072" cy="1805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A4A4C62-AAE9-FDDF-4173-165A756F0CA0}"/>
              </a:ext>
            </a:extLst>
          </p:cNvPr>
          <p:cNvSpPr txBox="1"/>
          <p:nvPr/>
        </p:nvSpPr>
        <p:spPr>
          <a:xfrm>
            <a:off x="90188" y="5498707"/>
            <a:ext cx="12011622" cy="861774"/>
          </a:xfrm>
          <a:prstGeom prst="rect">
            <a:avLst/>
          </a:prstGeom>
          <a:noFill/>
        </p:spPr>
        <p:txBody>
          <a:bodyPr wrap="none" rtlCol="0">
            <a:spAutoFit/>
          </a:bodyPr>
          <a:lstStyle/>
          <a:p>
            <a:r>
              <a:rPr lang="en-US" sz="5000" dirty="0">
                <a:latin typeface="Raleway" pitchFamily="2" charset="77"/>
              </a:rPr>
              <a:t>This training series is funded by the EPA</a:t>
            </a:r>
          </a:p>
        </p:txBody>
      </p:sp>
    </p:spTree>
    <p:extLst>
      <p:ext uri="{BB962C8B-B14F-4D97-AF65-F5344CB8AC3E}">
        <p14:creationId xmlns:p14="http://schemas.microsoft.com/office/powerpoint/2010/main" val="3719235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9F7414-B598-E7A6-D9F8-5DC2953BE502}"/>
              </a:ext>
            </a:extLst>
          </p:cNvPr>
          <p:cNvPicPr>
            <a:picLocks noChangeAspect="1"/>
          </p:cNvPicPr>
          <p:nvPr/>
        </p:nvPicPr>
        <p:blipFill>
          <a:blip r:embed="rId3"/>
          <a:stretch>
            <a:fillRect/>
          </a:stretch>
        </p:blipFill>
        <p:spPr>
          <a:xfrm>
            <a:off x="0" y="0"/>
            <a:ext cx="12274826" cy="8018296"/>
          </a:xfrm>
          <a:prstGeom prst="rect">
            <a:avLst/>
          </a:prstGeom>
        </p:spPr>
      </p:pic>
    </p:spTree>
    <p:extLst>
      <p:ext uri="{BB962C8B-B14F-4D97-AF65-F5344CB8AC3E}">
        <p14:creationId xmlns:p14="http://schemas.microsoft.com/office/powerpoint/2010/main" val="3770576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A32D4-9F5A-6FBA-8CDC-54C833152AEE}"/>
              </a:ext>
            </a:extLst>
          </p:cNvPr>
          <p:cNvSpPr>
            <a:spLocks noGrp="1"/>
          </p:cNvSpPr>
          <p:nvPr>
            <p:ph type="title"/>
          </p:nvPr>
        </p:nvSpPr>
        <p:spPr/>
        <p:txBody>
          <a:bodyPr>
            <a:normAutofit fontScale="90000"/>
          </a:bodyPr>
          <a:lstStyle/>
          <a:p>
            <a:r>
              <a:rPr lang="en-US" dirty="0"/>
              <a:t>WPI/ABC Operator Certification</a:t>
            </a:r>
          </a:p>
        </p:txBody>
      </p:sp>
      <p:pic>
        <p:nvPicPr>
          <p:cNvPr id="4" name="Picture 3">
            <a:extLst>
              <a:ext uri="{FF2B5EF4-FFF2-40B4-BE49-F238E27FC236}">
                <a16:creationId xmlns:a16="http://schemas.microsoft.com/office/drawing/2014/main" id="{0D1D15B8-4377-FE3F-98F6-7AC87FBEB954}"/>
              </a:ext>
            </a:extLst>
          </p:cNvPr>
          <p:cNvPicPr>
            <a:picLocks noChangeAspect="1"/>
          </p:cNvPicPr>
          <p:nvPr/>
        </p:nvPicPr>
        <p:blipFill>
          <a:blip r:embed="rId3"/>
          <a:stretch>
            <a:fillRect/>
          </a:stretch>
        </p:blipFill>
        <p:spPr>
          <a:xfrm>
            <a:off x="0" y="1489591"/>
            <a:ext cx="12192000" cy="6579023"/>
          </a:xfrm>
          <a:prstGeom prst="rect">
            <a:avLst/>
          </a:prstGeom>
        </p:spPr>
      </p:pic>
    </p:spTree>
    <p:extLst>
      <p:ext uri="{BB962C8B-B14F-4D97-AF65-F5344CB8AC3E}">
        <p14:creationId xmlns:p14="http://schemas.microsoft.com/office/powerpoint/2010/main" val="1588467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EBA79B-58B4-4BBA-6F31-0877406C8AE5}"/>
              </a:ext>
            </a:extLst>
          </p:cNvPr>
          <p:cNvSpPr>
            <a:spLocks noGrp="1"/>
          </p:cNvSpPr>
          <p:nvPr>
            <p:ph type="title"/>
          </p:nvPr>
        </p:nvSpPr>
        <p:spPr/>
        <p:txBody>
          <a:bodyPr/>
          <a:lstStyle/>
          <a:p>
            <a:r>
              <a:rPr lang="en-US" dirty="0"/>
              <a:t>Schedule for 2025:</a:t>
            </a:r>
          </a:p>
        </p:txBody>
      </p:sp>
      <p:graphicFrame>
        <p:nvGraphicFramePr>
          <p:cNvPr id="7" name="Table 6">
            <a:extLst>
              <a:ext uri="{FF2B5EF4-FFF2-40B4-BE49-F238E27FC236}">
                <a16:creationId xmlns:a16="http://schemas.microsoft.com/office/drawing/2014/main" id="{1DBCEABE-7E78-6F8C-5CED-22F574BFD474}"/>
              </a:ext>
            </a:extLst>
          </p:cNvPr>
          <p:cNvGraphicFramePr>
            <a:graphicFrameLocks noGrp="1"/>
          </p:cNvGraphicFramePr>
          <p:nvPr>
            <p:extLst>
              <p:ext uri="{D42A27DB-BD31-4B8C-83A1-F6EECF244321}">
                <p14:modId xmlns:p14="http://schemas.microsoft.com/office/powerpoint/2010/main" val="2689525628"/>
              </p:ext>
            </p:extLst>
          </p:nvPr>
        </p:nvGraphicFramePr>
        <p:xfrm>
          <a:off x="1021245" y="1690688"/>
          <a:ext cx="10149509" cy="4287589"/>
        </p:xfrm>
        <a:graphic>
          <a:graphicData uri="http://schemas.openxmlformats.org/drawingml/2006/table">
            <a:tbl>
              <a:tblPr>
                <a:tableStyleId>{5C22544A-7EE6-4342-B048-85BDC9FD1C3A}</a:tableStyleId>
              </a:tblPr>
              <a:tblGrid>
                <a:gridCol w="1666061">
                  <a:extLst>
                    <a:ext uri="{9D8B030D-6E8A-4147-A177-3AD203B41FA5}">
                      <a16:colId xmlns:a16="http://schemas.microsoft.com/office/drawing/2014/main" val="267428786"/>
                    </a:ext>
                  </a:extLst>
                </a:gridCol>
                <a:gridCol w="8483448">
                  <a:extLst>
                    <a:ext uri="{9D8B030D-6E8A-4147-A177-3AD203B41FA5}">
                      <a16:colId xmlns:a16="http://schemas.microsoft.com/office/drawing/2014/main" val="1526478808"/>
                    </a:ext>
                  </a:extLst>
                </a:gridCol>
              </a:tblGrid>
              <a:tr h="304902">
                <a:tc>
                  <a:txBody>
                    <a:bodyPr/>
                    <a:lstStyle/>
                    <a:p>
                      <a:pPr algn="ctr" fontAlgn="b"/>
                      <a:r>
                        <a:rPr lang="en-US" sz="2000" b="1" i="0" u="none" strike="noStrike" dirty="0">
                          <a:solidFill>
                            <a:srgbClr val="000000"/>
                          </a:solidFill>
                          <a:effectLst/>
                          <a:latin typeface="Raleway" pitchFamily="2" charset="77"/>
                        </a:rPr>
                        <a:t>Date</a:t>
                      </a:r>
                    </a:p>
                  </a:txBody>
                  <a:tcPr marL="9525" marR="9525" marT="9525" marB="0" anchor="b"/>
                </a:tc>
                <a:tc>
                  <a:txBody>
                    <a:bodyPr/>
                    <a:lstStyle/>
                    <a:p>
                      <a:pPr algn="ctr" fontAlgn="b"/>
                      <a:r>
                        <a:rPr lang="en-US" sz="2000" b="1" i="0" u="none" strike="noStrike" dirty="0">
                          <a:solidFill>
                            <a:srgbClr val="000000"/>
                          </a:solidFill>
                          <a:effectLst/>
                          <a:latin typeface="Raleway" pitchFamily="2" charset="77"/>
                        </a:rPr>
                        <a:t>Topic</a:t>
                      </a:r>
                    </a:p>
                  </a:txBody>
                  <a:tcPr marL="9525" marR="9525" marT="9525" marB="0" anchor="b"/>
                </a:tc>
                <a:extLst>
                  <a:ext uri="{0D108BD9-81ED-4DB2-BD59-A6C34878D82A}">
                    <a16:rowId xmlns:a16="http://schemas.microsoft.com/office/drawing/2014/main" val="1230452248"/>
                  </a:ext>
                </a:extLst>
              </a:tr>
              <a:tr h="304902">
                <a:tc>
                  <a:txBody>
                    <a:bodyPr/>
                    <a:lstStyle/>
                    <a:p>
                      <a:pPr algn="ctr" fontAlgn="b"/>
                      <a:r>
                        <a:rPr lang="en-US" sz="1200" b="0" i="0" u="none" strike="noStrike" dirty="0">
                          <a:solidFill>
                            <a:srgbClr val="000000"/>
                          </a:solidFill>
                          <a:effectLst/>
                          <a:latin typeface="Raleway" pitchFamily="2" charset="77"/>
                        </a:rPr>
                        <a:t>6/25/25</a:t>
                      </a:r>
                    </a:p>
                  </a:txBody>
                  <a:tcPr marL="9525" marR="9525" marT="9525" marB="0" anchor="b"/>
                </a:tc>
                <a:tc>
                  <a:txBody>
                    <a:bodyPr/>
                    <a:lstStyle/>
                    <a:p>
                      <a:pPr algn="l" fontAlgn="b"/>
                      <a:r>
                        <a:rPr lang="en-US" sz="1200" b="0" i="0" u="none" strike="noStrike">
                          <a:solidFill>
                            <a:srgbClr val="000000"/>
                          </a:solidFill>
                          <a:effectLst/>
                          <a:latin typeface="Raleway" pitchFamily="2" charset="77"/>
                        </a:rPr>
                        <a:t>Program Overview, Test Format, Study &amp; Test Tips</a:t>
                      </a:r>
                    </a:p>
                  </a:txBody>
                  <a:tcPr marL="9525" marR="9525" marT="9525" marB="0" anchor="b"/>
                </a:tc>
                <a:extLst>
                  <a:ext uri="{0D108BD9-81ED-4DB2-BD59-A6C34878D82A}">
                    <a16:rowId xmlns:a16="http://schemas.microsoft.com/office/drawing/2014/main" val="733357491"/>
                  </a:ext>
                </a:extLst>
              </a:tr>
              <a:tr h="304902">
                <a:tc>
                  <a:txBody>
                    <a:bodyPr/>
                    <a:lstStyle/>
                    <a:p>
                      <a:pPr algn="ctr" fontAlgn="b"/>
                      <a:r>
                        <a:rPr lang="en-US" sz="1200" b="0" i="0" u="none" strike="noStrike">
                          <a:solidFill>
                            <a:srgbClr val="000000"/>
                          </a:solidFill>
                          <a:effectLst/>
                          <a:latin typeface="Raleway" pitchFamily="2" charset="77"/>
                        </a:rPr>
                        <a:t>7/9/25</a:t>
                      </a:r>
                    </a:p>
                  </a:txBody>
                  <a:tcPr marL="9525" marR="9525" marT="9525" marB="0" anchor="b"/>
                </a:tc>
                <a:tc>
                  <a:txBody>
                    <a:bodyPr/>
                    <a:lstStyle/>
                    <a:p>
                      <a:pPr algn="l" fontAlgn="b"/>
                      <a:r>
                        <a:rPr lang="en-US" sz="1200" b="0" i="0" u="none" strike="noStrike" dirty="0">
                          <a:solidFill>
                            <a:srgbClr val="000000"/>
                          </a:solidFill>
                          <a:effectLst/>
                          <a:latin typeface="Raleway" pitchFamily="2" charset="77"/>
                        </a:rPr>
                        <a:t>Drinking Water System Overview - (Source, Treatment, &amp; Distribution)</a:t>
                      </a:r>
                    </a:p>
                  </a:txBody>
                  <a:tcPr marL="9525" marR="9525" marT="9525" marB="0" anchor="b"/>
                </a:tc>
                <a:extLst>
                  <a:ext uri="{0D108BD9-81ED-4DB2-BD59-A6C34878D82A}">
                    <a16:rowId xmlns:a16="http://schemas.microsoft.com/office/drawing/2014/main" val="392762338"/>
                  </a:ext>
                </a:extLst>
              </a:tr>
              <a:tr h="304902">
                <a:tc>
                  <a:txBody>
                    <a:bodyPr/>
                    <a:lstStyle/>
                    <a:p>
                      <a:pPr algn="ctr" fontAlgn="b"/>
                      <a:r>
                        <a:rPr lang="en-US" sz="1200" b="0" i="0" u="none" strike="noStrike">
                          <a:solidFill>
                            <a:srgbClr val="000000"/>
                          </a:solidFill>
                          <a:effectLst/>
                          <a:latin typeface="Raleway" pitchFamily="2" charset="77"/>
                        </a:rPr>
                        <a:t>7/23/25</a:t>
                      </a:r>
                    </a:p>
                  </a:txBody>
                  <a:tcPr marL="9525" marR="9525" marT="9525" marB="0" anchor="b"/>
                </a:tc>
                <a:tc>
                  <a:txBody>
                    <a:bodyPr/>
                    <a:lstStyle/>
                    <a:p>
                      <a:pPr algn="l" fontAlgn="b"/>
                      <a:r>
                        <a:rPr lang="en-US" sz="1200" b="0" i="0" u="none" strike="noStrike">
                          <a:solidFill>
                            <a:srgbClr val="000000"/>
                          </a:solidFill>
                          <a:effectLst/>
                          <a:latin typeface="Raleway" pitchFamily="2" charset="77"/>
                        </a:rPr>
                        <a:t>Basic Operator Math (+,  -, /, x, Exponents and basic algebra)</a:t>
                      </a:r>
                    </a:p>
                  </a:txBody>
                  <a:tcPr marL="9525" marR="9525" marT="9525" marB="0" anchor="b"/>
                </a:tc>
                <a:extLst>
                  <a:ext uri="{0D108BD9-81ED-4DB2-BD59-A6C34878D82A}">
                    <a16:rowId xmlns:a16="http://schemas.microsoft.com/office/drawing/2014/main" val="1988889985"/>
                  </a:ext>
                </a:extLst>
              </a:tr>
              <a:tr h="304902">
                <a:tc>
                  <a:txBody>
                    <a:bodyPr/>
                    <a:lstStyle/>
                    <a:p>
                      <a:pPr algn="ctr" fontAlgn="b"/>
                      <a:r>
                        <a:rPr lang="en-US" sz="1200" b="0" i="0" u="none" strike="noStrike">
                          <a:solidFill>
                            <a:srgbClr val="000000"/>
                          </a:solidFill>
                          <a:effectLst/>
                          <a:latin typeface="Raleway" pitchFamily="2" charset="77"/>
                        </a:rPr>
                        <a:t>8/6/25</a:t>
                      </a:r>
                    </a:p>
                  </a:txBody>
                  <a:tcPr marL="9525" marR="9525" marT="9525" marB="0" anchor="b"/>
                </a:tc>
                <a:tc>
                  <a:txBody>
                    <a:bodyPr/>
                    <a:lstStyle/>
                    <a:p>
                      <a:pPr algn="l" fontAlgn="b"/>
                      <a:r>
                        <a:rPr lang="en-US" sz="1200" b="0" i="0" u="none" strike="noStrike">
                          <a:solidFill>
                            <a:srgbClr val="000000"/>
                          </a:solidFill>
                          <a:effectLst/>
                          <a:latin typeface="Raleway" pitchFamily="2" charset="77"/>
                        </a:rPr>
                        <a:t>Applied Operator Math (e.g. Areas, Volume,  Flow Rates, Detention Time, Pressure/Hydraulic Head)</a:t>
                      </a:r>
                    </a:p>
                  </a:txBody>
                  <a:tcPr marL="9525" marR="9525" marT="9525" marB="0" anchor="b"/>
                </a:tc>
                <a:extLst>
                  <a:ext uri="{0D108BD9-81ED-4DB2-BD59-A6C34878D82A}">
                    <a16:rowId xmlns:a16="http://schemas.microsoft.com/office/drawing/2014/main" val="1439428"/>
                  </a:ext>
                </a:extLst>
              </a:tr>
              <a:tr h="304902">
                <a:tc>
                  <a:txBody>
                    <a:bodyPr/>
                    <a:lstStyle/>
                    <a:p>
                      <a:pPr algn="ctr" fontAlgn="b"/>
                      <a:r>
                        <a:rPr lang="en-US" sz="1200" b="0" i="0" u="none" strike="noStrike">
                          <a:solidFill>
                            <a:srgbClr val="000000"/>
                          </a:solidFill>
                          <a:effectLst/>
                          <a:latin typeface="Raleway" pitchFamily="2" charset="77"/>
                        </a:rPr>
                        <a:t>8/20/25</a:t>
                      </a:r>
                    </a:p>
                  </a:txBody>
                  <a:tcPr marL="9525" marR="9525" marT="9525" marB="0" anchor="b"/>
                </a:tc>
                <a:tc>
                  <a:txBody>
                    <a:bodyPr/>
                    <a:lstStyle/>
                    <a:p>
                      <a:pPr algn="l" fontAlgn="b"/>
                      <a:r>
                        <a:rPr lang="en-US" sz="1200" b="0" i="0" u="none" strike="noStrike">
                          <a:solidFill>
                            <a:srgbClr val="000000"/>
                          </a:solidFill>
                          <a:effectLst/>
                          <a:latin typeface="Raleway" pitchFamily="2" charset="77"/>
                        </a:rPr>
                        <a:t>Drinking Water Regulations</a:t>
                      </a:r>
                    </a:p>
                  </a:txBody>
                  <a:tcPr marL="9525" marR="9525" marT="9525" marB="0" anchor="b"/>
                </a:tc>
                <a:extLst>
                  <a:ext uri="{0D108BD9-81ED-4DB2-BD59-A6C34878D82A}">
                    <a16:rowId xmlns:a16="http://schemas.microsoft.com/office/drawing/2014/main" val="1125775095"/>
                  </a:ext>
                </a:extLst>
              </a:tr>
              <a:tr h="304902">
                <a:tc>
                  <a:txBody>
                    <a:bodyPr/>
                    <a:lstStyle/>
                    <a:p>
                      <a:pPr algn="ctr" fontAlgn="b"/>
                      <a:r>
                        <a:rPr lang="en-US" sz="1200" b="0" i="0" u="none" strike="noStrike">
                          <a:solidFill>
                            <a:srgbClr val="000000"/>
                          </a:solidFill>
                          <a:effectLst/>
                          <a:latin typeface="Raleway" pitchFamily="2" charset="77"/>
                        </a:rPr>
                        <a:t>9/3/25</a:t>
                      </a:r>
                    </a:p>
                  </a:txBody>
                  <a:tcPr marL="9525" marR="9525" marT="9525" marB="0" anchor="b"/>
                </a:tc>
                <a:tc>
                  <a:txBody>
                    <a:bodyPr/>
                    <a:lstStyle/>
                    <a:p>
                      <a:pPr algn="l" fontAlgn="b"/>
                      <a:r>
                        <a:rPr lang="en-US" sz="1200" b="0" i="0" u="none" strike="noStrike">
                          <a:solidFill>
                            <a:srgbClr val="000000"/>
                          </a:solidFill>
                          <a:effectLst/>
                          <a:latin typeface="Raleway" pitchFamily="2" charset="77"/>
                        </a:rPr>
                        <a:t>Source Water Characteristics</a:t>
                      </a:r>
                    </a:p>
                  </a:txBody>
                  <a:tcPr marL="9525" marR="9525" marT="9525" marB="0" anchor="b"/>
                </a:tc>
                <a:extLst>
                  <a:ext uri="{0D108BD9-81ED-4DB2-BD59-A6C34878D82A}">
                    <a16:rowId xmlns:a16="http://schemas.microsoft.com/office/drawing/2014/main" val="1678978195"/>
                  </a:ext>
                </a:extLst>
              </a:tr>
              <a:tr h="304902">
                <a:tc>
                  <a:txBody>
                    <a:bodyPr/>
                    <a:lstStyle/>
                    <a:p>
                      <a:pPr algn="ctr" fontAlgn="b"/>
                      <a:r>
                        <a:rPr lang="en-US" sz="1200" b="0" i="0" u="none" strike="noStrike">
                          <a:solidFill>
                            <a:srgbClr val="000000"/>
                          </a:solidFill>
                          <a:effectLst/>
                          <a:latin typeface="Raleway" pitchFamily="2" charset="77"/>
                        </a:rPr>
                        <a:t>9/17/25</a:t>
                      </a:r>
                    </a:p>
                  </a:txBody>
                  <a:tcPr marL="9525" marR="9525" marT="9525" marB="0" anchor="b"/>
                </a:tc>
                <a:tc>
                  <a:txBody>
                    <a:bodyPr/>
                    <a:lstStyle/>
                    <a:p>
                      <a:pPr algn="l" fontAlgn="b"/>
                      <a:r>
                        <a:rPr lang="en-US" sz="1200" b="0" i="0" u="none" strike="noStrike">
                          <a:solidFill>
                            <a:srgbClr val="000000"/>
                          </a:solidFill>
                          <a:effectLst/>
                          <a:latin typeface="Raleway" pitchFamily="2" charset="77"/>
                        </a:rPr>
                        <a:t>Surface Water Intake Components, Well Components, and O&amp;M</a:t>
                      </a:r>
                    </a:p>
                  </a:txBody>
                  <a:tcPr marL="9525" marR="9525" marT="9525" marB="0" anchor="b"/>
                </a:tc>
                <a:extLst>
                  <a:ext uri="{0D108BD9-81ED-4DB2-BD59-A6C34878D82A}">
                    <a16:rowId xmlns:a16="http://schemas.microsoft.com/office/drawing/2014/main" val="1921529446"/>
                  </a:ext>
                </a:extLst>
              </a:tr>
              <a:tr h="314440">
                <a:tc>
                  <a:txBody>
                    <a:bodyPr/>
                    <a:lstStyle/>
                    <a:p>
                      <a:pPr algn="ctr" fontAlgn="b"/>
                      <a:r>
                        <a:rPr lang="en-US" sz="1200" b="0" i="0" u="none" strike="noStrike">
                          <a:solidFill>
                            <a:srgbClr val="000000"/>
                          </a:solidFill>
                          <a:effectLst/>
                          <a:latin typeface="Raleway" pitchFamily="2" charset="77"/>
                        </a:rPr>
                        <a:t>10/1/25</a:t>
                      </a:r>
                    </a:p>
                  </a:txBody>
                  <a:tcPr marL="9525" marR="9525" marT="9525" marB="0" anchor="b"/>
                </a:tc>
                <a:tc>
                  <a:txBody>
                    <a:bodyPr/>
                    <a:lstStyle/>
                    <a:p>
                      <a:pPr algn="l" fontAlgn="b"/>
                      <a:r>
                        <a:rPr lang="en-US" sz="1200" b="0" i="0" u="none" strike="noStrike">
                          <a:solidFill>
                            <a:srgbClr val="000000"/>
                          </a:solidFill>
                          <a:effectLst/>
                          <a:latin typeface="Raleway" pitchFamily="2" charset="77"/>
                        </a:rPr>
                        <a:t>Disinfection 1: Chloramines, UV, Chlorine Dioxide, Chlorine</a:t>
                      </a:r>
                    </a:p>
                  </a:txBody>
                  <a:tcPr marL="9525" marR="9525" marT="9525" marB="0" anchor="b"/>
                </a:tc>
                <a:extLst>
                  <a:ext uri="{0D108BD9-81ED-4DB2-BD59-A6C34878D82A}">
                    <a16:rowId xmlns:a16="http://schemas.microsoft.com/office/drawing/2014/main" val="4115922846"/>
                  </a:ext>
                </a:extLst>
              </a:tr>
              <a:tr h="304902">
                <a:tc>
                  <a:txBody>
                    <a:bodyPr/>
                    <a:lstStyle/>
                    <a:p>
                      <a:pPr algn="ctr" fontAlgn="b"/>
                      <a:r>
                        <a:rPr lang="en-US" sz="1200" b="0" i="0" u="none" strike="noStrike">
                          <a:solidFill>
                            <a:srgbClr val="000000"/>
                          </a:solidFill>
                          <a:effectLst/>
                          <a:latin typeface="Raleway" pitchFamily="2" charset="77"/>
                        </a:rPr>
                        <a:t>10/15/25</a:t>
                      </a:r>
                    </a:p>
                  </a:txBody>
                  <a:tcPr marL="9525" marR="9525" marT="9525" marB="0" anchor="b"/>
                </a:tc>
                <a:tc>
                  <a:txBody>
                    <a:bodyPr/>
                    <a:lstStyle/>
                    <a:p>
                      <a:pPr algn="l" fontAlgn="b"/>
                      <a:r>
                        <a:rPr lang="en-US" sz="1200" b="0" i="0" u="none" strike="noStrike">
                          <a:solidFill>
                            <a:srgbClr val="000000"/>
                          </a:solidFill>
                          <a:effectLst/>
                          <a:latin typeface="Raleway" pitchFamily="2" charset="77"/>
                        </a:rPr>
                        <a:t>Disinfection 2: Chlorine Disinfection Application for Sodium Hypochlorite and Gas Chlorine (including storage and safety)</a:t>
                      </a:r>
                    </a:p>
                  </a:txBody>
                  <a:tcPr marL="9525" marR="9525" marT="9525" marB="0" anchor="b"/>
                </a:tc>
                <a:extLst>
                  <a:ext uri="{0D108BD9-81ED-4DB2-BD59-A6C34878D82A}">
                    <a16:rowId xmlns:a16="http://schemas.microsoft.com/office/drawing/2014/main" val="1141426656"/>
                  </a:ext>
                </a:extLst>
              </a:tr>
              <a:tr h="304902">
                <a:tc>
                  <a:txBody>
                    <a:bodyPr/>
                    <a:lstStyle/>
                    <a:p>
                      <a:pPr algn="ctr" fontAlgn="b"/>
                      <a:r>
                        <a:rPr lang="en-US" sz="1200" b="0" i="0" u="none" strike="noStrike">
                          <a:solidFill>
                            <a:srgbClr val="000000"/>
                          </a:solidFill>
                          <a:effectLst/>
                          <a:latin typeface="Raleway" pitchFamily="2" charset="77"/>
                        </a:rPr>
                        <a:t>10/29/25</a:t>
                      </a:r>
                    </a:p>
                  </a:txBody>
                  <a:tcPr marL="9525" marR="9525" marT="9525" marB="0" anchor="b"/>
                </a:tc>
                <a:tc>
                  <a:txBody>
                    <a:bodyPr/>
                    <a:lstStyle/>
                    <a:p>
                      <a:pPr algn="l" fontAlgn="b"/>
                      <a:r>
                        <a:rPr lang="en-US" sz="1200" b="0" i="0" u="none" strike="noStrike">
                          <a:solidFill>
                            <a:srgbClr val="000000"/>
                          </a:solidFill>
                          <a:effectLst/>
                          <a:latin typeface="Raleway" pitchFamily="2" charset="77"/>
                        </a:rPr>
                        <a:t>Disinfection 3: Distribution System Application, Residual Measurement, Evaluation &amp; Adjustment, </a:t>
                      </a:r>
                    </a:p>
                  </a:txBody>
                  <a:tcPr marL="9525" marR="9525" marT="9525" marB="0" anchor="b"/>
                </a:tc>
                <a:extLst>
                  <a:ext uri="{0D108BD9-81ED-4DB2-BD59-A6C34878D82A}">
                    <a16:rowId xmlns:a16="http://schemas.microsoft.com/office/drawing/2014/main" val="3306775158"/>
                  </a:ext>
                </a:extLst>
              </a:tr>
              <a:tr h="304902">
                <a:tc>
                  <a:txBody>
                    <a:bodyPr/>
                    <a:lstStyle/>
                    <a:p>
                      <a:pPr algn="ctr" fontAlgn="b"/>
                      <a:r>
                        <a:rPr lang="en-US" sz="1200" b="0" i="0" u="none" strike="noStrike">
                          <a:solidFill>
                            <a:srgbClr val="000000"/>
                          </a:solidFill>
                          <a:effectLst/>
                          <a:latin typeface="Raleway" pitchFamily="2" charset="77"/>
                        </a:rPr>
                        <a:t>11/12/25</a:t>
                      </a:r>
                    </a:p>
                  </a:txBody>
                  <a:tcPr marL="9525" marR="9525" marT="9525" marB="0" anchor="b"/>
                </a:tc>
                <a:tc>
                  <a:txBody>
                    <a:bodyPr/>
                    <a:lstStyle/>
                    <a:p>
                      <a:pPr algn="l" fontAlgn="b"/>
                      <a:r>
                        <a:rPr lang="en-US" sz="1200" b="0" i="0" u="none" strike="noStrike">
                          <a:solidFill>
                            <a:srgbClr val="000000"/>
                          </a:solidFill>
                          <a:effectLst/>
                          <a:latin typeface="Raleway" pitchFamily="2" charset="77"/>
                        </a:rPr>
                        <a:t>Disinfection 4: Chlorine Disinfection Math</a:t>
                      </a:r>
                    </a:p>
                  </a:txBody>
                  <a:tcPr marL="9525" marR="9525" marT="9525" marB="0" anchor="b"/>
                </a:tc>
                <a:extLst>
                  <a:ext uri="{0D108BD9-81ED-4DB2-BD59-A6C34878D82A}">
                    <a16:rowId xmlns:a16="http://schemas.microsoft.com/office/drawing/2014/main" val="1418810750"/>
                  </a:ext>
                </a:extLst>
              </a:tr>
              <a:tr h="304902">
                <a:tc>
                  <a:txBody>
                    <a:bodyPr/>
                    <a:lstStyle/>
                    <a:p>
                      <a:pPr algn="ctr" fontAlgn="b"/>
                      <a:r>
                        <a:rPr lang="en-US" sz="1200" b="0" i="0" u="none" strike="noStrike">
                          <a:solidFill>
                            <a:srgbClr val="000000"/>
                          </a:solidFill>
                          <a:effectLst/>
                          <a:latin typeface="Raleway" pitchFamily="2" charset="77"/>
                        </a:rPr>
                        <a:t>12/3/25</a:t>
                      </a:r>
                    </a:p>
                  </a:txBody>
                  <a:tcPr marL="9525" marR="9525" marT="9525" marB="0" anchor="b"/>
                </a:tc>
                <a:tc>
                  <a:txBody>
                    <a:bodyPr/>
                    <a:lstStyle/>
                    <a:p>
                      <a:pPr algn="l" fontAlgn="b"/>
                      <a:r>
                        <a:rPr lang="en-US" sz="1200" b="0" i="0" u="none" strike="noStrike">
                          <a:solidFill>
                            <a:srgbClr val="000000"/>
                          </a:solidFill>
                          <a:effectLst/>
                          <a:latin typeface="Raleway" pitchFamily="2" charset="77"/>
                        </a:rPr>
                        <a:t>Surface Water Treatment 1: Coagulation, Flocculation, Sedimentation (including chemistry, process controls, operations)</a:t>
                      </a:r>
                    </a:p>
                  </a:txBody>
                  <a:tcPr marL="9525" marR="9525" marT="9525" marB="0" anchor="b"/>
                </a:tc>
                <a:extLst>
                  <a:ext uri="{0D108BD9-81ED-4DB2-BD59-A6C34878D82A}">
                    <a16:rowId xmlns:a16="http://schemas.microsoft.com/office/drawing/2014/main" val="3025419566"/>
                  </a:ext>
                </a:extLst>
              </a:tr>
              <a:tr h="304902">
                <a:tc>
                  <a:txBody>
                    <a:bodyPr/>
                    <a:lstStyle/>
                    <a:p>
                      <a:pPr algn="ctr" fontAlgn="b"/>
                      <a:r>
                        <a:rPr lang="en-US" sz="1200" b="0" i="0" u="none" strike="noStrike" dirty="0">
                          <a:solidFill>
                            <a:srgbClr val="000000"/>
                          </a:solidFill>
                          <a:effectLst/>
                          <a:latin typeface="Raleway" pitchFamily="2" charset="77"/>
                        </a:rPr>
                        <a:t>12/17/25</a:t>
                      </a:r>
                    </a:p>
                  </a:txBody>
                  <a:tcPr marL="9525" marR="9525" marT="9525" marB="0" anchor="b"/>
                </a:tc>
                <a:tc>
                  <a:txBody>
                    <a:bodyPr/>
                    <a:lstStyle/>
                    <a:p>
                      <a:pPr algn="l" fontAlgn="b"/>
                      <a:r>
                        <a:rPr lang="en-US" sz="1200" b="0" i="0" u="none" strike="noStrike" dirty="0">
                          <a:solidFill>
                            <a:srgbClr val="000000"/>
                          </a:solidFill>
                          <a:effectLst/>
                          <a:latin typeface="Raleway" pitchFamily="2" charset="77"/>
                        </a:rPr>
                        <a:t>Surface Water Treatment 2: Filtration</a:t>
                      </a:r>
                    </a:p>
                  </a:txBody>
                  <a:tcPr marL="9525" marR="9525" marT="9525" marB="0" anchor="b"/>
                </a:tc>
                <a:extLst>
                  <a:ext uri="{0D108BD9-81ED-4DB2-BD59-A6C34878D82A}">
                    <a16:rowId xmlns:a16="http://schemas.microsoft.com/office/drawing/2014/main" val="2990251519"/>
                  </a:ext>
                </a:extLst>
              </a:tr>
            </a:tbl>
          </a:graphicData>
        </a:graphic>
      </p:graphicFrame>
    </p:spTree>
    <p:extLst>
      <p:ext uri="{BB962C8B-B14F-4D97-AF65-F5344CB8AC3E}">
        <p14:creationId xmlns:p14="http://schemas.microsoft.com/office/powerpoint/2010/main" val="462767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BCA7-4172-C800-7E98-EFAAA8056D0F}"/>
              </a:ext>
            </a:extLst>
          </p:cNvPr>
          <p:cNvSpPr>
            <a:spLocks noGrp="1"/>
          </p:cNvSpPr>
          <p:nvPr>
            <p:ph type="title"/>
          </p:nvPr>
        </p:nvSpPr>
        <p:spPr>
          <a:xfrm>
            <a:off x="838200" y="365125"/>
            <a:ext cx="5257800" cy="6174823"/>
          </a:xfrm>
        </p:spPr>
        <p:txBody>
          <a:bodyPr>
            <a:normAutofit/>
          </a:bodyPr>
          <a:lstStyle/>
          <a:p>
            <a:r>
              <a:rPr lang="en-US" b="1" dirty="0"/>
              <a:t>Sign in </a:t>
            </a:r>
            <a:r>
              <a:rPr lang="en-US" dirty="0"/>
              <a:t>for </a:t>
            </a:r>
            <a:r>
              <a:rPr lang="en-US" b="1" dirty="0"/>
              <a:t>every session to</a:t>
            </a:r>
            <a:r>
              <a:rPr lang="en-US" dirty="0"/>
              <a:t> ensure you </a:t>
            </a:r>
            <a:r>
              <a:rPr lang="en-US" b="1" dirty="0"/>
              <a:t>get credit </a:t>
            </a:r>
            <a:r>
              <a:rPr lang="en-US" dirty="0"/>
              <a:t>for attending</a:t>
            </a:r>
          </a:p>
        </p:txBody>
      </p:sp>
      <p:pic>
        <p:nvPicPr>
          <p:cNvPr id="3" name="Picture 2">
            <a:extLst>
              <a:ext uri="{FF2B5EF4-FFF2-40B4-BE49-F238E27FC236}">
                <a16:creationId xmlns:a16="http://schemas.microsoft.com/office/drawing/2014/main" id="{CCEE361C-E0FC-EB11-0E66-5A3BA8679A46}"/>
              </a:ext>
            </a:extLst>
          </p:cNvPr>
          <p:cNvPicPr>
            <a:picLocks noChangeAspect="1"/>
          </p:cNvPicPr>
          <p:nvPr/>
        </p:nvPicPr>
        <p:blipFill>
          <a:blip r:embed="rId3"/>
          <a:stretch>
            <a:fillRect/>
          </a:stretch>
        </p:blipFill>
        <p:spPr>
          <a:xfrm>
            <a:off x="6841693" y="0"/>
            <a:ext cx="5350307" cy="6858000"/>
          </a:xfrm>
          <a:prstGeom prst="rect">
            <a:avLst/>
          </a:prstGeom>
        </p:spPr>
      </p:pic>
    </p:spTree>
    <p:extLst>
      <p:ext uri="{BB962C8B-B14F-4D97-AF65-F5344CB8AC3E}">
        <p14:creationId xmlns:p14="http://schemas.microsoft.com/office/powerpoint/2010/main" val="1113795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690D1-EE57-43CF-E72C-F174B80F0791}"/>
              </a:ext>
            </a:extLst>
          </p:cNvPr>
          <p:cNvSpPr>
            <a:spLocks noGrp="1"/>
          </p:cNvSpPr>
          <p:nvPr>
            <p:ph type="title"/>
          </p:nvPr>
        </p:nvSpPr>
        <p:spPr/>
        <p:txBody>
          <a:bodyPr/>
          <a:lstStyle/>
          <a:p>
            <a:r>
              <a:rPr lang="en-US" dirty="0"/>
              <a:t>Study Tips</a:t>
            </a:r>
          </a:p>
        </p:txBody>
      </p:sp>
      <p:sp>
        <p:nvSpPr>
          <p:cNvPr id="3" name="Text Placeholder 2">
            <a:extLst>
              <a:ext uri="{FF2B5EF4-FFF2-40B4-BE49-F238E27FC236}">
                <a16:creationId xmlns:a16="http://schemas.microsoft.com/office/drawing/2014/main" id="{9FCAC495-490C-0B50-7067-863191853BDD}"/>
              </a:ext>
            </a:extLst>
          </p:cNvPr>
          <p:cNvSpPr>
            <a:spLocks noGrp="1"/>
          </p:cNvSpPr>
          <p:nvPr>
            <p:ph type="body" idx="1"/>
          </p:nvPr>
        </p:nvSpPr>
        <p:spPr/>
        <p:txBody>
          <a:bodyPr/>
          <a:lstStyle/>
          <a:p>
            <a:r>
              <a:rPr lang="en-US" dirty="0"/>
              <a:t>Introduction</a:t>
            </a:r>
          </a:p>
        </p:txBody>
      </p:sp>
    </p:spTree>
    <p:extLst>
      <p:ext uri="{BB962C8B-B14F-4D97-AF65-F5344CB8AC3E}">
        <p14:creationId xmlns:p14="http://schemas.microsoft.com/office/powerpoint/2010/main" val="3473190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E3DE44-F169-39B1-CC3C-768C997032B0}"/>
              </a:ext>
            </a:extLst>
          </p:cNvPr>
          <p:cNvSpPr>
            <a:spLocks noGrp="1"/>
          </p:cNvSpPr>
          <p:nvPr>
            <p:ph type="body" sz="quarter" idx="13"/>
          </p:nvPr>
        </p:nvSpPr>
        <p:spPr/>
        <p:txBody>
          <a:bodyPr/>
          <a:lstStyle/>
          <a:p>
            <a:r>
              <a:rPr lang="en-US" dirty="0"/>
              <a:t>Don’t Panic!</a:t>
            </a:r>
          </a:p>
        </p:txBody>
      </p:sp>
    </p:spTree>
    <p:extLst>
      <p:ext uri="{BB962C8B-B14F-4D97-AF65-F5344CB8AC3E}">
        <p14:creationId xmlns:p14="http://schemas.microsoft.com/office/powerpoint/2010/main" val="133380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088049-3ECD-9DD4-51F0-07BB516DCCAC}"/>
              </a:ext>
            </a:extLst>
          </p:cNvPr>
          <p:cNvSpPr>
            <a:spLocks noGrp="1"/>
          </p:cNvSpPr>
          <p:nvPr>
            <p:ph type="body" sz="quarter" idx="13"/>
          </p:nvPr>
        </p:nvSpPr>
        <p:spPr/>
        <p:txBody>
          <a:bodyPr>
            <a:normAutofit/>
          </a:bodyPr>
          <a:lstStyle/>
          <a:p>
            <a:r>
              <a:rPr lang="en-US" dirty="0"/>
              <a:t>The operator tests cover </a:t>
            </a:r>
            <a:r>
              <a:rPr lang="en-US" b="1" dirty="0"/>
              <a:t>knowledge you use (or could use) on the job</a:t>
            </a:r>
            <a:r>
              <a:rPr lang="en-US" dirty="0"/>
              <a:t>.</a:t>
            </a:r>
            <a:r>
              <a:rPr lang="en-US" b="1" dirty="0"/>
              <a:t> </a:t>
            </a:r>
          </a:p>
        </p:txBody>
      </p:sp>
    </p:spTree>
    <p:extLst>
      <p:ext uri="{BB962C8B-B14F-4D97-AF65-F5344CB8AC3E}">
        <p14:creationId xmlns:p14="http://schemas.microsoft.com/office/powerpoint/2010/main" val="3728133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B8D5ED-00AA-475A-BDA2-EC65CA3390D5}"/>
              </a:ext>
            </a:extLst>
          </p:cNvPr>
          <p:cNvSpPr>
            <a:spLocks noGrp="1"/>
          </p:cNvSpPr>
          <p:nvPr>
            <p:ph type="body" sz="quarter" idx="13"/>
          </p:nvPr>
        </p:nvSpPr>
        <p:spPr>
          <a:xfrm>
            <a:off x="1882775" y="718238"/>
            <a:ext cx="8426450" cy="1278165"/>
          </a:xfrm>
        </p:spPr>
        <p:txBody>
          <a:bodyPr/>
          <a:lstStyle/>
          <a:p>
            <a:r>
              <a:rPr lang="en-US" dirty="0"/>
              <a:t>Certified Operator</a:t>
            </a:r>
          </a:p>
        </p:txBody>
      </p:sp>
      <p:sp>
        <p:nvSpPr>
          <p:cNvPr id="3" name="Rectangle 2">
            <a:extLst>
              <a:ext uri="{FF2B5EF4-FFF2-40B4-BE49-F238E27FC236}">
                <a16:creationId xmlns:a16="http://schemas.microsoft.com/office/drawing/2014/main" id="{5D8EB62C-3A2D-48CB-81D0-31B6B4E2AC07}"/>
              </a:ext>
            </a:extLst>
          </p:cNvPr>
          <p:cNvSpPr/>
          <p:nvPr/>
        </p:nvSpPr>
        <p:spPr>
          <a:xfrm>
            <a:off x="1132114" y="3198946"/>
            <a:ext cx="9449254" cy="1815882"/>
          </a:xfrm>
          <a:prstGeom prst="rect">
            <a:avLst/>
          </a:prstGeom>
          <a:solidFill>
            <a:schemeClr val="accent6">
              <a:lumMod val="40000"/>
              <a:lumOff val="60000"/>
            </a:schemeClr>
          </a:solidFill>
        </p:spPr>
        <p:txBody>
          <a:bodyPr wrap="square">
            <a:spAutoFit/>
          </a:bodyPr>
          <a:lstStyle/>
          <a:p>
            <a:pPr algn="ctr"/>
            <a:r>
              <a:rPr lang="en-US" sz="2800" dirty="0">
                <a:latin typeface="Raleway" panose="020B0503030101060003" pitchFamily="34" charset="77"/>
                <a:ea typeface="Segoe UI Emoji" panose="020B0502040204020203" pitchFamily="34" charset="0"/>
              </a:rPr>
              <a:t>“a certified operator is a person who is certified by a certifying agency or commission as being qualified to </a:t>
            </a:r>
            <a:r>
              <a:rPr lang="en-US" sz="2800" u="sng" dirty="0">
                <a:latin typeface="Raleway" panose="020B0503030101060003" pitchFamily="34" charset="77"/>
                <a:ea typeface="Segoe UI Emoji" panose="020B0502040204020203" pitchFamily="34" charset="0"/>
              </a:rPr>
              <a:t>supervise</a:t>
            </a:r>
            <a:r>
              <a:rPr lang="en-US" sz="2800" dirty="0">
                <a:latin typeface="Raleway" panose="020B0503030101060003" pitchFamily="34" charset="77"/>
                <a:ea typeface="Segoe UI Emoji" panose="020B0502040204020203" pitchFamily="34" charset="0"/>
              </a:rPr>
              <a:t> or </a:t>
            </a:r>
            <a:r>
              <a:rPr lang="en-US" sz="2800" u="sng" dirty="0">
                <a:latin typeface="Raleway" panose="020B0503030101060003" pitchFamily="34" charset="77"/>
                <a:ea typeface="Segoe UI Emoji" panose="020B0502040204020203" pitchFamily="34" charset="0"/>
              </a:rPr>
              <a:t>operate</a:t>
            </a:r>
            <a:r>
              <a:rPr lang="en-US" sz="2800" dirty="0">
                <a:latin typeface="Raleway" panose="020B0503030101060003" pitchFamily="34" charset="77"/>
                <a:ea typeface="Segoe UI Emoji" panose="020B0502040204020203" pitchFamily="34" charset="0"/>
              </a:rPr>
              <a:t> one of the classifications of water supply systems or wastewater facilities".</a:t>
            </a:r>
          </a:p>
        </p:txBody>
      </p:sp>
    </p:spTree>
    <p:extLst>
      <p:ext uri="{BB962C8B-B14F-4D97-AF65-F5344CB8AC3E}">
        <p14:creationId xmlns:p14="http://schemas.microsoft.com/office/powerpoint/2010/main" val="1790883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CE2F3A-B6FA-44E6-BFA0-A776F97E32CB}"/>
              </a:ext>
            </a:extLst>
          </p:cNvPr>
          <p:cNvSpPr>
            <a:spLocks noGrp="1"/>
          </p:cNvSpPr>
          <p:nvPr>
            <p:ph type="body" sz="quarter" idx="13"/>
          </p:nvPr>
        </p:nvSpPr>
        <p:spPr>
          <a:xfrm>
            <a:off x="0" y="8517"/>
            <a:ext cx="12192000" cy="1039013"/>
          </a:xfrm>
        </p:spPr>
        <p:txBody>
          <a:bodyPr>
            <a:normAutofit/>
          </a:bodyPr>
          <a:lstStyle/>
          <a:p>
            <a:r>
              <a:rPr lang="en-US" dirty="0"/>
              <a:t>Operator Duties May Include</a:t>
            </a:r>
          </a:p>
        </p:txBody>
      </p:sp>
      <p:sp>
        <p:nvSpPr>
          <p:cNvPr id="3" name="Rectangle 2">
            <a:extLst>
              <a:ext uri="{FF2B5EF4-FFF2-40B4-BE49-F238E27FC236}">
                <a16:creationId xmlns:a16="http://schemas.microsoft.com/office/drawing/2014/main" id="{53FA5714-6C18-43B6-98ED-A5A50A20E4E6}"/>
              </a:ext>
            </a:extLst>
          </p:cNvPr>
          <p:cNvSpPr/>
          <p:nvPr/>
        </p:nvSpPr>
        <p:spPr>
          <a:xfrm>
            <a:off x="1146794" y="982254"/>
            <a:ext cx="9480317" cy="1200329"/>
          </a:xfrm>
          <a:prstGeom prst="rect">
            <a:avLst/>
          </a:prstGeom>
        </p:spPr>
        <p:txBody>
          <a:bodyPr wrap="square">
            <a:spAutoFit/>
          </a:bodyPr>
          <a:lstStyle/>
          <a:p>
            <a:pPr marL="285750" indent="-285750">
              <a:buFont typeface="Arial" panose="020B0604020202020204" pitchFamily="34" charset="0"/>
              <a:buChar char="•"/>
            </a:pPr>
            <a:r>
              <a:rPr lang="en-US" sz="2400" dirty="0">
                <a:latin typeface="Raleway" panose="020B0503030101060003"/>
              </a:rPr>
              <a:t>Inspecting equipment</a:t>
            </a:r>
          </a:p>
          <a:p>
            <a:pPr marL="285750" indent="-285750">
              <a:buFont typeface="Arial" panose="020B0604020202020204" pitchFamily="34" charset="0"/>
              <a:buChar char="•"/>
            </a:pPr>
            <a:r>
              <a:rPr lang="en-US" sz="2400" dirty="0">
                <a:latin typeface="Raleway" panose="020B0503030101060003"/>
              </a:rPr>
              <a:t>Monitoring operating conditions, meters, and gauges</a:t>
            </a:r>
          </a:p>
          <a:p>
            <a:pPr marL="285750" indent="-285750">
              <a:buFont typeface="Arial" panose="020B0604020202020204" pitchFamily="34" charset="0"/>
              <a:buChar char="•"/>
            </a:pPr>
            <a:r>
              <a:rPr lang="en-US" sz="2400" dirty="0">
                <a:latin typeface="Raleway" panose="020B0503030101060003"/>
              </a:rPr>
              <a:t>Collecting and testing water samples</a:t>
            </a:r>
          </a:p>
        </p:txBody>
      </p:sp>
      <p:sp>
        <p:nvSpPr>
          <p:cNvPr id="4" name="Rectangle 3">
            <a:extLst>
              <a:ext uri="{FF2B5EF4-FFF2-40B4-BE49-F238E27FC236}">
                <a16:creationId xmlns:a16="http://schemas.microsoft.com/office/drawing/2014/main" id="{CED8E358-7FC9-4B78-A2F2-29A081AF9C72}"/>
              </a:ext>
            </a:extLst>
          </p:cNvPr>
          <p:cNvSpPr/>
          <p:nvPr/>
        </p:nvSpPr>
        <p:spPr>
          <a:xfrm>
            <a:off x="5333999" y="2664483"/>
            <a:ext cx="6675863" cy="1569660"/>
          </a:xfrm>
          <a:prstGeom prst="rect">
            <a:avLst/>
          </a:prstGeom>
        </p:spPr>
        <p:txBody>
          <a:bodyPr wrap="square">
            <a:spAutoFit/>
          </a:bodyPr>
          <a:lstStyle/>
          <a:p>
            <a:pPr marL="285750" indent="-285750">
              <a:buFont typeface="Arial" panose="020B0604020202020204" pitchFamily="34" charset="0"/>
              <a:buChar char="•"/>
            </a:pPr>
            <a:r>
              <a:rPr lang="en-US" sz="2400" dirty="0">
                <a:latin typeface="Raleway" panose="020B0503030101060003"/>
              </a:rPr>
              <a:t>Recording meter and gauge readings and operational data</a:t>
            </a:r>
          </a:p>
          <a:p>
            <a:pPr marL="285750" indent="-285750">
              <a:buFont typeface="Arial" panose="020B0604020202020204" pitchFamily="34" charset="0"/>
              <a:buChar char="•"/>
            </a:pPr>
            <a:r>
              <a:rPr lang="en-US" sz="2400" dirty="0">
                <a:latin typeface="Raleway" panose="020B0503030101060003"/>
              </a:rPr>
              <a:t>Documenting and reporting test results to regulatory agencies</a:t>
            </a:r>
          </a:p>
        </p:txBody>
      </p:sp>
      <p:sp>
        <p:nvSpPr>
          <p:cNvPr id="5" name="Rectangle 4">
            <a:extLst>
              <a:ext uri="{FF2B5EF4-FFF2-40B4-BE49-F238E27FC236}">
                <a16:creationId xmlns:a16="http://schemas.microsoft.com/office/drawing/2014/main" id="{D9C48EA4-FC16-4A09-A404-8A3C64092679}"/>
              </a:ext>
            </a:extLst>
          </p:cNvPr>
          <p:cNvSpPr/>
          <p:nvPr/>
        </p:nvSpPr>
        <p:spPr>
          <a:xfrm>
            <a:off x="1146795" y="5021851"/>
            <a:ext cx="8075264" cy="1200329"/>
          </a:xfrm>
          <a:prstGeom prst="rect">
            <a:avLst/>
          </a:prstGeom>
        </p:spPr>
        <p:txBody>
          <a:bodyPr wrap="square">
            <a:spAutoFit/>
          </a:bodyPr>
          <a:lstStyle/>
          <a:p>
            <a:pPr marL="285750" indent="-285750">
              <a:buFont typeface="Arial" panose="020B0604020202020204" pitchFamily="34" charset="0"/>
              <a:buChar char="•"/>
            </a:pPr>
            <a:r>
              <a:rPr lang="en-US" sz="2400" dirty="0">
                <a:latin typeface="Raleway" panose="020B0503030101060003"/>
              </a:rPr>
              <a:t>Operating equipment to purify and clarify water</a:t>
            </a:r>
          </a:p>
          <a:p>
            <a:pPr marL="285750" indent="-285750">
              <a:buFont typeface="Arial" panose="020B0604020202020204" pitchFamily="34" charset="0"/>
              <a:buChar char="•"/>
            </a:pPr>
            <a:r>
              <a:rPr lang="en-US" sz="2400" dirty="0">
                <a:latin typeface="Raleway" panose="020B0503030101060003"/>
              </a:rPr>
              <a:t>Cleaning and maintaining equipment, tanks, filter beds, and other work areas</a:t>
            </a:r>
          </a:p>
        </p:txBody>
      </p:sp>
      <p:pic>
        <p:nvPicPr>
          <p:cNvPr id="6" name="Picture 3" descr="MC900015988[1]">
            <a:extLst>
              <a:ext uri="{FF2B5EF4-FFF2-40B4-BE49-F238E27FC236}">
                <a16:creationId xmlns:a16="http://schemas.microsoft.com/office/drawing/2014/main" id="{6F96D6F8-4CCE-424E-A242-AA781E098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0810" y="2584696"/>
            <a:ext cx="3122343" cy="2074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1384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088049-3ECD-9DD4-51F0-07BB516DCCAC}"/>
              </a:ext>
            </a:extLst>
          </p:cNvPr>
          <p:cNvSpPr>
            <a:spLocks noGrp="1"/>
          </p:cNvSpPr>
          <p:nvPr>
            <p:ph type="body" sz="quarter" idx="13"/>
          </p:nvPr>
        </p:nvSpPr>
        <p:spPr/>
        <p:txBody>
          <a:bodyPr>
            <a:normAutofit/>
          </a:bodyPr>
          <a:lstStyle/>
          <a:p>
            <a:r>
              <a:rPr lang="en-US" b="1" dirty="0"/>
              <a:t>Leverage</a:t>
            </a:r>
            <a:r>
              <a:rPr lang="en-US" dirty="0"/>
              <a:t> your </a:t>
            </a:r>
            <a:r>
              <a:rPr lang="en-US" b="1" dirty="0"/>
              <a:t>experience</a:t>
            </a:r>
            <a:r>
              <a:rPr lang="en-US" dirty="0"/>
              <a:t>.</a:t>
            </a:r>
            <a:endParaRPr lang="en-US" b="1" dirty="0"/>
          </a:p>
        </p:txBody>
      </p:sp>
    </p:spTree>
    <p:extLst>
      <p:ext uri="{BB962C8B-B14F-4D97-AF65-F5344CB8AC3E}">
        <p14:creationId xmlns:p14="http://schemas.microsoft.com/office/powerpoint/2010/main" val="4087821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71D445-F66A-C635-02C1-C59D80952241}"/>
              </a:ext>
            </a:extLst>
          </p:cNvPr>
          <p:cNvSpPr>
            <a:spLocks noGrp="1"/>
          </p:cNvSpPr>
          <p:nvPr>
            <p:ph type="body" sz="quarter" idx="13"/>
          </p:nvPr>
        </p:nvSpPr>
        <p:spPr/>
        <p:txBody>
          <a:bodyPr/>
          <a:lstStyle/>
          <a:p>
            <a:r>
              <a:rPr lang="en-US" dirty="0"/>
              <a:t>Why study?</a:t>
            </a:r>
          </a:p>
        </p:txBody>
      </p:sp>
    </p:spTree>
    <p:extLst>
      <p:ext uri="{BB962C8B-B14F-4D97-AF65-F5344CB8AC3E}">
        <p14:creationId xmlns:p14="http://schemas.microsoft.com/office/powerpoint/2010/main" val="2327993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8A07C7-D7CE-C9EB-89A1-7EEA26C802D5}"/>
              </a:ext>
            </a:extLst>
          </p:cNvPr>
          <p:cNvSpPr>
            <a:spLocks noGrp="1"/>
          </p:cNvSpPr>
          <p:nvPr>
            <p:ph type="body" sz="quarter" idx="13"/>
          </p:nvPr>
        </p:nvSpPr>
        <p:spPr/>
        <p:txBody>
          <a:bodyPr/>
          <a:lstStyle/>
          <a:p>
            <a:r>
              <a:rPr lang="en-US" dirty="0"/>
              <a:t>To </a:t>
            </a:r>
            <a:r>
              <a:rPr lang="en-US" b="1" dirty="0"/>
              <a:t>find</a:t>
            </a:r>
            <a:r>
              <a:rPr lang="en-US" dirty="0"/>
              <a:t> out where your </a:t>
            </a:r>
            <a:r>
              <a:rPr lang="en-US" b="1" dirty="0"/>
              <a:t>knowledge gaps </a:t>
            </a:r>
            <a:r>
              <a:rPr lang="en-US" dirty="0"/>
              <a:t>are</a:t>
            </a:r>
          </a:p>
        </p:txBody>
      </p:sp>
    </p:spTree>
    <p:extLst>
      <p:ext uri="{BB962C8B-B14F-4D97-AF65-F5344CB8AC3E}">
        <p14:creationId xmlns:p14="http://schemas.microsoft.com/office/powerpoint/2010/main" val="1348301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6BF5EB-1C95-9498-BFE2-7509D7CD7715}"/>
              </a:ext>
            </a:extLst>
          </p:cNvPr>
          <p:cNvSpPr>
            <a:spLocks noGrp="1"/>
          </p:cNvSpPr>
          <p:nvPr>
            <p:ph type="body" sz="quarter" idx="13"/>
          </p:nvPr>
        </p:nvSpPr>
        <p:spPr/>
        <p:txBody>
          <a:bodyPr/>
          <a:lstStyle/>
          <a:p>
            <a:r>
              <a:rPr lang="en-US" dirty="0"/>
              <a:t>Basketball?</a:t>
            </a:r>
          </a:p>
        </p:txBody>
      </p:sp>
    </p:spTree>
    <p:extLst>
      <p:ext uri="{BB962C8B-B14F-4D97-AF65-F5344CB8AC3E}">
        <p14:creationId xmlns:p14="http://schemas.microsoft.com/office/powerpoint/2010/main" val="2830909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0E95F2-87DE-9F2B-E8DE-6E7042B2AD89}"/>
              </a:ext>
            </a:extLst>
          </p:cNvPr>
          <p:cNvSpPr>
            <a:spLocks noGrp="1"/>
          </p:cNvSpPr>
          <p:nvPr>
            <p:ph type="body" sz="quarter" idx="13"/>
          </p:nvPr>
        </p:nvSpPr>
        <p:spPr/>
        <p:txBody>
          <a:bodyPr/>
          <a:lstStyle/>
          <a:p>
            <a:r>
              <a:rPr lang="en-US" dirty="0"/>
              <a:t>Study is </a:t>
            </a:r>
            <a:r>
              <a:rPr lang="en-US" b="1" dirty="0"/>
              <a:t>practice</a:t>
            </a:r>
          </a:p>
        </p:txBody>
      </p:sp>
    </p:spTree>
    <p:extLst>
      <p:ext uri="{BB962C8B-B14F-4D97-AF65-F5344CB8AC3E}">
        <p14:creationId xmlns:p14="http://schemas.microsoft.com/office/powerpoint/2010/main" val="3027286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8A07C7-D7CE-C9EB-89A1-7EEA26C802D5}"/>
              </a:ext>
            </a:extLst>
          </p:cNvPr>
          <p:cNvSpPr>
            <a:spLocks noGrp="1"/>
          </p:cNvSpPr>
          <p:nvPr>
            <p:ph type="body" sz="quarter" idx="13"/>
          </p:nvPr>
        </p:nvSpPr>
        <p:spPr/>
        <p:txBody>
          <a:bodyPr/>
          <a:lstStyle/>
          <a:p>
            <a:r>
              <a:rPr lang="en-US" dirty="0"/>
              <a:t>People with </a:t>
            </a:r>
            <a:r>
              <a:rPr lang="en-US" b="1" dirty="0"/>
              <a:t>better</a:t>
            </a:r>
            <a:r>
              <a:rPr lang="en-US" dirty="0"/>
              <a:t> </a:t>
            </a:r>
            <a:r>
              <a:rPr lang="en-US" b="1" dirty="0"/>
              <a:t>study</a:t>
            </a:r>
            <a:r>
              <a:rPr lang="en-US" dirty="0"/>
              <a:t> </a:t>
            </a:r>
            <a:r>
              <a:rPr lang="en-US" b="1" dirty="0"/>
              <a:t>methods</a:t>
            </a:r>
            <a:r>
              <a:rPr lang="en-US" dirty="0"/>
              <a:t> and strategies </a:t>
            </a:r>
            <a:r>
              <a:rPr lang="en-US" b="1" dirty="0"/>
              <a:t>score</a:t>
            </a:r>
            <a:r>
              <a:rPr lang="en-US" dirty="0"/>
              <a:t> </a:t>
            </a:r>
            <a:r>
              <a:rPr lang="en-US" b="1" dirty="0"/>
              <a:t>higher</a:t>
            </a:r>
            <a:r>
              <a:rPr lang="en-US" dirty="0"/>
              <a:t> on exams</a:t>
            </a:r>
          </a:p>
        </p:txBody>
      </p:sp>
    </p:spTree>
    <p:extLst>
      <p:ext uri="{BB962C8B-B14F-4D97-AF65-F5344CB8AC3E}">
        <p14:creationId xmlns:p14="http://schemas.microsoft.com/office/powerpoint/2010/main" val="3836028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0E95F2-87DE-9F2B-E8DE-6E7042B2AD89}"/>
              </a:ext>
            </a:extLst>
          </p:cNvPr>
          <p:cNvSpPr>
            <a:spLocks noGrp="1"/>
          </p:cNvSpPr>
          <p:nvPr>
            <p:ph type="body" sz="quarter" idx="13"/>
          </p:nvPr>
        </p:nvSpPr>
        <p:spPr/>
        <p:txBody>
          <a:bodyPr/>
          <a:lstStyle/>
          <a:p>
            <a:r>
              <a:rPr lang="en-US" dirty="0"/>
              <a:t>Pickup games are </a:t>
            </a:r>
            <a:r>
              <a:rPr lang="en-US" b="1" dirty="0"/>
              <a:t>sample tests</a:t>
            </a:r>
          </a:p>
        </p:txBody>
      </p:sp>
    </p:spTree>
    <p:extLst>
      <p:ext uri="{BB962C8B-B14F-4D97-AF65-F5344CB8AC3E}">
        <p14:creationId xmlns:p14="http://schemas.microsoft.com/office/powerpoint/2010/main" val="205353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088049-3ECD-9DD4-51F0-07BB516DCCAC}"/>
              </a:ext>
            </a:extLst>
          </p:cNvPr>
          <p:cNvSpPr>
            <a:spLocks noGrp="1"/>
          </p:cNvSpPr>
          <p:nvPr>
            <p:ph type="body" sz="quarter" idx="13"/>
          </p:nvPr>
        </p:nvSpPr>
        <p:spPr/>
        <p:txBody>
          <a:bodyPr>
            <a:normAutofit/>
          </a:bodyPr>
          <a:lstStyle/>
          <a:p>
            <a:r>
              <a:rPr lang="en-US" dirty="0"/>
              <a:t>Test areas you have trouble with may point to </a:t>
            </a:r>
            <a:r>
              <a:rPr lang="en-US" b="1" dirty="0"/>
              <a:t>gaps in your practical knowledge </a:t>
            </a:r>
          </a:p>
        </p:txBody>
      </p:sp>
    </p:spTree>
    <p:extLst>
      <p:ext uri="{BB962C8B-B14F-4D97-AF65-F5344CB8AC3E}">
        <p14:creationId xmlns:p14="http://schemas.microsoft.com/office/powerpoint/2010/main" val="6591821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088049-3ECD-9DD4-51F0-07BB516DCCAC}"/>
              </a:ext>
            </a:extLst>
          </p:cNvPr>
          <p:cNvSpPr>
            <a:spLocks noGrp="1"/>
          </p:cNvSpPr>
          <p:nvPr>
            <p:ph type="body" sz="quarter" idx="13"/>
          </p:nvPr>
        </p:nvSpPr>
        <p:spPr/>
        <p:txBody>
          <a:bodyPr>
            <a:normAutofit/>
          </a:bodyPr>
          <a:lstStyle/>
          <a:p>
            <a:r>
              <a:rPr lang="en-US" dirty="0"/>
              <a:t>Use that information to </a:t>
            </a:r>
            <a:r>
              <a:rPr lang="en-US" b="1" dirty="0"/>
              <a:t>fill the gaps </a:t>
            </a:r>
            <a:r>
              <a:rPr lang="en-US" dirty="0"/>
              <a:t>by </a:t>
            </a:r>
            <a:r>
              <a:rPr lang="en-US" b="1" dirty="0"/>
              <a:t>rounding out </a:t>
            </a:r>
            <a:r>
              <a:rPr lang="en-US" dirty="0"/>
              <a:t>your </a:t>
            </a:r>
            <a:r>
              <a:rPr lang="en-US" b="1" dirty="0"/>
              <a:t>skill sets</a:t>
            </a:r>
            <a:r>
              <a:rPr lang="en-US" dirty="0"/>
              <a:t>.</a:t>
            </a:r>
          </a:p>
        </p:txBody>
      </p:sp>
    </p:spTree>
    <p:extLst>
      <p:ext uri="{BB962C8B-B14F-4D97-AF65-F5344CB8AC3E}">
        <p14:creationId xmlns:p14="http://schemas.microsoft.com/office/powerpoint/2010/main" val="2005884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3000" b="-83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3E6D02-94A5-810C-316C-C6F1B82A2284}"/>
              </a:ext>
            </a:extLst>
          </p:cNvPr>
          <p:cNvSpPr>
            <a:spLocks noGrp="1"/>
          </p:cNvSpPr>
          <p:nvPr>
            <p:ph type="body" sz="quarter" idx="13"/>
          </p:nvPr>
        </p:nvSpPr>
        <p:spPr/>
        <p:txBody>
          <a:bodyPr/>
          <a:lstStyle/>
          <a:p>
            <a:r>
              <a:rPr lang="en-US" dirty="0"/>
              <a:t>The </a:t>
            </a:r>
            <a:r>
              <a:rPr lang="en-US" dirty="0" err="1"/>
              <a:t>OPCert</a:t>
            </a:r>
            <a:r>
              <a:rPr lang="en-US" dirty="0"/>
              <a:t> </a:t>
            </a:r>
            <a:r>
              <a:rPr lang="en-US" b="1" dirty="0"/>
              <a:t>Test</a:t>
            </a:r>
            <a:r>
              <a:rPr lang="en-US" dirty="0"/>
              <a:t> is </a:t>
            </a:r>
            <a:r>
              <a:rPr lang="en-US" b="1" dirty="0"/>
              <a:t>Game Day</a:t>
            </a:r>
          </a:p>
        </p:txBody>
      </p:sp>
    </p:spTree>
    <p:extLst>
      <p:ext uri="{BB962C8B-B14F-4D97-AF65-F5344CB8AC3E}">
        <p14:creationId xmlns:p14="http://schemas.microsoft.com/office/powerpoint/2010/main" val="3532547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8A07C7-D7CE-C9EB-89A1-7EEA26C802D5}"/>
              </a:ext>
            </a:extLst>
          </p:cNvPr>
          <p:cNvSpPr>
            <a:spLocks noGrp="1"/>
          </p:cNvSpPr>
          <p:nvPr>
            <p:ph type="body" sz="quarter" idx="13"/>
          </p:nvPr>
        </p:nvSpPr>
        <p:spPr/>
        <p:txBody>
          <a:bodyPr/>
          <a:lstStyle/>
          <a:p>
            <a:r>
              <a:rPr lang="en-US" dirty="0"/>
              <a:t>If your test outcome isn’t what you wanted, </a:t>
            </a:r>
            <a:r>
              <a:rPr lang="en-US" b="1" dirty="0"/>
              <a:t>change</a:t>
            </a:r>
            <a:r>
              <a:rPr lang="en-US" dirty="0"/>
              <a:t> </a:t>
            </a:r>
            <a:r>
              <a:rPr lang="en-US" b="1" dirty="0"/>
              <a:t>how</a:t>
            </a:r>
            <a:r>
              <a:rPr lang="en-US" dirty="0"/>
              <a:t> </a:t>
            </a:r>
            <a:r>
              <a:rPr lang="en-US" b="1" dirty="0"/>
              <a:t>you</a:t>
            </a:r>
            <a:r>
              <a:rPr lang="en-US" dirty="0"/>
              <a:t> </a:t>
            </a:r>
            <a:r>
              <a:rPr lang="en-US" b="1" dirty="0"/>
              <a:t>study</a:t>
            </a:r>
            <a:r>
              <a:rPr lang="en-US" dirty="0"/>
              <a:t>!</a:t>
            </a:r>
          </a:p>
        </p:txBody>
      </p:sp>
    </p:spTree>
    <p:extLst>
      <p:ext uri="{BB962C8B-B14F-4D97-AF65-F5344CB8AC3E}">
        <p14:creationId xmlns:p14="http://schemas.microsoft.com/office/powerpoint/2010/main" val="1749197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232BC0-6BD9-9998-C2C3-2D701864191C}"/>
              </a:ext>
            </a:extLst>
          </p:cNvPr>
          <p:cNvSpPr>
            <a:spLocks noGrp="1"/>
          </p:cNvSpPr>
          <p:nvPr>
            <p:ph type="title"/>
          </p:nvPr>
        </p:nvSpPr>
        <p:spPr/>
        <p:txBody>
          <a:bodyPr/>
          <a:lstStyle/>
          <a:p>
            <a:r>
              <a:rPr lang="en-US" dirty="0"/>
              <a:t>Study Tips:</a:t>
            </a:r>
          </a:p>
        </p:txBody>
      </p:sp>
      <p:sp>
        <p:nvSpPr>
          <p:cNvPr id="4" name="Text Placeholder 3">
            <a:extLst>
              <a:ext uri="{FF2B5EF4-FFF2-40B4-BE49-F238E27FC236}">
                <a16:creationId xmlns:a16="http://schemas.microsoft.com/office/drawing/2014/main" id="{15D322A5-DA98-1523-09E3-2BDE510BCC6E}"/>
              </a:ext>
            </a:extLst>
          </p:cNvPr>
          <p:cNvSpPr>
            <a:spLocks noGrp="1"/>
          </p:cNvSpPr>
          <p:nvPr>
            <p:ph type="body" idx="1"/>
          </p:nvPr>
        </p:nvSpPr>
        <p:spPr/>
        <p:txBody>
          <a:bodyPr/>
          <a:lstStyle/>
          <a:p>
            <a:r>
              <a:rPr lang="en-US" dirty="0"/>
              <a:t>How to run good Practice</a:t>
            </a:r>
          </a:p>
        </p:txBody>
      </p:sp>
    </p:spTree>
    <p:extLst>
      <p:ext uri="{BB962C8B-B14F-4D97-AF65-F5344CB8AC3E}">
        <p14:creationId xmlns:p14="http://schemas.microsoft.com/office/powerpoint/2010/main" val="194569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797197-F401-7C8E-CC63-C345EB2D25D0}"/>
              </a:ext>
            </a:extLst>
          </p:cNvPr>
          <p:cNvSpPr>
            <a:spLocks noGrp="1"/>
          </p:cNvSpPr>
          <p:nvPr>
            <p:ph type="body" sz="quarter" idx="13"/>
          </p:nvPr>
        </p:nvSpPr>
        <p:spPr/>
        <p:txBody>
          <a:bodyPr/>
          <a:lstStyle/>
          <a:p>
            <a:r>
              <a:rPr lang="en-US" dirty="0"/>
              <a:t>Make a </a:t>
            </a:r>
            <a:r>
              <a:rPr lang="en-US" b="1" dirty="0"/>
              <a:t>study plan</a:t>
            </a:r>
          </a:p>
        </p:txBody>
      </p:sp>
    </p:spTree>
    <p:extLst>
      <p:ext uri="{BB962C8B-B14F-4D97-AF65-F5344CB8AC3E}">
        <p14:creationId xmlns:p14="http://schemas.microsoft.com/office/powerpoint/2010/main" val="2140517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797197-F401-7C8E-CC63-C345EB2D25D0}"/>
              </a:ext>
            </a:extLst>
          </p:cNvPr>
          <p:cNvSpPr>
            <a:spLocks noGrp="1"/>
          </p:cNvSpPr>
          <p:nvPr>
            <p:ph type="body" sz="quarter" idx="13"/>
          </p:nvPr>
        </p:nvSpPr>
        <p:spPr/>
        <p:txBody>
          <a:bodyPr/>
          <a:lstStyle/>
          <a:p>
            <a:r>
              <a:rPr lang="en-US" b="1" dirty="0"/>
              <a:t>Manage</a:t>
            </a:r>
            <a:r>
              <a:rPr lang="en-US" dirty="0"/>
              <a:t> your </a:t>
            </a:r>
            <a:r>
              <a:rPr lang="en-US" b="1" dirty="0"/>
              <a:t>time</a:t>
            </a:r>
          </a:p>
        </p:txBody>
      </p:sp>
    </p:spTree>
    <p:extLst>
      <p:ext uri="{BB962C8B-B14F-4D97-AF65-F5344CB8AC3E}">
        <p14:creationId xmlns:p14="http://schemas.microsoft.com/office/powerpoint/2010/main" val="4149616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084813-9C32-141D-4860-023DB7959E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762" y="242887"/>
            <a:ext cx="10658475" cy="7111175"/>
          </a:xfrm>
          <a:prstGeom prst="rect">
            <a:avLst/>
          </a:prstGeom>
        </p:spPr>
      </p:pic>
      <p:sp>
        <p:nvSpPr>
          <p:cNvPr id="2" name="Text Placeholder 1">
            <a:extLst>
              <a:ext uri="{FF2B5EF4-FFF2-40B4-BE49-F238E27FC236}">
                <a16:creationId xmlns:a16="http://schemas.microsoft.com/office/drawing/2014/main" id="{CFB3F0B1-CBBE-FEA3-6C6E-3678742F355E}"/>
              </a:ext>
            </a:extLst>
          </p:cNvPr>
          <p:cNvSpPr>
            <a:spLocks noGrp="1"/>
          </p:cNvSpPr>
          <p:nvPr>
            <p:ph type="body" sz="quarter" idx="13"/>
          </p:nvPr>
        </p:nvSpPr>
        <p:spPr/>
        <p:txBody>
          <a:bodyPr/>
          <a:lstStyle/>
          <a:p>
            <a:r>
              <a:rPr lang="en-US" b="1" dirty="0"/>
              <a:t>Start</a:t>
            </a:r>
            <a:r>
              <a:rPr lang="en-US" dirty="0"/>
              <a:t> studying early</a:t>
            </a:r>
          </a:p>
        </p:txBody>
      </p:sp>
    </p:spTree>
    <p:extLst>
      <p:ext uri="{BB962C8B-B14F-4D97-AF65-F5344CB8AC3E}">
        <p14:creationId xmlns:p14="http://schemas.microsoft.com/office/powerpoint/2010/main" val="157184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797197-F401-7C8E-CC63-C345EB2D25D0}"/>
              </a:ext>
            </a:extLst>
          </p:cNvPr>
          <p:cNvSpPr>
            <a:spLocks noGrp="1"/>
          </p:cNvSpPr>
          <p:nvPr>
            <p:ph type="body" sz="quarter" idx="13"/>
          </p:nvPr>
        </p:nvSpPr>
        <p:spPr/>
        <p:txBody>
          <a:bodyPr/>
          <a:lstStyle/>
          <a:p>
            <a:r>
              <a:rPr lang="en-US" b="1" dirty="0"/>
              <a:t>Nail</a:t>
            </a:r>
            <a:r>
              <a:rPr lang="en-US" dirty="0"/>
              <a:t> down </a:t>
            </a:r>
            <a:r>
              <a:rPr lang="en-US" b="1" dirty="0"/>
              <a:t>the</a:t>
            </a:r>
            <a:r>
              <a:rPr lang="en-US" dirty="0"/>
              <a:t> </a:t>
            </a:r>
            <a:r>
              <a:rPr lang="en-US" b="1" dirty="0"/>
              <a:t>fundamentals</a:t>
            </a:r>
          </a:p>
        </p:txBody>
      </p:sp>
    </p:spTree>
    <p:extLst>
      <p:ext uri="{BB962C8B-B14F-4D97-AF65-F5344CB8AC3E}">
        <p14:creationId xmlns:p14="http://schemas.microsoft.com/office/powerpoint/2010/main" val="13017900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797197-F401-7C8E-CC63-C345EB2D25D0}"/>
              </a:ext>
            </a:extLst>
          </p:cNvPr>
          <p:cNvSpPr>
            <a:spLocks noGrp="1"/>
          </p:cNvSpPr>
          <p:nvPr>
            <p:ph type="body" sz="quarter" idx="13"/>
          </p:nvPr>
        </p:nvSpPr>
        <p:spPr/>
        <p:txBody>
          <a:bodyPr/>
          <a:lstStyle/>
          <a:p>
            <a:r>
              <a:rPr lang="en-US" dirty="0"/>
              <a:t>Build on </a:t>
            </a:r>
            <a:r>
              <a:rPr lang="en-US" b="1" dirty="0"/>
              <a:t>your practical knowledge</a:t>
            </a:r>
          </a:p>
        </p:txBody>
      </p:sp>
    </p:spTree>
    <p:extLst>
      <p:ext uri="{BB962C8B-B14F-4D97-AF65-F5344CB8AC3E}">
        <p14:creationId xmlns:p14="http://schemas.microsoft.com/office/powerpoint/2010/main" val="1719419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797197-F401-7C8E-CC63-C345EB2D25D0}"/>
              </a:ext>
            </a:extLst>
          </p:cNvPr>
          <p:cNvSpPr>
            <a:spLocks noGrp="1"/>
          </p:cNvSpPr>
          <p:nvPr>
            <p:ph type="body" sz="quarter" idx="13"/>
          </p:nvPr>
        </p:nvSpPr>
        <p:spPr/>
        <p:txBody>
          <a:bodyPr/>
          <a:lstStyle/>
          <a:p>
            <a:r>
              <a:rPr lang="en-US" dirty="0"/>
              <a:t>Work </a:t>
            </a:r>
            <a:r>
              <a:rPr lang="en-US" b="1" dirty="0"/>
              <a:t>harder</a:t>
            </a:r>
            <a:r>
              <a:rPr lang="en-US" dirty="0"/>
              <a:t> on </a:t>
            </a:r>
            <a:r>
              <a:rPr lang="en-US" b="1" dirty="0"/>
              <a:t>weak spots</a:t>
            </a:r>
          </a:p>
        </p:txBody>
      </p:sp>
    </p:spTree>
    <p:extLst>
      <p:ext uri="{BB962C8B-B14F-4D97-AF65-F5344CB8AC3E}">
        <p14:creationId xmlns:p14="http://schemas.microsoft.com/office/powerpoint/2010/main" val="29499644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280720-F5FC-E022-406A-09F6B307B2B8}"/>
              </a:ext>
            </a:extLst>
          </p:cNvPr>
          <p:cNvSpPr>
            <a:spLocks noGrp="1"/>
          </p:cNvSpPr>
          <p:nvPr>
            <p:ph type="body" sz="quarter" idx="13"/>
          </p:nvPr>
        </p:nvSpPr>
        <p:spPr/>
        <p:txBody>
          <a:bodyPr>
            <a:normAutofit fontScale="92500"/>
          </a:bodyPr>
          <a:lstStyle/>
          <a:p>
            <a:r>
              <a:rPr lang="en-US" b="1" dirty="0"/>
              <a:t>Ask questions</a:t>
            </a:r>
            <a:r>
              <a:rPr lang="en-US" dirty="0"/>
              <a:t>.  </a:t>
            </a:r>
            <a:r>
              <a:rPr lang="en-US" b="1" dirty="0"/>
              <a:t>Learn</a:t>
            </a:r>
            <a:r>
              <a:rPr lang="en-US" dirty="0"/>
              <a:t> on the job, </a:t>
            </a:r>
            <a:r>
              <a:rPr lang="en-US" b="1" dirty="0"/>
              <a:t>from coworkers</a:t>
            </a:r>
            <a:r>
              <a:rPr lang="en-US" dirty="0"/>
              <a:t>.</a:t>
            </a:r>
          </a:p>
        </p:txBody>
      </p:sp>
    </p:spTree>
    <p:extLst>
      <p:ext uri="{BB962C8B-B14F-4D97-AF65-F5344CB8AC3E}">
        <p14:creationId xmlns:p14="http://schemas.microsoft.com/office/powerpoint/2010/main" val="40300434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E02174-2220-4B10-D2B5-E09EF4850A3A}"/>
              </a:ext>
            </a:extLst>
          </p:cNvPr>
          <p:cNvSpPr>
            <a:spLocks noGrp="1"/>
          </p:cNvSpPr>
          <p:nvPr>
            <p:ph type="body" sz="quarter" idx="13"/>
          </p:nvPr>
        </p:nvSpPr>
        <p:spPr/>
        <p:txBody>
          <a:bodyPr/>
          <a:lstStyle/>
          <a:p>
            <a:r>
              <a:rPr lang="en-US" b="1" dirty="0"/>
              <a:t>Read</a:t>
            </a:r>
            <a:r>
              <a:rPr lang="en-US" dirty="0"/>
              <a:t> </a:t>
            </a:r>
            <a:r>
              <a:rPr lang="en-US" b="1" dirty="0"/>
              <a:t>training</a:t>
            </a:r>
            <a:r>
              <a:rPr lang="en-US" dirty="0"/>
              <a:t> handouts and </a:t>
            </a:r>
            <a:r>
              <a:rPr lang="en-US" b="1" dirty="0"/>
              <a:t>manuals</a:t>
            </a:r>
          </a:p>
        </p:txBody>
      </p:sp>
    </p:spTree>
    <p:extLst>
      <p:ext uri="{BB962C8B-B14F-4D97-AF65-F5344CB8AC3E}">
        <p14:creationId xmlns:p14="http://schemas.microsoft.com/office/powerpoint/2010/main" val="11379399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3C0AF-EA9A-277C-F1D5-EF2AB2BF4C84}"/>
              </a:ext>
            </a:extLst>
          </p:cNvPr>
          <p:cNvSpPr>
            <a:spLocks noGrp="1"/>
          </p:cNvSpPr>
          <p:nvPr>
            <p:ph type="title"/>
          </p:nvPr>
        </p:nvSpPr>
        <p:spPr/>
        <p:txBody>
          <a:bodyPr>
            <a:normAutofit fontScale="90000"/>
          </a:bodyPr>
          <a:lstStyle/>
          <a:p>
            <a:r>
              <a:rPr lang="en-US" dirty="0"/>
              <a:t>WPI/ABC Website: </a:t>
            </a:r>
            <a:r>
              <a:rPr lang="en-US" dirty="0" err="1"/>
              <a:t>gowpi.org</a:t>
            </a:r>
            <a:endParaRPr lang="en-US" dirty="0"/>
          </a:p>
        </p:txBody>
      </p:sp>
      <p:pic>
        <p:nvPicPr>
          <p:cNvPr id="3" name="Picture 2">
            <a:extLst>
              <a:ext uri="{FF2B5EF4-FFF2-40B4-BE49-F238E27FC236}">
                <a16:creationId xmlns:a16="http://schemas.microsoft.com/office/drawing/2014/main" id="{A5171EE9-2663-F7F5-1C58-80C2026A3605}"/>
              </a:ext>
            </a:extLst>
          </p:cNvPr>
          <p:cNvPicPr>
            <a:picLocks noChangeAspect="1"/>
          </p:cNvPicPr>
          <p:nvPr/>
        </p:nvPicPr>
        <p:blipFill>
          <a:blip r:embed="rId3"/>
          <a:stretch>
            <a:fillRect/>
          </a:stretch>
        </p:blipFill>
        <p:spPr>
          <a:xfrm>
            <a:off x="0" y="1690688"/>
            <a:ext cx="12192000" cy="6579023"/>
          </a:xfrm>
          <a:prstGeom prst="rect">
            <a:avLst/>
          </a:prstGeom>
        </p:spPr>
      </p:pic>
    </p:spTree>
    <p:extLst>
      <p:ext uri="{BB962C8B-B14F-4D97-AF65-F5344CB8AC3E}">
        <p14:creationId xmlns:p14="http://schemas.microsoft.com/office/powerpoint/2010/main" val="8892409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CB30B-FE0E-2A72-11B5-BDEE4BE258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5B6582-D4AE-EE13-A54C-410AE909C1A9}"/>
              </a:ext>
            </a:extLst>
          </p:cNvPr>
          <p:cNvSpPr>
            <a:spLocks noGrp="1"/>
          </p:cNvSpPr>
          <p:nvPr>
            <p:ph type="title"/>
          </p:nvPr>
        </p:nvSpPr>
        <p:spPr/>
        <p:txBody>
          <a:bodyPr/>
          <a:lstStyle/>
          <a:p>
            <a:r>
              <a:rPr lang="en-US" dirty="0"/>
              <a:t>Need to Know Criteria</a:t>
            </a:r>
          </a:p>
        </p:txBody>
      </p:sp>
      <p:pic>
        <p:nvPicPr>
          <p:cNvPr id="5" name="Picture 4">
            <a:extLst>
              <a:ext uri="{FF2B5EF4-FFF2-40B4-BE49-F238E27FC236}">
                <a16:creationId xmlns:a16="http://schemas.microsoft.com/office/drawing/2014/main" id="{B596C663-9B0C-1111-4A96-8B8B6D729653}"/>
              </a:ext>
            </a:extLst>
          </p:cNvPr>
          <p:cNvPicPr>
            <a:picLocks noChangeAspect="1"/>
          </p:cNvPicPr>
          <p:nvPr/>
        </p:nvPicPr>
        <p:blipFill>
          <a:blip r:embed="rId3"/>
          <a:srcRect r="110"/>
          <a:stretch>
            <a:fillRect/>
          </a:stretch>
        </p:blipFill>
        <p:spPr>
          <a:xfrm>
            <a:off x="1755191" y="1798983"/>
            <a:ext cx="3911415" cy="5059018"/>
          </a:xfrm>
          <a:prstGeom prst="rect">
            <a:avLst/>
          </a:prstGeom>
        </p:spPr>
      </p:pic>
      <p:pic>
        <p:nvPicPr>
          <p:cNvPr id="6" name="Picture 5">
            <a:extLst>
              <a:ext uri="{FF2B5EF4-FFF2-40B4-BE49-F238E27FC236}">
                <a16:creationId xmlns:a16="http://schemas.microsoft.com/office/drawing/2014/main" id="{DFD7936F-22F4-C73D-7300-55DAB7B4D61F}"/>
              </a:ext>
            </a:extLst>
          </p:cNvPr>
          <p:cNvPicPr>
            <a:picLocks noChangeAspect="1"/>
          </p:cNvPicPr>
          <p:nvPr/>
        </p:nvPicPr>
        <p:blipFill>
          <a:blip r:embed="rId4"/>
          <a:stretch>
            <a:fillRect/>
          </a:stretch>
        </p:blipFill>
        <p:spPr>
          <a:xfrm>
            <a:off x="6462474" y="1798981"/>
            <a:ext cx="3913581" cy="5059019"/>
          </a:xfrm>
          <a:prstGeom prst="rect">
            <a:avLst/>
          </a:prstGeom>
        </p:spPr>
      </p:pic>
    </p:spTree>
    <p:extLst>
      <p:ext uri="{BB962C8B-B14F-4D97-AF65-F5344CB8AC3E}">
        <p14:creationId xmlns:p14="http://schemas.microsoft.com/office/powerpoint/2010/main" val="6667072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7A129D-A4BA-680D-7089-CB6F6BAF1CBF}"/>
              </a:ext>
            </a:extLst>
          </p:cNvPr>
          <p:cNvSpPr>
            <a:spLocks noGrp="1"/>
          </p:cNvSpPr>
          <p:nvPr>
            <p:ph type="title"/>
          </p:nvPr>
        </p:nvSpPr>
        <p:spPr/>
        <p:txBody>
          <a:bodyPr/>
          <a:lstStyle/>
          <a:p>
            <a:r>
              <a:rPr lang="en-US" dirty="0"/>
              <a:t>Question Formats</a:t>
            </a:r>
          </a:p>
        </p:txBody>
      </p:sp>
      <p:pic>
        <p:nvPicPr>
          <p:cNvPr id="4" name="Picture 3">
            <a:extLst>
              <a:ext uri="{FF2B5EF4-FFF2-40B4-BE49-F238E27FC236}">
                <a16:creationId xmlns:a16="http://schemas.microsoft.com/office/drawing/2014/main" id="{352FFCC8-7AB0-8D1C-0D1C-A78985F09369}"/>
              </a:ext>
            </a:extLst>
          </p:cNvPr>
          <p:cNvPicPr>
            <a:picLocks noChangeAspect="1"/>
          </p:cNvPicPr>
          <p:nvPr/>
        </p:nvPicPr>
        <p:blipFill>
          <a:blip r:embed="rId3"/>
          <a:stretch>
            <a:fillRect/>
          </a:stretch>
        </p:blipFill>
        <p:spPr>
          <a:xfrm>
            <a:off x="423565" y="2133600"/>
            <a:ext cx="11344869" cy="4267200"/>
          </a:xfrm>
          <a:prstGeom prst="rect">
            <a:avLst/>
          </a:prstGeom>
        </p:spPr>
      </p:pic>
    </p:spTree>
    <p:extLst>
      <p:ext uri="{BB962C8B-B14F-4D97-AF65-F5344CB8AC3E}">
        <p14:creationId xmlns:p14="http://schemas.microsoft.com/office/powerpoint/2010/main" val="1354444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2D338-0D42-5DB8-4F69-8219AD58CE55}"/>
              </a:ext>
            </a:extLst>
          </p:cNvPr>
          <p:cNvSpPr>
            <a:spLocks noGrp="1"/>
          </p:cNvSpPr>
          <p:nvPr>
            <p:ph type="title"/>
          </p:nvPr>
        </p:nvSpPr>
        <p:spPr/>
        <p:txBody>
          <a:bodyPr/>
          <a:lstStyle/>
          <a:p>
            <a:r>
              <a:rPr lang="en-US" dirty="0"/>
              <a:t>Water Operator Level 1:</a:t>
            </a:r>
          </a:p>
        </p:txBody>
      </p:sp>
      <p:pic>
        <p:nvPicPr>
          <p:cNvPr id="3" name="Picture 2">
            <a:extLst>
              <a:ext uri="{FF2B5EF4-FFF2-40B4-BE49-F238E27FC236}">
                <a16:creationId xmlns:a16="http://schemas.microsoft.com/office/drawing/2014/main" id="{5B6FF715-BBC6-2D15-F89A-C57ADF5AB669}"/>
              </a:ext>
            </a:extLst>
          </p:cNvPr>
          <p:cNvPicPr>
            <a:picLocks noChangeAspect="1"/>
          </p:cNvPicPr>
          <p:nvPr/>
        </p:nvPicPr>
        <p:blipFill>
          <a:blip r:embed="rId3"/>
          <a:stretch>
            <a:fillRect/>
          </a:stretch>
        </p:blipFill>
        <p:spPr>
          <a:xfrm>
            <a:off x="804041" y="1487556"/>
            <a:ext cx="10583917" cy="5135712"/>
          </a:xfrm>
          <a:prstGeom prst="rect">
            <a:avLst/>
          </a:prstGeom>
        </p:spPr>
      </p:pic>
    </p:spTree>
    <p:extLst>
      <p:ext uri="{BB962C8B-B14F-4D97-AF65-F5344CB8AC3E}">
        <p14:creationId xmlns:p14="http://schemas.microsoft.com/office/powerpoint/2010/main" val="26960350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011995-741D-9C65-96C4-1E24C43EA74B}"/>
              </a:ext>
            </a:extLst>
          </p:cNvPr>
          <p:cNvPicPr>
            <a:picLocks noChangeAspect="1"/>
          </p:cNvPicPr>
          <p:nvPr/>
        </p:nvPicPr>
        <p:blipFill>
          <a:blip r:embed="rId3"/>
          <a:stretch>
            <a:fillRect/>
          </a:stretch>
        </p:blipFill>
        <p:spPr>
          <a:xfrm>
            <a:off x="443281" y="0"/>
            <a:ext cx="5298775" cy="6858000"/>
          </a:xfrm>
          <a:prstGeom prst="rect">
            <a:avLst/>
          </a:prstGeom>
        </p:spPr>
      </p:pic>
      <p:pic>
        <p:nvPicPr>
          <p:cNvPr id="4" name="Picture 3">
            <a:extLst>
              <a:ext uri="{FF2B5EF4-FFF2-40B4-BE49-F238E27FC236}">
                <a16:creationId xmlns:a16="http://schemas.microsoft.com/office/drawing/2014/main" id="{E400D5FC-F3DC-00B5-946C-51D91EF1DD26}"/>
              </a:ext>
            </a:extLst>
          </p:cNvPr>
          <p:cNvPicPr>
            <a:picLocks noChangeAspect="1"/>
          </p:cNvPicPr>
          <p:nvPr/>
        </p:nvPicPr>
        <p:blipFill>
          <a:blip r:embed="rId4"/>
          <a:stretch>
            <a:fillRect/>
          </a:stretch>
        </p:blipFill>
        <p:spPr>
          <a:xfrm>
            <a:off x="6443474" y="0"/>
            <a:ext cx="5305245" cy="6858000"/>
          </a:xfrm>
          <a:prstGeom prst="rect">
            <a:avLst/>
          </a:prstGeom>
        </p:spPr>
      </p:pic>
    </p:spTree>
    <p:extLst>
      <p:ext uri="{BB962C8B-B14F-4D97-AF65-F5344CB8AC3E}">
        <p14:creationId xmlns:p14="http://schemas.microsoft.com/office/powerpoint/2010/main" val="29869150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32968-C009-624B-686A-F9E5A0A9F0B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0E80A40-930F-6ECE-3E20-9180E0ABC2F0}"/>
              </a:ext>
            </a:extLst>
          </p:cNvPr>
          <p:cNvPicPr>
            <a:picLocks noChangeAspect="1"/>
          </p:cNvPicPr>
          <p:nvPr/>
        </p:nvPicPr>
        <p:blipFill>
          <a:blip r:embed="rId3"/>
          <a:stretch>
            <a:fillRect/>
          </a:stretch>
        </p:blipFill>
        <p:spPr>
          <a:xfrm>
            <a:off x="443281" y="0"/>
            <a:ext cx="5305245" cy="6858000"/>
          </a:xfrm>
          <a:prstGeom prst="rect">
            <a:avLst/>
          </a:prstGeom>
        </p:spPr>
      </p:pic>
      <p:pic>
        <p:nvPicPr>
          <p:cNvPr id="5" name="Picture 4">
            <a:extLst>
              <a:ext uri="{FF2B5EF4-FFF2-40B4-BE49-F238E27FC236}">
                <a16:creationId xmlns:a16="http://schemas.microsoft.com/office/drawing/2014/main" id="{C5942150-9AFF-8AEB-3315-726E9ACC1141}"/>
              </a:ext>
            </a:extLst>
          </p:cNvPr>
          <p:cNvPicPr>
            <a:picLocks noChangeAspect="1"/>
          </p:cNvPicPr>
          <p:nvPr/>
        </p:nvPicPr>
        <p:blipFill>
          <a:blip r:embed="rId4"/>
          <a:stretch>
            <a:fillRect/>
          </a:stretch>
        </p:blipFill>
        <p:spPr>
          <a:xfrm>
            <a:off x="6443476" y="0"/>
            <a:ext cx="5305245" cy="6858000"/>
          </a:xfrm>
          <a:prstGeom prst="rect">
            <a:avLst/>
          </a:prstGeom>
        </p:spPr>
      </p:pic>
    </p:spTree>
    <p:extLst>
      <p:ext uri="{BB962C8B-B14F-4D97-AF65-F5344CB8AC3E}">
        <p14:creationId xmlns:p14="http://schemas.microsoft.com/office/powerpoint/2010/main" val="40139031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67544-8573-AA43-BA3D-B2217C652CC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5E31A2F-2B9C-3DB3-B0D3-60C54A6675E0}"/>
              </a:ext>
            </a:extLst>
          </p:cNvPr>
          <p:cNvPicPr>
            <a:picLocks noChangeAspect="1"/>
          </p:cNvPicPr>
          <p:nvPr/>
        </p:nvPicPr>
        <p:blipFill>
          <a:blip r:embed="rId2"/>
          <a:stretch>
            <a:fillRect/>
          </a:stretch>
        </p:blipFill>
        <p:spPr>
          <a:xfrm>
            <a:off x="3443377" y="0"/>
            <a:ext cx="5305245" cy="6858000"/>
          </a:xfrm>
          <a:prstGeom prst="rect">
            <a:avLst/>
          </a:prstGeom>
        </p:spPr>
      </p:pic>
    </p:spTree>
    <p:extLst>
      <p:ext uri="{BB962C8B-B14F-4D97-AF65-F5344CB8AC3E}">
        <p14:creationId xmlns:p14="http://schemas.microsoft.com/office/powerpoint/2010/main" val="21297209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FBF101-1885-941E-6A16-1109009BB853}"/>
              </a:ext>
            </a:extLst>
          </p:cNvPr>
          <p:cNvPicPr>
            <a:picLocks noChangeAspect="1"/>
          </p:cNvPicPr>
          <p:nvPr/>
        </p:nvPicPr>
        <p:blipFill>
          <a:blip r:embed="rId3"/>
          <a:stretch>
            <a:fillRect/>
          </a:stretch>
        </p:blipFill>
        <p:spPr>
          <a:xfrm>
            <a:off x="1135117" y="426717"/>
            <a:ext cx="9921766" cy="6004565"/>
          </a:xfrm>
          <a:prstGeom prst="rect">
            <a:avLst/>
          </a:prstGeom>
        </p:spPr>
      </p:pic>
    </p:spTree>
    <p:extLst>
      <p:ext uri="{BB962C8B-B14F-4D97-AF65-F5344CB8AC3E}">
        <p14:creationId xmlns:p14="http://schemas.microsoft.com/office/powerpoint/2010/main" val="24650731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73CB8-AE39-E5AF-F93F-73862BF4371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04EEDBD-3981-1138-7C88-F6A090A15738}"/>
              </a:ext>
            </a:extLst>
          </p:cNvPr>
          <p:cNvPicPr>
            <a:picLocks noChangeAspect="1"/>
          </p:cNvPicPr>
          <p:nvPr/>
        </p:nvPicPr>
        <p:blipFill>
          <a:blip r:embed="rId3">
            <a:alphaModFix/>
          </a:blip>
          <a:srcRect b="52659"/>
          <a:stretch>
            <a:fillRect/>
          </a:stretch>
        </p:blipFill>
        <p:spPr>
          <a:xfrm>
            <a:off x="1135117" y="465090"/>
            <a:ext cx="9941300" cy="5833234"/>
          </a:xfrm>
          <a:prstGeom prst="rect">
            <a:avLst/>
          </a:prstGeom>
        </p:spPr>
      </p:pic>
    </p:spTree>
    <p:extLst>
      <p:ext uri="{BB962C8B-B14F-4D97-AF65-F5344CB8AC3E}">
        <p14:creationId xmlns:p14="http://schemas.microsoft.com/office/powerpoint/2010/main" val="8240369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70724-0DB2-3F38-42B2-CF707636361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343ED0F-D2A1-7C88-D986-EE93FAF02646}"/>
              </a:ext>
            </a:extLst>
          </p:cNvPr>
          <p:cNvPicPr>
            <a:picLocks noChangeAspect="1"/>
          </p:cNvPicPr>
          <p:nvPr/>
        </p:nvPicPr>
        <p:blipFill>
          <a:blip r:embed="rId3">
            <a:alphaModFix/>
          </a:blip>
          <a:srcRect b="90148"/>
          <a:stretch>
            <a:fillRect/>
          </a:stretch>
        </p:blipFill>
        <p:spPr>
          <a:xfrm>
            <a:off x="1135117" y="465090"/>
            <a:ext cx="9941300" cy="1213938"/>
          </a:xfrm>
          <a:prstGeom prst="rect">
            <a:avLst/>
          </a:prstGeom>
        </p:spPr>
      </p:pic>
      <p:pic>
        <p:nvPicPr>
          <p:cNvPr id="2" name="Picture 1">
            <a:extLst>
              <a:ext uri="{FF2B5EF4-FFF2-40B4-BE49-F238E27FC236}">
                <a16:creationId xmlns:a16="http://schemas.microsoft.com/office/drawing/2014/main" id="{7E440CFF-CB41-D125-E94F-B5F65D71915A}"/>
              </a:ext>
            </a:extLst>
          </p:cNvPr>
          <p:cNvPicPr>
            <a:picLocks noChangeAspect="1"/>
          </p:cNvPicPr>
          <p:nvPr/>
        </p:nvPicPr>
        <p:blipFill>
          <a:blip r:embed="rId3">
            <a:alphaModFix/>
          </a:blip>
          <a:srcRect t="47303" b="14696"/>
          <a:stretch>
            <a:fillRect/>
          </a:stretch>
        </p:blipFill>
        <p:spPr>
          <a:xfrm>
            <a:off x="1135117" y="1615966"/>
            <a:ext cx="9941300" cy="4682358"/>
          </a:xfrm>
          <a:prstGeom prst="rect">
            <a:avLst/>
          </a:prstGeom>
        </p:spPr>
      </p:pic>
    </p:spTree>
    <p:extLst>
      <p:ext uri="{BB962C8B-B14F-4D97-AF65-F5344CB8AC3E}">
        <p14:creationId xmlns:p14="http://schemas.microsoft.com/office/powerpoint/2010/main" val="6702420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3F696-E539-01DB-16B2-7854CF2A01C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A6FCC51-AF7C-335A-FD74-1023D893E147}"/>
              </a:ext>
            </a:extLst>
          </p:cNvPr>
          <p:cNvPicPr>
            <a:picLocks noChangeAspect="1"/>
          </p:cNvPicPr>
          <p:nvPr/>
        </p:nvPicPr>
        <p:blipFill>
          <a:blip r:embed="rId3">
            <a:alphaModFix/>
          </a:blip>
          <a:srcRect b="90148"/>
          <a:stretch>
            <a:fillRect/>
          </a:stretch>
        </p:blipFill>
        <p:spPr>
          <a:xfrm>
            <a:off x="1135117" y="465090"/>
            <a:ext cx="9941300" cy="1213938"/>
          </a:xfrm>
          <a:prstGeom prst="rect">
            <a:avLst/>
          </a:prstGeom>
        </p:spPr>
      </p:pic>
      <p:pic>
        <p:nvPicPr>
          <p:cNvPr id="2" name="Picture 1">
            <a:extLst>
              <a:ext uri="{FF2B5EF4-FFF2-40B4-BE49-F238E27FC236}">
                <a16:creationId xmlns:a16="http://schemas.microsoft.com/office/drawing/2014/main" id="{1E6367F4-FBF6-8C1D-8668-C4DD3849ECF6}"/>
              </a:ext>
            </a:extLst>
          </p:cNvPr>
          <p:cNvPicPr>
            <a:picLocks noChangeAspect="1"/>
          </p:cNvPicPr>
          <p:nvPr/>
        </p:nvPicPr>
        <p:blipFill>
          <a:blip r:embed="rId3">
            <a:alphaModFix/>
          </a:blip>
          <a:srcRect t="85286" b="640"/>
          <a:stretch>
            <a:fillRect/>
          </a:stretch>
        </p:blipFill>
        <p:spPr>
          <a:xfrm>
            <a:off x="1135117" y="1615966"/>
            <a:ext cx="9941300" cy="1734206"/>
          </a:xfrm>
          <a:prstGeom prst="rect">
            <a:avLst/>
          </a:prstGeom>
        </p:spPr>
      </p:pic>
    </p:spTree>
    <p:extLst>
      <p:ext uri="{BB962C8B-B14F-4D97-AF65-F5344CB8AC3E}">
        <p14:creationId xmlns:p14="http://schemas.microsoft.com/office/powerpoint/2010/main" val="14076243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05F6B-6D8A-FEC1-F358-60D548BFA174}"/>
              </a:ext>
            </a:extLst>
          </p:cNvPr>
          <p:cNvSpPr>
            <a:spLocks noGrp="1"/>
          </p:cNvSpPr>
          <p:nvPr>
            <p:ph type="title"/>
          </p:nvPr>
        </p:nvSpPr>
        <p:spPr>
          <a:xfrm>
            <a:off x="838200" y="365125"/>
            <a:ext cx="4250635" cy="6174823"/>
          </a:xfrm>
        </p:spPr>
        <p:txBody>
          <a:bodyPr>
            <a:normAutofit/>
          </a:bodyPr>
          <a:lstStyle/>
          <a:p>
            <a:r>
              <a:rPr lang="en-US" dirty="0"/>
              <a:t>There </a:t>
            </a:r>
            <a:r>
              <a:rPr lang="en-US" b="1" dirty="0"/>
              <a:t>will be math</a:t>
            </a:r>
            <a:r>
              <a:rPr lang="en-US" dirty="0"/>
              <a:t>. </a:t>
            </a:r>
            <a:br>
              <a:rPr lang="en-US" dirty="0"/>
            </a:br>
            <a:br>
              <a:rPr lang="en-US" dirty="0"/>
            </a:br>
            <a:r>
              <a:rPr lang="en-US" b="1" dirty="0"/>
              <a:t>Learn</a:t>
            </a:r>
            <a:r>
              <a:rPr lang="en-US" dirty="0"/>
              <a:t> the </a:t>
            </a:r>
            <a:r>
              <a:rPr lang="en-US" b="1" dirty="0"/>
              <a:t>formula</a:t>
            </a:r>
            <a:r>
              <a:rPr lang="en-US" dirty="0"/>
              <a:t> </a:t>
            </a:r>
            <a:r>
              <a:rPr lang="en-US" b="1" dirty="0"/>
              <a:t>sheet</a:t>
            </a:r>
            <a:r>
              <a:rPr lang="en-US" dirty="0"/>
              <a:t>  </a:t>
            </a:r>
          </a:p>
        </p:txBody>
      </p:sp>
      <p:pic>
        <p:nvPicPr>
          <p:cNvPr id="4" name="Picture 3">
            <a:extLst>
              <a:ext uri="{FF2B5EF4-FFF2-40B4-BE49-F238E27FC236}">
                <a16:creationId xmlns:a16="http://schemas.microsoft.com/office/drawing/2014/main" id="{E64D8213-D2CD-9112-5323-B49065584048}"/>
              </a:ext>
            </a:extLst>
          </p:cNvPr>
          <p:cNvPicPr>
            <a:picLocks noChangeAspect="1"/>
          </p:cNvPicPr>
          <p:nvPr/>
        </p:nvPicPr>
        <p:blipFill>
          <a:blip r:embed="rId3"/>
          <a:stretch>
            <a:fillRect/>
          </a:stretch>
        </p:blipFill>
        <p:spPr>
          <a:xfrm>
            <a:off x="6886755" y="0"/>
            <a:ext cx="5305245" cy="6858000"/>
          </a:xfrm>
          <a:prstGeom prst="rect">
            <a:avLst/>
          </a:prstGeom>
        </p:spPr>
      </p:pic>
    </p:spTree>
    <p:extLst>
      <p:ext uri="{BB962C8B-B14F-4D97-AF65-F5344CB8AC3E}">
        <p14:creationId xmlns:p14="http://schemas.microsoft.com/office/powerpoint/2010/main" val="4722153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B49A-FC15-AC5E-91F8-87A8EDEE0BD8}"/>
              </a:ext>
            </a:extLst>
          </p:cNvPr>
          <p:cNvSpPr>
            <a:spLocks noGrp="1"/>
          </p:cNvSpPr>
          <p:nvPr>
            <p:ph type="title"/>
          </p:nvPr>
        </p:nvSpPr>
        <p:spPr/>
        <p:txBody>
          <a:bodyPr>
            <a:normAutofit/>
          </a:bodyPr>
          <a:lstStyle/>
          <a:p>
            <a:r>
              <a:rPr lang="en-US" dirty="0"/>
              <a:t>Study Guides</a:t>
            </a:r>
          </a:p>
        </p:txBody>
      </p:sp>
      <p:pic>
        <p:nvPicPr>
          <p:cNvPr id="6" name="Picture 5">
            <a:extLst>
              <a:ext uri="{FF2B5EF4-FFF2-40B4-BE49-F238E27FC236}">
                <a16:creationId xmlns:a16="http://schemas.microsoft.com/office/drawing/2014/main" id="{92747088-40A2-9F47-6858-BD51D882B2CA}"/>
              </a:ext>
            </a:extLst>
          </p:cNvPr>
          <p:cNvPicPr>
            <a:picLocks noChangeAspect="1"/>
          </p:cNvPicPr>
          <p:nvPr/>
        </p:nvPicPr>
        <p:blipFill>
          <a:blip r:embed="rId3"/>
          <a:stretch>
            <a:fillRect/>
          </a:stretch>
        </p:blipFill>
        <p:spPr>
          <a:xfrm>
            <a:off x="0" y="1597573"/>
            <a:ext cx="12192000" cy="6579023"/>
          </a:xfrm>
          <a:prstGeom prst="rect">
            <a:avLst/>
          </a:prstGeom>
        </p:spPr>
      </p:pic>
    </p:spTree>
    <p:extLst>
      <p:ext uri="{BB962C8B-B14F-4D97-AF65-F5344CB8AC3E}">
        <p14:creationId xmlns:p14="http://schemas.microsoft.com/office/powerpoint/2010/main" val="35042005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37A76-94EF-8448-370B-F670D1721B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6F1F03-C85C-0C77-9B3B-64084186F3A9}"/>
              </a:ext>
            </a:extLst>
          </p:cNvPr>
          <p:cNvSpPr>
            <a:spLocks noGrp="1"/>
          </p:cNvSpPr>
          <p:nvPr>
            <p:ph type="title"/>
          </p:nvPr>
        </p:nvSpPr>
        <p:spPr/>
        <p:txBody>
          <a:bodyPr>
            <a:normAutofit/>
          </a:bodyPr>
          <a:lstStyle/>
          <a:p>
            <a:r>
              <a:rPr lang="en-US" dirty="0"/>
              <a:t>Study Guides</a:t>
            </a:r>
          </a:p>
        </p:txBody>
      </p:sp>
      <p:pic>
        <p:nvPicPr>
          <p:cNvPr id="1026" name="Picture 2" descr="Water Treatment, Grade 1 [Book]">
            <a:extLst>
              <a:ext uri="{FF2B5EF4-FFF2-40B4-BE49-F238E27FC236}">
                <a16:creationId xmlns:a16="http://schemas.microsoft.com/office/drawing/2014/main" id="{0BF8F8E5-DA8B-9232-9D03-C4AECF8D3F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117" y="1529255"/>
            <a:ext cx="4117442" cy="532874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ater Treatment, Grade 2 [Book]">
            <a:extLst>
              <a:ext uri="{FF2B5EF4-FFF2-40B4-BE49-F238E27FC236}">
                <a16:creationId xmlns:a16="http://schemas.microsoft.com/office/drawing/2014/main" id="{63814DAB-8836-8313-B5F4-28884373E0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9443" y="1529254"/>
            <a:ext cx="4117442" cy="5328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5828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FB6555-C0D5-0678-D828-2C18822E82BE}"/>
              </a:ext>
            </a:extLst>
          </p:cNvPr>
          <p:cNvSpPr>
            <a:spLocks noGrp="1"/>
          </p:cNvSpPr>
          <p:nvPr>
            <p:ph type="body" sz="quarter" idx="13"/>
          </p:nvPr>
        </p:nvSpPr>
        <p:spPr/>
        <p:txBody>
          <a:bodyPr/>
          <a:lstStyle/>
          <a:p>
            <a:r>
              <a:rPr lang="en-US" dirty="0"/>
              <a:t>Take </a:t>
            </a:r>
            <a:r>
              <a:rPr lang="en-US" b="1" dirty="0"/>
              <a:t>good notes </a:t>
            </a:r>
            <a:r>
              <a:rPr lang="en-US" dirty="0"/>
              <a:t>for </a:t>
            </a:r>
            <a:r>
              <a:rPr lang="en-US" b="1" dirty="0"/>
              <a:t>study</a:t>
            </a:r>
            <a:r>
              <a:rPr lang="en-US" dirty="0"/>
              <a:t> and </a:t>
            </a:r>
            <a:r>
              <a:rPr lang="en-US" b="1" dirty="0"/>
              <a:t>reference</a:t>
            </a:r>
          </a:p>
        </p:txBody>
      </p:sp>
    </p:spTree>
    <p:extLst>
      <p:ext uri="{BB962C8B-B14F-4D97-AF65-F5344CB8AC3E}">
        <p14:creationId xmlns:p14="http://schemas.microsoft.com/office/powerpoint/2010/main" val="19231238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67CAA4E-3BD9-56CB-45DC-DEC1EF781DAD}"/>
              </a:ext>
            </a:extLst>
          </p:cNvPr>
          <p:cNvPicPr>
            <a:picLocks noChangeAspect="1"/>
          </p:cNvPicPr>
          <p:nvPr/>
        </p:nvPicPr>
        <p:blipFill>
          <a:blip r:embed="rId3"/>
          <a:stretch>
            <a:fillRect/>
          </a:stretch>
        </p:blipFill>
        <p:spPr>
          <a:xfrm>
            <a:off x="388393" y="1508606"/>
            <a:ext cx="4462809" cy="5349394"/>
          </a:xfrm>
          <a:prstGeom prst="rect">
            <a:avLst/>
          </a:prstGeom>
        </p:spPr>
      </p:pic>
      <p:sp>
        <p:nvSpPr>
          <p:cNvPr id="4" name="Title 3">
            <a:extLst>
              <a:ext uri="{FF2B5EF4-FFF2-40B4-BE49-F238E27FC236}">
                <a16:creationId xmlns:a16="http://schemas.microsoft.com/office/drawing/2014/main" id="{7AAE4BC7-CDED-FF24-F9ED-19EFEAEB0E61}"/>
              </a:ext>
            </a:extLst>
          </p:cNvPr>
          <p:cNvSpPr>
            <a:spLocks noGrp="1"/>
          </p:cNvSpPr>
          <p:nvPr>
            <p:ph type="title"/>
          </p:nvPr>
        </p:nvSpPr>
        <p:spPr/>
        <p:txBody>
          <a:bodyPr/>
          <a:lstStyle/>
          <a:p>
            <a:r>
              <a:rPr lang="en-US" dirty="0"/>
              <a:t>Review for facts and figures</a:t>
            </a:r>
          </a:p>
        </p:txBody>
      </p:sp>
      <p:grpSp>
        <p:nvGrpSpPr>
          <p:cNvPr id="32" name="Group 31">
            <a:extLst>
              <a:ext uri="{FF2B5EF4-FFF2-40B4-BE49-F238E27FC236}">
                <a16:creationId xmlns:a16="http://schemas.microsoft.com/office/drawing/2014/main" id="{6F0009A4-95BF-41F8-DB6A-13628480DEB5}"/>
              </a:ext>
            </a:extLst>
          </p:cNvPr>
          <p:cNvGrpSpPr/>
          <p:nvPr/>
        </p:nvGrpSpPr>
        <p:grpSpPr>
          <a:xfrm>
            <a:off x="480848" y="5412713"/>
            <a:ext cx="4303986" cy="683289"/>
            <a:chOff x="711479" y="2954215"/>
            <a:chExt cx="3398298" cy="1024933"/>
          </a:xfrm>
        </p:grpSpPr>
        <p:sp>
          <p:nvSpPr>
            <p:cNvPr id="7" name="Rectangle 6">
              <a:extLst>
                <a:ext uri="{FF2B5EF4-FFF2-40B4-BE49-F238E27FC236}">
                  <a16:creationId xmlns:a16="http://schemas.microsoft.com/office/drawing/2014/main" id="{8E74349F-2C64-7DCD-C976-92F83B8F4817}"/>
                </a:ext>
              </a:extLst>
            </p:cNvPr>
            <p:cNvSpPr/>
            <p:nvPr/>
          </p:nvSpPr>
          <p:spPr>
            <a:xfrm>
              <a:off x="711479" y="3295859"/>
              <a:ext cx="3398297" cy="341644"/>
            </a:xfrm>
            <a:prstGeom prst="rect">
              <a:avLst/>
            </a:prstGeom>
            <a:solidFill>
              <a:schemeClr val="accent4">
                <a:alpha val="40000"/>
              </a:scheme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F8B2C5E-97C7-0ED4-7411-E242443D4E1F}"/>
                </a:ext>
              </a:extLst>
            </p:cNvPr>
            <p:cNvSpPr/>
            <p:nvPr/>
          </p:nvSpPr>
          <p:spPr>
            <a:xfrm>
              <a:off x="711479" y="3637503"/>
              <a:ext cx="2053917" cy="341645"/>
            </a:xfrm>
            <a:prstGeom prst="rect">
              <a:avLst/>
            </a:prstGeom>
            <a:solidFill>
              <a:schemeClr val="accent4">
                <a:alpha val="40000"/>
              </a:scheme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DB23716-E12A-D894-BBD5-D1E2C1E92D83}"/>
                </a:ext>
              </a:extLst>
            </p:cNvPr>
            <p:cNvSpPr/>
            <p:nvPr/>
          </p:nvSpPr>
          <p:spPr>
            <a:xfrm>
              <a:off x="1702093" y="2954215"/>
              <a:ext cx="2407684" cy="341645"/>
            </a:xfrm>
            <a:prstGeom prst="rect">
              <a:avLst/>
            </a:prstGeom>
            <a:solidFill>
              <a:schemeClr val="accent4">
                <a:alpha val="40000"/>
              </a:scheme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1" name="TextBox 10">
            <a:extLst>
              <a:ext uri="{FF2B5EF4-FFF2-40B4-BE49-F238E27FC236}">
                <a16:creationId xmlns:a16="http://schemas.microsoft.com/office/drawing/2014/main" id="{A03D3314-9807-3D22-3B1B-973A033CBC6C}"/>
              </a:ext>
            </a:extLst>
          </p:cNvPr>
          <p:cNvSpPr txBox="1"/>
          <p:nvPr/>
        </p:nvSpPr>
        <p:spPr>
          <a:xfrm>
            <a:off x="5556738" y="1477851"/>
            <a:ext cx="5114611"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Question</a:t>
            </a: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How does daily water demand change with the </a:t>
            </a:r>
            <a:r>
              <a:rPr lang="en-US" sz="2600" dirty="0">
                <a:solidFill>
                  <a:prstClr val="black"/>
                </a:solidFill>
                <a:latin typeface="Raleway" panose="020B0503030101060003" pitchFamily="34" charset="77"/>
              </a:rPr>
              <a:t>time of year</a:t>
            </a: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p:txBody>
      </p:sp>
      <p:sp>
        <p:nvSpPr>
          <p:cNvPr id="12" name="TextBox 11">
            <a:extLst>
              <a:ext uri="{FF2B5EF4-FFF2-40B4-BE49-F238E27FC236}">
                <a16:creationId xmlns:a16="http://schemas.microsoft.com/office/drawing/2014/main" id="{CBCB1E10-4A4B-0C00-75C9-402FE68FC1BD}"/>
              </a:ext>
            </a:extLst>
          </p:cNvPr>
          <p:cNvSpPr txBox="1"/>
          <p:nvPr/>
        </p:nvSpPr>
        <p:spPr>
          <a:xfrm>
            <a:off x="5556735" y="2830965"/>
            <a:ext cx="5114611"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Answer</a:t>
            </a: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Higher</a:t>
            </a:r>
            <a:r>
              <a:rPr kumimoji="0" lang="en-US" sz="2600" b="0" i="0" u="none" strike="noStrike" kern="1200" cap="none" spc="0" normalizeH="0" noProof="0" dirty="0">
                <a:ln>
                  <a:noFill/>
                </a:ln>
                <a:solidFill>
                  <a:prstClr val="black"/>
                </a:solidFill>
                <a:effectLst/>
                <a:uLnTx/>
                <a:uFillTx/>
                <a:latin typeface="Raleway" panose="020B0503030101060003" pitchFamily="34" charset="77"/>
                <a:ea typeface="+mn-ea"/>
                <a:cs typeface="+mn-cs"/>
              </a:rPr>
              <a:t> demands occur during hot summer months, lower during winter months.</a:t>
            </a:r>
            <a:endPar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sp>
        <p:nvSpPr>
          <p:cNvPr id="13" name="TextBox 12">
            <a:extLst>
              <a:ext uri="{FF2B5EF4-FFF2-40B4-BE49-F238E27FC236}">
                <a16:creationId xmlns:a16="http://schemas.microsoft.com/office/drawing/2014/main" id="{B807E915-95A9-1E62-A42A-1BC8F2F75C0A}"/>
              </a:ext>
            </a:extLst>
          </p:cNvPr>
          <p:cNvSpPr txBox="1"/>
          <p:nvPr/>
        </p:nvSpPr>
        <p:spPr>
          <a:xfrm>
            <a:off x="5556735" y="4250177"/>
            <a:ext cx="5114611"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Question</a:t>
            </a: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When do daily peak demand</a:t>
            </a:r>
            <a:r>
              <a:rPr kumimoji="0" lang="en-US" sz="2600" b="0" i="0" u="none" strike="noStrike" kern="1200" cap="none" spc="0" normalizeH="0" noProof="0" dirty="0">
                <a:ln>
                  <a:noFill/>
                </a:ln>
                <a:solidFill>
                  <a:prstClr val="black"/>
                </a:solidFill>
                <a:effectLst/>
                <a:uLnTx/>
                <a:uFillTx/>
                <a:latin typeface="Raleway" panose="020B0503030101060003" pitchFamily="34" charset="77"/>
                <a:ea typeface="+mn-ea"/>
                <a:cs typeface="+mn-cs"/>
              </a:rPr>
              <a:t> periods occur?</a:t>
            </a:r>
            <a:endPar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sp>
        <p:nvSpPr>
          <p:cNvPr id="14" name="TextBox 13">
            <a:extLst>
              <a:ext uri="{FF2B5EF4-FFF2-40B4-BE49-F238E27FC236}">
                <a16:creationId xmlns:a16="http://schemas.microsoft.com/office/drawing/2014/main" id="{4F244FDC-178B-7597-69B3-CC1DCB040606}"/>
              </a:ext>
            </a:extLst>
          </p:cNvPr>
          <p:cNvSpPr txBox="1"/>
          <p:nvPr/>
        </p:nvSpPr>
        <p:spPr>
          <a:xfrm>
            <a:off x="5556736" y="5249348"/>
            <a:ext cx="5114611"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Answer</a:t>
            </a: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Early morning (5:00 am to 10 am) and early</a:t>
            </a:r>
            <a:r>
              <a:rPr kumimoji="0" lang="en-US" sz="2600" b="0" i="0" u="none" strike="noStrike" kern="1200" cap="none" spc="0" normalizeH="0" noProof="0" dirty="0">
                <a:ln>
                  <a:noFill/>
                </a:ln>
                <a:solidFill>
                  <a:prstClr val="black"/>
                </a:solidFill>
                <a:effectLst/>
                <a:uLnTx/>
                <a:uFillTx/>
                <a:latin typeface="Raleway" panose="020B0503030101060003" pitchFamily="34" charset="77"/>
                <a:ea typeface="+mn-ea"/>
                <a:cs typeface="+mn-cs"/>
              </a:rPr>
              <a:t> evening (5 pm to 10 pm)</a:t>
            </a: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p:txBody>
      </p:sp>
      <p:grpSp>
        <p:nvGrpSpPr>
          <p:cNvPr id="5" name="Group 4">
            <a:extLst>
              <a:ext uri="{FF2B5EF4-FFF2-40B4-BE49-F238E27FC236}">
                <a16:creationId xmlns:a16="http://schemas.microsoft.com/office/drawing/2014/main" id="{E09ACCFE-9755-B444-D2B1-3754A89EDA8A}"/>
              </a:ext>
            </a:extLst>
          </p:cNvPr>
          <p:cNvGrpSpPr/>
          <p:nvPr/>
        </p:nvGrpSpPr>
        <p:grpSpPr>
          <a:xfrm>
            <a:off x="388393" y="3665368"/>
            <a:ext cx="4462809" cy="683289"/>
            <a:chOff x="711478" y="2954215"/>
            <a:chExt cx="3398299" cy="1024933"/>
          </a:xfrm>
        </p:grpSpPr>
        <p:sp>
          <p:nvSpPr>
            <p:cNvPr id="16" name="Rectangle 15">
              <a:extLst>
                <a:ext uri="{FF2B5EF4-FFF2-40B4-BE49-F238E27FC236}">
                  <a16:creationId xmlns:a16="http://schemas.microsoft.com/office/drawing/2014/main" id="{7D5F80B9-355C-1774-19F1-E1D748EE5A8A}"/>
                </a:ext>
              </a:extLst>
            </p:cNvPr>
            <p:cNvSpPr/>
            <p:nvPr/>
          </p:nvSpPr>
          <p:spPr>
            <a:xfrm>
              <a:off x="711479" y="3295859"/>
              <a:ext cx="3398297" cy="341644"/>
            </a:xfrm>
            <a:prstGeom prst="rect">
              <a:avLst/>
            </a:prstGeom>
            <a:solidFill>
              <a:schemeClr val="accent5">
                <a:alpha val="40000"/>
              </a:scheme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A5562F66-9A8C-E722-C387-397FB3DE6DF1}"/>
                </a:ext>
              </a:extLst>
            </p:cNvPr>
            <p:cNvSpPr/>
            <p:nvPr/>
          </p:nvSpPr>
          <p:spPr>
            <a:xfrm>
              <a:off x="711478" y="3637503"/>
              <a:ext cx="2417376" cy="341645"/>
            </a:xfrm>
            <a:prstGeom prst="rect">
              <a:avLst/>
            </a:prstGeom>
            <a:solidFill>
              <a:schemeClr val="accent5">
                <a:alpha val="40000"/>
              </a:scheme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C578F2B3-8BFC-5DEB-E544-89FF90B2DF59}"/>
                </a:ext>
              </a:extLst>
            </p:cNvPr>
            <p:cNvSpPr/>
            <p:nvPr/>
          </p:nvSpPr>
          <p:spPr>
            <a:xfrm>
              <a:off x="2468580" y="2954215"/>
              <a:ext cx="1641197" cy="341645"/>
            </a:xfrm>
            <a:prstGeom prst="rect">
              <a:avLst/>
            </a:prstGeom>
            <a:solidFill>
              <a:schemeClr val="accent5">
                <a:alpha val="40000"/>
              </a:scheme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 name="Group 2">
            <a:extLst>
              <a:ext uri="{FF2B5EF4-FFF2-40B4-BE49-F238E27FC236}">
                <a16:creationId xmlns:a16="http://schemas.microsoft.com/office/drawing/2014/main" id="{7AF5C5A2-78C9-5809-7AC4-AA6868153151}"/>
              </a:ext>
            </a:extLst>
          </p:cNvPr>
          <p:cNvGrpSpPr/>
          <p:nvPr/>
        </p:nvGrpSpPr>
        <p:grpSpPr>
          <a:xfrm>
            <a:off x="467804" y="5867811"/>
            <a:ext cx="4303986" cy="910624"/>
            <a:chOff x="467804" y="5867811"/>
            <a:chExt cx="4303986" cy="910624"/>
          </a:xfrm>
        </p:grpSpPr>
        <p:grpSp>
          <p:nvGrpSpPr>
            <p:cNvPr id="19" name="Group 18">
              <a:extLst>
                <a:ext uri="{FF2B5EF4-FFF2-40B4-BE49-F238E27FC236}">
                  <a16:creationId xmlns:a16="http://schemas.microsoft.com/office/drawing/2014/main" id="{B2D42F0C-EFC5-0079-75EA-1EB0AEB92035}"/>
                </a:ext>
              </a:extLst>
            </p:cNvPr>
            <p:cNvGrpSpPr/>
            <p:nvPr/>
          </p:nvGrpSpPr>
          <p:grpSpPr>
            <a:xfrm>
              <a:off x="467804" y="5867811"/>
              <a:ext cx="4303986" cy="683289"/>
              <a:chOff x="711479" y="2954215"/>
              <a:chExt cx="3398298" cy="1024933"/>
            </a:xfrm>
          </p:grpSpPr>
          <p:sp>
            <p:nvSpPr>
              <p:cNvPr id="33" name="Rectangle 32">
                <a:extLst>
                  <a:ext uri="{FF2B5EF4-FFF2-40B4-BE49-F238E27FC236}">
                    <a16:creationId xmlns:a16="http://schemas.microsoft.com/office/drawing/2014/main" id="{7632840D-B3F8-91F9-F27E-87311C8FC288}"/>
                  </a:ext>
                </a:extLst>
              </p:cNvPr>
              <p:cNvSpPr/>
              <p:nvPr/>
            </p:nvSpPr>
            <p:spPr>
              <a:xfrm>
                <a:off x="711479" y="3295859"/>
                <a:ext cx="3398297" cy="341644"/>
              </a:xfrm>
              <a:prstGeom prst="rect">
                <a:avLst/>
              </a:prstGeom>
              <a:solidFill>
                <a:schemeClr val="accent6">
                  <a:alpha val="40000"/>
                </a:scheme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E47129E5-CF95-BE19-531E-58D43B73D403}"/>
                  </a:ext>
                </a:extLst>
              </p:cNvPr>
              <p:cNvSpPr/>
              <p:nvPr/>
            </p:nvSpPr>
            <p:spPr>
              <a:xfrm>
                <a:off x="711479" y="3637504"/>
                <a:ext cx="3340134" cy="341644"/>
              </a:xfrm>
              <a:prstGeom prst="rect">
                <a:avLst/>
              </a:prstGeom>
              <a:solidFill>
                <a:schemeClr val="accent6">
                  <a:alpha val="40000"/>
                </a:scheme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5082EB61-C25C-1CE1-AAF2-05FB7B9DDECF}"/>
                  </a:ext>
                </a:extLst>
              </p:cNvPr>
              <p:cNvSpPr/>
              <p:nvPr/>
            </p:nvSpPr>
            <p:spPr>
              <a:xfrm>
                <a:off x="2785994" y="2954215"/>
                <a:ext cx="1323783" cy="341644"/>
              </a:xfrm>
              <a:prstGeom prst="rect">
                <a:avLst/>
              </a:prstGeom>
              <a:solidFill>
                <a:schemeClr val="accent6">
                  <a:alpha val="40000"/>
                </a:scheme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36" name="Rectangle 35">
              <a:extLst>
                <a:ext uri="{FF2B5EF4-FFF2-40B4-BE49-F238E27FC236}">
                  <a16:creationId xmlns:a16="http://schemas.microsoft.com/office/drawing/2014/main" id="{39C99854-CB76-06A7-1836-55B8867FA7E2}"/>
                </a:ext>
              </a:extLst>
            </p:cNvPr>
            <p:cNvSpPr/>
            <p:nvPr/>
          </p:nvSpPr>
          <p:spPr>
            <a:xfrm>
              <a:off x="480848" y="6550672"/>
              <a:ext cx="3208283" cy="227763"/>
            </a:xfrm>
            <a:prstGeom prst="rect">
              <a:avLst/>
            </a:prstGeom>
            <a:solidFill>
              <a:schemeClr val="accent6">
                <a:alpha val="40000"/>
              </a:scheme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90432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16E48B-0E5A-3FF0-646D-13C45D0A08E0}"/>
              </a:ext>
            </a:extLst>
          </p:cNvPr>
          <p:cNvSpPr>
            <a:spLocks noGrp="1"/>
          </p:cNvSpPr>
          <p:nvPr>
            <p:ph type="body" sz="quarter" idx="13"/>
          </p:nvPr>
        </p:nvSpPr>
        <p:spPr/>
        <p:txBody>
          <a:bodyPr/>
          <a:lstStyle/>
          <a:p>
            <a:r>
              <a:rPr lang="en-US" b="1" dirty="0"/>
              <a:t>Draw sketches</a:t>
            </a:r>
            <a:r>
              <a:rPr lang="en-US" dirty="0"/>
              <a:t> </a:t>
            </a:r>
            <a:br>
              <a:rPr lang="en-US" dirty="0"/>
            </a:br>
            <a:r>
              <a:rPr lang="en-US" dirty="0"/>
              <a:t>if they help</a:t>
            </a:r>
            <a:endParaRPr lang="en-US" b="1" dirty="0"/>
          </a:p>
        </p:txBody>
      </p:sp>
      <p:pic>
        <p:nvPicPr>
          <p:cNvPr id="7" name="Picture 6">
            <a:extLst>
              <a:ext uri="{FF2B5EF4-FFF2-40B4-BE49-F238E27FC236}">
                <a16:creationId xmlns:a16="http://schemas.microsoft.com/office/drawing/2014/main" id="{0B013C76-5372-03E1-0B4C-79069BB85469}"/>
              </a:ext>
            </a:extLst>
          </p:cNvPr>
          <p:cNvPicPr>
            <a:picLocks noChangeAspect="1"/>
          </p:cNvPicPr>
          <p:nvPr/>
        </p:nvPicPr>
        <p:blipFill rotWithShape="1">
          <a:blip r:embed="rId3">
            <a:extLst>
              <a:ext uri="{28A0092B-C50C-407E-A947-70E740481C1C}">
                <a14:useLocalDpi xmlns:a14="http://schemas.microsoft.com/office/drawing/2010/main" val="0"/>
              </a:ext>
            </a:extLst>
          </a:blip>
          <a:srcRect l="46577" t="43666" r="29435" b="12706"/>
          <a:stretch/>
        </p:blipFill>
        <p:spPr>
          <a:xfrm rot="5400000">
            <a:off x="1791090" y="2622158"/>
            <a:ext cx="2513818" cy="6096001"/>
          </a:xfrm>
          <a:prstGeom prst="rect">
            <a:avLst/>
          </a:prstGeom>
        </p:spPr>
      </p:pic>
      <p:pic>
        <p:nvPicPr>
          <p:cNvPr id="8" name="Picture 7">
            <a:extLst>
              <a:ext uri="{FF2B5EF4-FFF2-40B4-BE49-F238E27FC236}">
                <a16:creationId xmlns:a16="http://schemas.microsoft.com/office/drawing/2014/main" id="{AD2EC408-C482-0DF0-3B97-17E2504AFFCD}"/>
              </a:ext>
            </a:extLst>
          </p:cNvPr>
          <p:cNvPicPr>
            <a:picLocks noChangeAspect="1"/>
          </p:cNvPicPr>
          <p:nvPr/>
        </p:nvPicPr>
        <p:blipFill rotWithShape="1">
          <a:blip r:embed="rId3">
            <a:extLst>
              <a:ext uri="{28A0092B-C50C-407E-A947-70E740481C1C}">
                <a14:useLocalDpi xmlns:a14="http://schemas.microsoft.com/office/drawing/2010/main" val="0"/>
              </a:ext>
            </a:extLst>
          </a:blip>
          <a:srcRect l="68391" t="36713" r="7621" b="19659"/>
          <a:stretch/>
        </p:blipFill>
        <p:spPr>
          <a:xfrm rot="5400000">
            <a:off x="7672780" y="2817422"/>
            <a:ext cx="2513818" cy="6096001"/>
          </a:xfrm>
          <a:prstGeom prst="rect">
            <a:avLst/>
          </a:prstGeom>
        </p:spPr>
      </p:pic>
      <p:pic>
        <p:nvPicPr>
          <p:cNvPr id="9" name="Picture 8">
            <a:extLst>
              <a:ext uri="{FF2B5EF4-FFF2-40B4-BE49-F238E27FC236}">
                <a16:creationId xmlns:a16="http://schemas.microsoft.com/office/drawing/2014/main" id="{1B7AEA3A-3C45-BA5A-CBD3-320BBA33CA8F}"/>
              </a:ext>
            </a:extLst>
          </p:cNvPr>
          <p:cNvPicPr>
            <a:picLocks noChangeAspect="1"/>
          </p:cNvPicPr>
          <p:nvPr/>
        </p:nvPicPr>
        <p:blipFill rotWithShape="1">
          <a:blip r:embed="rId3">
            <a:extLst>
              <a:ext uri="{28A0092B-C50C-407E-A947-70E740481C1C}">
                <a14:useLocalDpi xmlns:a14="http://schemas.microsoft.com/office/drawing/2010/main" val="0"/>
              </a:ext>
            </a:extLst>
          </a:blip>
          <a:srcRect l="7676" t="15889" r="73541" b="15194"/>
          <a:stretch/>
        </p:blipFill>
        <p:spPr>
          <a:xfrm rot="5400000">
            <a:off x="5259389" y="-3549650"/>
            <a:ext cx="1968498" cy="9629778"/>
          </a:xfrm>
          <a:prstGeom prst="rect">
            <a:avLst/>
          </a:prstGeom>
        </p:spPr>
      </p:pic>
    </p:spTree>
    <p:extLst>
      <p:ext uri="{BB962C8B-B14F-4D97-AF65-F5344CB8AC3E}">
        <p14:creationId xmlns:p14="http://schemas.microsoft.com/office/powerpoint/2010/main" val="9701605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C28597-3841-DF34-3F6E-DDC24747AFA9}"/>
              </a:ext>
            </a:extLst>
          </p:cNvPr>
          <p:cNvPicPr>
            <a:picLocks noChangeAspect="1"/>
          </p:cNvPicPr>
          <p:nvPr/>
        </p:nvPicPr>
        <p:blipFill rotWithShape="1">
          <a:blip r:embed="rId3">
            <a:extLst>
              <a:ext uri="{28A0092B-C50C-407E-A947-70E740481C1C}">
                <a14:useLocalDpi xmlns:a14="http://schemas.microsoft.com/office/drawing/2010/main" val="0"/>
              </a:ext>
            </a:extLst>
          </a:blip>
          <a:srcRect l="29792" t="36614" r="30113" b="33701"/>
          <a:stretch/>
        </p:blipFill>
        <p:spPr>
          <a:xfrm>
            <a:off x="0" y="-1"/>
            <a:ext cx="12192000" cy="6858001"/>
          </a:xfrm>
          <a:prstGeom prst="rect">
            <a:avLst/>
          </a:prstGeom>
        </p:spPr>
      </p:pic>
      <p:sp>
        <p:nvSpPr>
          <p:cNvPr id="2" name="Text Placeholder 1">
            <a:extLst>
              <a:ext uri="{FF2B5EF4-FFF2-40B4-BE49-F238E27FC236}">
                <a16:creationId xmlns:a16="http://schemas.microsoft.com/office/drawing/2014/main" id="{1A088049-3ECD-9DD4-51F0-07BB516DCCAC}"/>
              </a:ext>
            </a:extLst>
          </p:cNvPr>
          <p:cNvSpPr>
            <a:spLocks noGrp="1"/>
          </p:cNvSpPr>
          <p:nvPr>
            <p:ph type="body" sz="quarter" idx="13"/>
          </p:nvPr>
        </p:nvSpPr>
        <p:spPr/>
        <p:txBody>
          <a:bodyPr/>
          <a:lstStyle/>
          <a:p>
            <a:r>
              <a:rPr lang="en-US" b="1" dirty="0"/>
              <a:t>Memorization </a:t>
            </a:r>
            <a:br>
              <a:rPr lang="en-US" b="1" dirty="0"/>
            </a:br>
            <a:r>
              <a:rPr lang="en-US" dirty="0"/>
              <a:t>Dos and Don’ts</a:t>
            </a:r>
          </a:p>
        </p:txBody>
      </p:sp>
    </p:spTree>
    <p:extLst>
      <p:ext uri="{BB962C8B-B14F-4D97-AF65-F5344CB8AC3E}">
        <p14:creationId xmlns:p14="http://schemas.microsoft.com/office/powerpoint/2010/main" val="15724290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16E48B-0E5A-3FF0-646D-13C45D0A08E0}"/>
              </a:ext>
            </a:extLst>
          </p:cNvPr>
          <p:cNvSpPr>
            <a:spLocks noGrp="1"/>
          </p:cNvSpPr>
          <p:nvPr>
            <p:ph type="body" sz="quarter" idx="13"/>
          </p:nvPr>
        </p:nvSpPr>
        <p:spPr/>
        <p:txBody>
          <a:bodyPr>
            <a:normAutofit/>
          </a:bodyPr>
          <a:lstStyle/>
          <a:p>
            <a:r>
              <a:rPr lang="en-US" b="1" dirty="0"/>
              <a:t>Test yourself </a:t>
            </a:r>
            <a:r>
              <a:rPr lang="en-US" dirty="0"/>
              <a:t>–</a:t>
            </a:r>
            <a:r>
              <a:rPr lang="en-US" b="1" dirty="0"/>
              <a:t> </a:t>
            </a:r>
            <a:r>
              <a:rPr lang="en-US" dirty="0"/>
              <a:t>or have someone </a:t>
            </a:r>
            <a:r>
              <a:rPr lang="en-US" b="1" dirty="0"/>
              <a:t>test you</a:t>
            </a:r>
          </a:p>
        </p:txBody>
      </p:sp>
    </p:spTree>
    <p:extLst>
      <p:ext uri="{BB962C8B-B14F-4D97-AF65-F5344CB8AC3E}">
        <p14:creationId xmlns:p14="http://schemas.microsoft.com/office/powerpoint/2010/main" val="35573450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82BF26-03B8-12D6-D173-EEF710BEB760}"/>
              </a:ext>
            </a:extLst>
          </p:cNvPr>
          <p:cNvPicPr>
            <a:picLocks noChangeAspect="1"/>
          </p:cNvPicPr>
          <p:nvPr/>
        </p:nvPicPr>
        <p:blipFill rotWithShape="1">
          <a:blip r:embed="rId3">
            <a:extLst>
              <a:ext uri="{28A0092B-C50C-407E-A947-70E740481C1C}">
                <a14:useLocalDpi xmlns:a14="http://schemas.microsoft.com/office/drawing/2010/main" val="0"/>
              </a:ext>
            </a:extLst>
          </a:blip>
          <a:srcRect l="10503" t="19268" r="10503" b="14080"/>
          <a:stretch/>
        </p:blipFill>
        <p:spPr>
          <a:xfrm>
            <a:off x="0" y="0"/>
            <a:ext cx="12192000" cy="6858000"/>
          </a:xfrm>
          <a:prstGeom prst="rect">
            <a:avLst/>
          </a:prstGeom>
        </p:spPr>
      </p:pic>
      <p:sp>
        <p:nvSpPr>
          <p:cNvPr id="2" name="Text Placeholder 1">
            <a:extLst>
              <a:ext uri="{FF2B5EF4-FFF2-40B4-BE49-F238E27FC236}">
                <a16:creationId xmlns:a16="http://schemas.microsoft.com/office/drawing/2014/main" id="{FA280720-F5FC-E022-406A-09F6B307B2B8}"/>
              </a:ext>
            </a:extLst>
          </p:cNvPr>
          <p:cNvSpPr>
            <a:spLocks noGrp="1"/>
          </p:cNvSpPr>
          <p:nvPr>
            <p:ph type="body" sz="quarter" idx="13"/>
          </p:nvPr>
        </p:nvSpPr>
        <p:spPr/>
        <p:txBody>
          <a:bodyPr/>
          <a:lstStyle/>
          <a:p>
            <a:r>
              <a:rPr lang="en-US" b="1" dirty="0"/>
              <a:t>Index (Flash) Cards</a:t>
            </a:r>
          </a:p>
        </p:txBody>
      </p:sp>
    </p:spTree>
    <p:extLst>
      <p:ext uri="{BB962C8B-B14F-4D97-AF65-F5344CB8AC3E}">
        <p14:creationId xmlns:p14="http://schemas.microsoft.com/office/powerpoint/2010/main" val="9475521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14F1D1-52DE-4BF8-16AB-E0407FD55454}"/>
              </a:ext>
            </a:extLst>
          </p:cNvPr>
          <p:cNvSpPr>
            <a:spLocks noGrp="1"/>
          </p:cNvSpPr>
          <p:nvPr>
            <p:ph type="body" sz="quarter" idx="13"/>
          </p:nvPr>
        </p:nvSpPr>
        <p:spPr/>
        <p:txBody>
          <a:bodyPr/>
          <a:lstStyle/>
          <a:p>
            <a:r>
              <a:rPr lang="en-US" b="1" dirty="0"/>
              <a:t>Study</a:t>
            </a:r>
            <a:r>
              <a:rPr lang="en-US" dirty="0"/>
              <a:t> with a </a:t>
            </a:r>
            <a:r>
              <a:rPr lang="en-US" b="1" dirty="0"/>
              <a:t>partner</a:t>
            </a:r>
            <a:r>
              <a:rPr lang="en-US" dirty="0"/>
              <a:t> if it </a:t>
            </a:r>
            <a:r>
              <a:rPr lang="en-US" b="1" dirty="0"/>
              <a:t>helps</a:t>
            </a:r>
          </a:p>
        </p:txBody>
      </p:sp>
    </p:spTree>
    <p:extLst>
      <p:ext uri="{BB962C8B-B14F-4D97-AF65-F5344CB8AC3E}">
        <p14:creationId xmlns:p14="http://schemas.microsoft.com/office/powerpoint/2010/main" val="6993970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714058-54E3-BC18-192E-69806D5771A7}"/>
              </a:ext>
            </a:extLst>
          </p:cNvPr>
          <p:cNvSpPr>
            <a:spLocks noGrp="1"/>
          </p:cNvSpPr>
          <p:nvPr>
            <p:ph type="title"/>
          </p:nvPr>
        </p:nvSpPr>
        <p:spPr/>
        <p:txBody>
          <a:bodyPr/>
          <a:lstStyle/>
          <a:p>
            <a:r>
              <a:rPr lang="en-US" dirty="0"/>
              <a:t>Know Your Testing Format</a:t>
            </a:r>
          </a:p>
        </p:txBody>
      </p:sp>
      <p:sp>
        <p:nvSpPr>
          <p:cNvPr id="5" name="Text Placeholder 4">
            <a:extLst>
              <a:ext uri="{FF2B5EF4-FFF2-40B4-BE49-F238E27FC236}">
                <a16:creationId xmlns:a16="http://schemas.microsoft.com/office/drawing/2014/main" id="{955F8B25-5DBD-6907-56CF-1A4D5A029EF3}"/>
              </a:ext>
            </a:extLst>
          </p:cNvPr>
          <p:cNvSpPr>
            <a:spLocks noGrp="1"/>
          </p:cNvSpPr>
          <p:nvPr>
            <p:ph type="body" idx="1"/>
          </p:nvPr>
        </p:nvSpPr>
        <p:spPr/>
        <p:txBody>
          <a:bodyPr>
            <a:normAutofit lnSpcReduction="10000"/>
          </a:bodyPr>
          <a:lstStyle/>
          <a:p>
            <a:r>
              <a:rPr lang="en-US" dirty="0"/>
              <a:t>Different jurisdictions use different formats</a:t>
            </a:r>
          </a:p>
        </p:txBody>
      </p:sp>
    </p:spTree>
    <p:extLst>
      <p:ext uri="{BB962C8B-B14F-4D97-AF65-F5344CB8AC3E}">
        <p14:creationId xmlns:p14="http://schemas.microsoft.com/office/powerpoint/2010/main" val="40803950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B65E25-B398-2001-BC63-79AB905D6DDA}"/>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3145683A-EF09-3903-3DF1-4033A12F6933}"/>
              </a:ext>
            </a:extLst>
          </p:cNvPr>
          <p:cNvPicPr>
            <a:picLocks noChangeAspect="1"/>
          </p:cNvPicPr>
          <p:nvPr/>
        </p:nvPicPr>
        <p:blipFill>
          <a:blip r:embed="rId3"/>
          <a:stretch>
            <a:fillRect/>
          </a:stretch>
        </p:blipFill>
        <p:spPr>
          <a:xfrm>
            <a:off x="-119270" y="0"/>
            <a:ext cx="12708990" cy="6858000"/>
          </a:xfrm>
          <a:prstGeom prst="rect">
            <a:avLst/>
          </a:prstGeom>
        </p:spPr>
      </p:pic>
    </p:spTree>
    <p:extLst>
      <p:ext uri="{BB962C8B-B14F-4D97-AF65-F5344CB8AC3E}">
        <p14:creationId xmlns:p14="http://schemas.microsoft.com/office/powerpoint/2010/main" val="32222682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1B089-B6AA-C844-DC55-35A9EE39390B}"/>
              </a:ext>
            </a:extLst>
          </p:cNvPr>
          <p:cNvSpPr>
            <a:spLocks noGrp="1"/>
          </p:cNvSpPr>
          <p:nvPr>
            <p:ph type="title"/>
          </p:nvPr>
        </p:nvSpPr>
        <p:spPr/>
        <p:txBody>
          <a:bodyPr/>
          <a:lstStyle/>
          <a:p>
            <a:r>
              <a:rPr lang="en-US" dirty="0"/>
              <a:t>Take Online Sample Tests</a:t>
            </a:r>
          </a:p>
        </p:txBody>
      </p:sp>
      <p:pic>
        <p:nvPicPr>
          <p:cNvPr id="3" name="Picture 2">
            <a:extLst>
              <a:ext uri="{FF2B5EF4-FFF2-40B4-BE49-F238E27FC236}">
                <a16:creationId xmlns:a16="http://schemas.microsoft.com/office/drawing/2014/main" id="{B3D51FDA-D7DB-E963-E14B-FEFC56D554D0}"/>
              </a:ext>
            </a:extLst>
          </p:cNvPr>
          <p:cNvPicPr>
            <a:picLocks noChangeAspect="1"/>
          </p:cNvPicPr>
          <p:nvPr/>
        </p:nvPicPr>
        <p:blipFill>
          <a:blip r:embed="rId3"/>
          <a:stretch>
            <a:fillRect/>
          </a:stretch>
        </p:blipFill>
        <p:spPr>
          <a:xfrm>
            <a:off x="0" y="1690687"/>
            <a:ext cx="12192000" cy="6324599"/>
          </a:xfrm>
          <a:prstGeom prst="rect">
            <a:avLst/>
          </a:prstGeom>
        </p:spPr>
      </p:pic>
    </p:spTree>
    <p:extLst>
      <p:ext uri="{BB962C8B-B14F-4D97-AF65-F5344CB8AC3E}">
        <p14:creationId xmlns:p14="http://schemas.microsoft.com/office/powerpoint/2010/main" val="23919985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E5FC6-4204-3FCD-A953-75DBF204DEFD}"/>
              </a:ext>
            </a:extLst>
          </p:cNvPr>
          <p:cNvSpPr>
            <a:spLocks noGrp="1"/>
          </p:cNvSpPr>
          <p:nvPr>
            <p:ph type="title"/>
          </p:nvPr>
        </p:nvSpPr>
        <p:spPr/>
        <p:txBody>
          <a:bodyPr/>
          <a:lstStyle/>
          <a:p>
            <a:r>
              <a:rPr lang="en-US" dirty="0"/>
              <a:t>Sample questions</a:t>
            </a:r>
          </a:p>
        </p:txBody>
      </p:sp>
      <p:pic>
        <p:nvPicPr>
          <p:cNvPr id="4" name="Picture 3">
            <a:extLst>
              <a:ext uri="{FF2B5EF4-FFF2-40B4-BE49-F238E27FC236}">
                <a16:creationId xmlns:a16="http://schemas.microsoft.com/office/drawing/2014/main" id="{49AF7510-0F64-EE6A-3162-40B488804EAD}"/>
              </a:ext>
            </a:extLst>
          </p:cNvPr>
          <p:cNvPicPr>
            <a:picLocks noChangeAspect="1"/>
          </p:cNvPicPr>
          <p:nvPr/>
        </p:nvPicPr>
        <p:blipFill>
          <a:blip r:embed="rId3"/>
          <a:stretch>
            <a:fillRect/>
          </a:stretch>
        </p:blipFill>
        <p:spPr>
          <a:xfrm>
            <a:off x="2384453" y="1355835"/>
            <a:ext cx="7423094" cy="5370786"/>
          </a:xfrm>
          <a:prstGeom prst="rect">
            <a:avLst/>
          </a:prstGeom>
        </p:spPr>
      </p:pic>
      <p:pic>
        <p:nvPicPr>
          <p:cNvPr id="12" name="Picture 11">
            <a:extLst>
              <a:ext uri="{FF2B5EF4-FFF2-40B4-BE49-F238E27FC236}">
                <a16:creationId xmlns:a16="http://schemas.microsoft.com/office/drawing/2014/main" id="{6C08B0BF-91A7-5233-FA90-5B2CA4BFD316}"/>
              </a:ext>
            </a:extLst>
          </p:cNvPr>
          <p:cNvPicPr>
            <a:picLocks noChangeAspect="1"/>
          </p:cNvPicPr>
          <p:nvPr/>
        </p:nvPicPr>
        <p:blipFill>
          <a:blip r:embed="rId4"/>
          <a:stretch>
            <a:fillRect/>
          </a:stretch>
        </p:blipFill>
        <p:spPr>
          <a:xfrm>
            <a:off x="2209800" y="1504357"/>
            <a:ext cx="7772400" cy="4591643"/>
          </a:xfrm>
          <a:prstGeom prst="rect">
            <a:avLst/>
          </a:prstGeom>
          <a:effectLst>
            <a:outerShdw blurRad="50800" dist="50800" dir="5400000" algn="ctr" rotWithShape="0">
              <a:schemeClr val="tx1"/>
            </a:outerShdw>
          </a:effectLst>
        </p:spPr>
      </p:pic>
    </p:spTree>
    <p:extLst>
      <p:ext uri="{BB962C8B-B14F-4D97-AF65-F5344CB8AC3E}">
        <p14:creationId xmlns:p14="http://schemas.microsoft.com/office/powerpoint/2010/main" val="31570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3ADEB-DF15-4EBB-ABAC-80972CD79756}"/>
              </a:ext>
            </a:extLst>
          </p:cNvPr>
          <p:cNvSpPr>
            <a:spLocks noGrp="1"/>
          </p:cNvSpPr>
          <p:nvPr>
            <p:ph type="title"/>
          </p:nvPr>
        </p:nvSpPr>
        <p:spPr/>
        <p:txBody>
          <a:bodyPr/>
          <a:lstStyle/>
          <a:p>
            <a:r>
              <a:rPr lang="en-US" dirty="0"/>
              <a:t>Shows results</a:t>
            </a:r>
          </a:p>
        </p:txBody>
      </p:sp>
      <p:pic>
        <p:nvPicPr>
          <p:cNvPr id="3" name="Picture 2">
            <a:extLst>
              <a:ext uri="{FF2B5EF4-FFF2-40B4-BE49-F238E27FC236}">
                <a16:creationId xmlns:a16="http://schemas.microsoft.com/office/drawing/2014/main" id="{A4CAE014-18D0-FD3C-B6A4-5FA19467E38E}"/>
              </a:ext>
            </a:extLst>
          </p:cNvPr>
          <p:cNvPicPr>
            <a:picLocks noChangeAspect="1"/>
          </p:cNvPicPr>
          <p:nvPr/>
        </p:nvPicPr>
        <p:blipFill>
          <a:blip r:embed="rId2"/>
          <a:stretch>
            <a:fillRect/>
          </a:stretch>
        </p:blipFill>
        <p:spPr>
          <a:xfrm>
            <a:off x="6122846" y="2133600"/>
            <a:ext cx="6069154" cy="4391178"/>
          </a:xfrm>
          <a:prstGeom prst="rect">
            <a:avLst/>
          </a:prstGeom>
        </p:spPr>
      </p:pic>
      <p:pic>
        <p:nvPicPr>
          <p:cNvPr id="4" name="Picture 3">
            <a:extLst>
              <a:ext uri="{FF2B5EF4-FFF2-40B4-BE49-F238E27FC236}">
                <a16:creationId xmlns:a16="http://schemas.microsoft.com/office/drawing/2014/main" id="{3052E85E-4E2C-69EA-995B-C5F6611817D3}"/>
              </a:ext>
            </a:extLst>
          </p:cNvPr>
          <p:cNvPicPr>
            <a:picLocks noChangeAspect="1"/>
          </p:cNvPicPr>
          <p:nvPr/>
        </p:nvPicPr>
        <p:blipFill>
          <a:blip r:embed="rId3"/>
          <a:stretch>
            <a:fillRect/>
          </a:stretch>
        </p:blipFill>
        <p:spPr>
          <a:xfrm>
            <a:off x="0" y="2133600"/>
            <a:ext cx="6069156" cy="4391179"/>
          </a:xfrm>
          <a:prstGeom prst="rect">
            <a:avLst/>
          </a:prstGeom>
        </p:spPr>
      </p:pic>
    </p:spTree>
    <p:extLst>
      <p:ext uri="{BB962C8B-B14F-4D97-AF65-F5344CB8AC3E}">
        <p14:creationId xmlns:p14="http://schemas.microsoft.com/office/powerpoint/2010/main" val="41677933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ABE3F3-3DD0-622C-A1D0-1231BBD24C4F}"/>
              </a:ext>
            </a:extLst>
          </p:cNvPr>
          <p:cNvPicPr>
            <a:picLocks noChangeAspect="1"/>
          </p:cNvPicPr>
          <p:nvPr/>
        </p:nvPicPr>
        <p:blipFill>
          <a:blip r:embed="rId3"/>
          <a:stretch>
            <a:fillRect/>
          </a:stretch>
        </p:blipFill>
        <p:spPr>
          <a:xfrm>
            <a:off x="0" y="7105"/>
            <a:ext cx="12199704" cy="7276564"/>
          </a:xfrm>
          <a:prstGeom prst="rect">
            <a:avLst/>
          </a:prstGeom>
        </p:spPr>
      </p:pic>
      <p:sp>
        <p:nvSpPr>
          <p:cNvPr id="8" name="Text Placeholder 7">
            <a:extLst>
              <a:ext uri="{FF2B5EF4-FFF2-40B4-BE49-F238E27FC236}">
                <a16:creationId xmlns:a16="http://schemas.microsoft.com/office/drawing/2014/main" id="{E86D2A57-7732-54DB-F54F-F1B97344970E}"/>
              </a:ext>
            </a:extLst>
          </p:cNvPr>
          <p:cNvSpPr>
            <a:spLocks noGrp="1"/>
          </p:cNvSpPr>
          <p:nvPr>
            <p:ph type="body" sz="quarter" idx="13"/>
          </p:nvPr>
        </p:nvSpPr>
        <p:spPr/>
        <p:txBody>
          <a:bodyPr/>
          <a:lstStyle/>
          <a:p>
            <a:r>
              <a:rPr lang="en-US" dirty="0"/>
              <a:t>Other Sample Testing Options</a:t>
            </a:r>
          </a:p>
        </p:txBody>
      </p:sp>
      <p:pic>
        <p:nvPicPr>
          <p:cNvPr id="5" name="Picture 4">
            <a:extLst>
              <a:ext uri="{FF2B5EF4-FFF2-40B4-BE49-F238E27FC236}">
                <a16:creationId xmlns:a16="http://schemas.microsoft.com/office/drawing/2014/main" id="{F69B9F8F-B84A-2034-4004-5821E8F2AEBE}"/>
              </a:ext>
            </a:extLst>
          </p:cNvPr>
          <p:cNvPicPr>
            <a:picLocks noChangeAspect="1"/>
          </p:cNvPicPr>
          <p:nvPr/>
        </p:nvPicPr>
        <p:blipFill>
          <a:blip r:embed="rId4"/>
          <a:stretch>
            <a:fillRect/>
          </a:stretch>
        </p:blipFill>
        <p:spPr>
          <a:xfrm>
            <a:off x="0" y="0"/>
            <a:ext cx="12199704" cy="7276563"/>
          </a:xfrm>
          <a:prstGeom prst="rect">
            <a:avLst/>
          </a:prstGeom>
        </p:spPr>
      </p:pic>
    </p:spTree>
    <p:extLst>
      <p:ext uri="{BB962C8B-B14F-4D97-AF65-F5344CB8AC3E}">
        <p14:creationId xmlns:p14="http://schemas.microsoft.com/office/powerpoint/2010/main" val="193618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232BC0-6BD9-9998-C2C3-2D701864191C}"/>
              </a:ext>
            </a:extLst>
          </p:cNvPr>
          <p:cNvSpPr>
            <a:spLocks noGrp="1"/>
          </p:cNvSpPr>
          <p:nvPr>
            <p:ph type="title"/>
          </p:nvPr>
        </p:nvSpPr>
        <p:spPr/>
        <p:txBody>
          <a:bodyPr/>
          <a:lstStyle/>
          <a:p>
            <a:r>
              <a:rPr lang="en-US" dirty="0">
                <a:highlight>
                  <a:srgbClr val="C0C0C0"/>
                </a:highlight>
              </a:rPr>
              <a:t>Test Tips:</a:t>
            </a:r>
          </a:p>
        </p:txBody>
      </p:sp>
      <p:sp>
        <p:nvSpPr>
          <p:cNvPr id="4" name="Text Placeholder 3">
            <a:extLst>
              <a:ext uri="{FF2B5EF4-FFF2-40B4-BE49-F238E27FC236}">
                <a16:creationId xmlns:a16="http://schemas.microsoft.com/office/drawing/2014/main" id="{15D322A5-DA98-1523-09E3-2BDE510BCC6E}"/>
              </a:ext>
            </a:extLst>
          </p:cNvPr>
          <p:cNvSpPr>
            <a:spLocks noGrp="1"/>
          </p:cNvSpPr>
          <p:nvPr>
            <p:ph type="body" idx="1"/>
          </p:nvPr>
        </p:nvSpPr>
        <p:spPr/>
        <p:txBody>
          <a:bodyPr/>
          <a:lstStyle/>
          <a:p>
            <a:r>
              <a:rPr lang="en-US" dirty="0">
                <a:solidFill>
                  <a:schemeClr val="tx1"/>
                </a:solidFill>
                <a:highlight>
                  <a:srgbClr val="C0C0C0"/>
                </a:highlight>
              </a:rPr>
              <a:t>What to do on Game Day</a:t>
            </a:r>
          </a:p>
        </p:txBody>
      </p:sp>
    </p:spTree>
    <p:extLst>
      <p:ext uri="{BB962C8B-B14F-4D97-AF65-F5344CB8AC3E}">
        <p14:creationId xmlns:p14="http://schemas.microsoft.com/office/powerpoint/2010/main" val="4917636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B49A-FC15-AC5E-91F8-87A8EDEE0BD8}"/>
              </a:ext>
            </a:extLst>
          </p:cNvPr>
          <p:cNvSpPr>
            <a:spLocks noGrp="1"/>
          </p:cNvSpPr>
          <p:nvPr>
            <p:ph type="title"/>
          </p:nvPr>
        </p:nvSpPr>
        <p:spPr/>
        <p:txBody>
          <a:bodyPr/>
          <a:lstStyle/>
          <a:p>
            <a:r>
              <a:rPr lang="en-US" dirty="0"/>
              <a:t>Reference Guides</a:t>
            </a:r>
          </a:p>
        </p:txBody>
      </p:sp>
      <p:sp>
        <p:nvSpPr>
          <p:cNvPr id="3" name="Text Placeholder 2">
            <a:extLst>
              <a:ext uri="{FF2B5EF4-FFF2-40B4-BE49-F238E27FC236}">
                <a16:creationId xmlns:a16="http://schemas.microsoft.com/office/drawing/2014/main" id="{82CD6B2F-1A10-4ACD-B9A9-1BE1C92E6B4B}"/>
              </a:ext>
            </a:extLst>
          </p:cNvPr>
          <p:cNvSpPr>
            <a:spLocks noGrp="1"/>
          </p:cNvSpPr>
          <p:nvPr>
            <p:ph type="body" idx="1"/>
          </p:nvPr>
        </p:nvSpPr>
        <p:spPr/>
        <p:txBody>
          <a:bodyPr>
            <a:normAutofit/>
          </a:bodyPr>
          <a:lstStyle/>
          <a:p>
            <a:r>
              <a:rPr lang="en-US" dirty="0"/>
              <a:t>Know your test tools</a:t>
            </a:r>
          </a:p>
        </p:txBody>
      </p:sp>
    </p:spTree>
    <p:extLst>
      <p:ext uri="{BB962C8B-B14F-4D97-AF65-F5344CB8AC3E}">
        <p14:creationId xmlns:p14="http://schemas.microsoft.com/office/powerpoint/2010/main" val="33088919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B49A-FC15-AC5E-91F8-87A8EDEE0BD8}"/>
              </a:ext>
            </a:extLst>
          </p:cNvPr>
          <p:cNvSpPr>
            <a:spLocks noGrp="1"/>
          </p:cNvSpPr>
          <p:nvPr>
            <p:ph type="title"/>
          </p:nvPr>
        </p:nvSpPr>
        <p:spPr/>
        <p:txBody>
          <a:bodyPr/>
          <a:lstStyle/>
          <a:p>
            <a:r>
              <a:rPr lang="en-US" dirty="0"/>
              <a:t>Reference Guides</a:t>
            </a:r>
          </a:p>
        </p:txBody>
      </p:sp>
      <p:pic>
        <p:nvPicPr>
          <p:cNvPr id="4" name="Picture 3">
            <a:extLst>
              <a:ext uri="{FF2B5EF4-FFF2-40B4-BE49-F238E27FC236}">
                <a16:creationId xmlns:a16="http://schemas.microsoft.com/office/drawing/2014/main" id="{A21E5082-6B38-5414-8781-CE2505AB763E}"/>
              </a:ext>
            </a:extLst>
          </p:cNvPr>
          <p:cNvPicPr>
            <a:picLocks noChangeAspect="1"/>
          </p:cNvPicPr>
          <p:nvPr/>
        </p:nvPicPr>
        <p:blipFill>
          <a:blip r:embed="rId3"/>
          <a:stretch>
            <a:fillRect/>
          </a:stretch>
        </p:blipFill>
        <p:spPr>
          <a:xfrm>
            <a:off x="430850" y="1544700"/>
            <a:ext cx="11330300" cy="14646487"/>
          </a:xfrm>
          <a:prstGeom prst="rect">
            <a:avLst/>
          </a:prstGeom>
        </p:spPr>
      </p:pic>
    </p:spTree>
    <p:extLst>
      <p:ext uri="{BB962C8B-B14F-4D97-AF65-F5344CB8AC3E}">
        <p14:creationId xmlns:p14="http://schemas.microsoft.com/office/powerpoint/2010/main" val="13722190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797197-F401-7C8E-CC63-C345EB2D25D0}"/>
              </a:ext>
            </a:extLst>
          </p:cNvPr>
          <p:cNvSpPr>
            <a:spLocks noGrp="1"/>
          </p:cNvSpPr>
          <p:nvPr>
            <p:ph type="body" sz="quarter" idx="13"/>
          </p:nvPr>
        </p:nvSpPr>
        <p:spPr/>
        <p:txBody>
          <a:bodyPr/>
          <a:lstStyle/>
          <a:p>
            <a:r>
              <a:rPr lang="en-US" b="1" dirty="0"/>
              <a:t>Monitor</a:t>
            </a:r>
            <a:r>
              <a:rPr lang="en-US" dirty="0"/>
              <a:t> your </a:t>
            </a:r>
            <a:r>
              <a:rPr lang="en-US" b="1" dirty="0"/>
              <a:t>time during </a:t>
            </a:r>
            <a:r>
              <a:rPr lang="en-US" dirty="0"/>
              <a:t>the</a:t>
            </a:r>
            <a:r>
              <a:rPr lang="en-US" b="1" dirty="0"/>
              <a:t> test</a:t>
            </a:r>
          </a:p>
        </p:txBody>
      </p:sp>
    </p:spTree>
    <p:extLst>
      <p:ext uri="{BB962C8B-B14F-4D97-AF65-F5344CB8AC3E}">
        <p14:creationId xmlns:p14="http://schemas.microsoft.com/office/powerpoint/2010/main" val="29006490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ACF2D-D977-EEE9-6564-55505C034D56}"/>
              </a:ext>
            </a:extLst>
          </p:cNvPr>
          <p:cNvSpPr>
            <a:spLocks noGrp="1"/>
          </p:cNvSpPr>
          <p:nvPr>
            <p:ph type="title"/>
          </p:nvPr>
        </p:nvSpPr>
        <p:spPr/>
        <p:txBody>
          <a:bodyPr/>
          <a:lstStyle/>
          <a:p>
            <a:r>
              <a:rPr lang="en-US" dirty="0"/>
              <a:t>Time for test:</a:t>
            </a:r>
          </a:p>
        </p:txBody>
      </p:sp>
      <p:sp>
        <p:nvSpPr>
          <p:cNvPr id="3" name="TextBox 2">
            <a:extLst>
              <a:ext uri="{FF2B5EF4-FFF2-40B4-BE49-F238E27FC236}">
                <a16:creationId xmlns:a16="http://schemas.microsoft.com/office/drawing/2014/main" id="{7A133C77-4441-AB37-8108-30804CC37515}"/>
              </a:ext>
            </a:extLst>
          </p:cNvPr>
          <p:cNvSpPr txBox="1"/>
          <p:nvPr/>
        </p:nvSpPr>
        <p:spPr>
          <a:xfrm>
            <a:off x="1585912" y="1783894"/>
            <a:ext cx="8731878" cy="470898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3 </a:t>
            </a:r>
            <a:r>
              <a:rPr kumimoji="0" lang="en-US" sz="30000" b="0" i="0" u="none" strike="noStrike" kern="1200" cap="none" spc="0" normalizeH="0" baseline="0" noProof="0" dirty="0" err="1">
                <a:ln>
                  <a:noFill/>
                </a:ln>
                <a:solidFill>
                  <a:prstClr val="black"/>
                </a:solidFill>
                <a:effectLst/>
                <a:uLnTx/>
                <a:uFillTx/>
                <a:latin typeface="Raleway" panose="020B0503030101060003" pitchFamily="34" charset="77"/>
                <a:ea typeface="+mn-ea"/>
                <a:cs typeface="+mn-cs"/>
              </a:rPr>
              <a:t>hrs</a:t>
            </a:r>
            <a:endParaRPr kumimoji="0" lang="en-US" sz="30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spTree>
    <p:extLst>
      <p:ext uri="{BB962C8B-B14F-4D97-AF65-F5344CB8AC3E}">
        <p14:creationId xmlns:p14="http://schemas.microsoft.com/office/powerpoint/2010/main" val="251816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ACF2D-D977-EEE9-6564-55505C034D56}"/>
              </a:ext>
            </a:extLst>
          </p:cNvPr>
          <p:cNvSpPr>
            <a:spLocks noGrp="1"/>
          </p:cNvSpPr>
          <p:nvPr>
            <p:ph type="title"/>
          </p:nvPr>
        </p:nvSpPr>
        <p:spPr/>
        <p:txBody>
          <a:bodyPr/>
          <a:lstStyle/>
          <a:p>
            <a:r>
              <a:rPr lang="en-US" dirty="0"/>
              <a:t>Time per question:</a:t>
            </a:r>
          </a:p>
        </p:txBody>
      </p:sp>
      <p:sp>
        <p:nvSpPr>
          <p:cNvPr id="3" name="TextBox 2">
            <a:extLst>
              <a:ext uri="{FF2B5EF4-FFF2-40B4-BE49-F238E27FC236}">
                <a16:creationId xmlns:a16="http://schemas.microsoft.com/office/drawing/2014/main" id="{7A133C77-4441-AB37-8108-30804CC37515}"/>
              </a:ext>
            </a:extLst>
          </p:cNvPr>
          <p:cNvSpPr txBox="1"/>
          <p:nvPr/>
        </p:nvSpPr>
        <p:spPr>
          <a:xfrm>
            <a:off x="2633136" y="1888734"/>
            <a:ext cx="6934912" cy="470898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1:48</a:t>
            </a:r>
          </a:p>
        </p:txBody>
      </p:sp>
    </p:spTree>
    <p:extLst>
      <p:ext uri="{BB962C8B-B14F-4D97-AF65-F5344CB8AC3E}">
        <p14:creationId xmlns:p14="http://schemas.microsoft.com/office/powerpoint/2010/main" val="98785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F0C01-42D6-4F41-E119-BA314F07E08F}"/>
              </a:ext>
            </a:extLst>
          </p:cNvPr>
          <p:cNvSpPr>
            <a:spLocks noGrp="1"/>
          </p:cNvSpPr>
          <p:nvPr>
            <p:ph type="body" sz="quarter" idx="13"/>
          </p:nvPr>
        </p:nvSpPr>
        <p:spPr/>
        <p:txBody>
          <a:bodyPr>
            <a:normAutofit fontScale="85000" lnSpcReduction="10000"/>
          </a:bodyPr>
          <a:lstStyle/>
          <a:p>
            <a:r>
              <a:rPr lang="en-US" b="1" dirty="0"/>
              <a:t>If</a:t>
            </a:r>
            <a:r>
              <a:rPr lang="en-US" dirty="0"/>
              <a:t> you get </a:t>
            </a:r>
            <a:r>
              <a:rPr lang="en-US" b="1" dirty="0"/>
              <a:t>stuck</a:t>
            </a:r>
            <a:r>
              <a:rPr lang="en-US" dirty="0"/>
              <a:t>, </a:t>
            </a:r>
          </a:p>
          <a:p>
            <a:r>
              <a:rPr lang="en-US" b="1" dirty="0"/>
              <a:t>don’t kill </a:t>
            </a:r>
            <a:r>
              <a:rPr lang="en-US" dirty="0"/>
              <a:t>too much </a:t>
            </a:r>
            <a:r>
              <a:rPr lang="en-US" b="1" dirty="0"/>
              <a:t>time</a:t>
            </a:r>
            <a:r>
              <a:rPr lang="en-US" dirty="0"/>
              <a:t>. </a:t>
            </a:r>
          </a:p>
          <a:p>
            <a:r>
              <a:rPr lang="en-US" dirty="0"/>
              <a:t> </a:t>
            </a:r>
            <a:r>
              <a:rPr lang="en-US" b="1" dirty="0"/>
              <a:t>Circle</a:t>
            </a:r>
            <a:r>
              <a:rPr lang="en-US" dirty="0"/>
              <a:t> the </a:t>
            </a:r>
            <a:r>
              <a:rPr lang="en-US" b="1" dirty="0"/>
              <a:t>question</a:t>
            </a:r>
            <a:r>
              <a:rPr lang="en-US" dirty="0"/>
              <a:t> and </a:t>
            </a:r>
            <a:r>
              <a:rPr lang="en-US" b="1" dirty="0"/>
              <a:t>come back </a:t>
            </a:r>
            <a:r>
              <a:rPr lang="en-US" dirty="0"/>
              <a:t>to it </a:t>
            </a:r>
            <a:r>
              <a:rPr lang="en-US" b="1" dirty="0"/>
              <a:t>later</a:t>
            </a:r>
            <a:r>
              <a:rPr lang="en-US" dirty="0"/>
              <a:t>.</a:t>
            </a:r>
          </a:p>
        </p:txBody>
      </p:sp>
    </p:spTree>
    <p:extLst>
      <p:ext uri="{BB962C8B-B14F-4D97-AF65-F5344CB8AC3E}">
        <p14:creationId xmlns:p14="http://schemas.microsoft.com/office/powerpoint/2010/main" val="22628346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C2A9B4-B1F7-A89A-3724-E45B71B1FA4F}"/>
              </a:ext>
            </a:extLst>
          </p:cNvPr>
          <p:cNvSpPr>
            <a:spLocks noGrp="1"/>
          </p:cNvSpPr>
          <p:nvPr>
            <p:ph type="body" sz="quarter" idx="13"/>
          </p:nvPr>
        </p:nvSpPr>
        <p:spPr/>
        <p:txBody>
          <a:bodyPr/>
          <a:lstStyle/>
          <a:p>
            <a:r>
              <a:rPr lang="en-US" b="1" dirty="0"/>
              <a:t>Don’t fight the premise</a:t>
            </a:r>
          </a:p>
        </p:txBody>
      </p:sp>
    </p:spTree>
    <p:extLst>
      <p:ext uri="{BB962C8B-B14F-4D97-AF65-F5344CB8AC3E}">
        <p14:creationId xmlns:p14="http://schemas.microsoft.com/office/powerpoint/2010/main" val="16607489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B43EEA-B9EE-7127-42B5-FEBB5C9244E4}"/>
              </a:ext>
            </a:extLst>
          </p:cNvPr>
          <p:cNvPicPr>
            <a:picLocks noChangeAspect="1"/>
          </p:cNvPicPr>
          <p:nvPr/>
        </p:nvPicPr>
        <p:blipFill rotWithShape="1">
          <a:blip r:embed="rId3">
            <a:extLst>
              <a:ext uri="{28A0092B-C50C-407E-A947-70E740481C1C}">
                <a14:useLocalDpi xmlns:a14="http://schemas.microsoft.com/office/drawing/2010/main" val="0"/>
              </a:ext>
            </a:extLst>
          </a:blip>
          <a:srcRect t="22438" r="28677" b="17222"/>
          <a:stretch/>
        </p:blipFill>
        <p:spPr>
          <a:xfrm>
            <a:off x="1" y="-1"/>
            <a:ext cx="12192000" cy="6858001"/>
          </a:xfrm>
          <a:prstGeom prst="rect">
            <a:avLst/>
          </a:prstGeom>
        </p:spPr>
      </p:pic>
      <p:sp>
        <p:nvSpPr>
          <p:cNvPr id="2" name="Text Placeholder 1">
            <a:extLst>
              <a:ext uri="{FF2B5EF4-FFF2-40B4-BE49-F238E27FC236}">
                <a16:creationId xmlns:a16="http://schemas.microsoft.com/office/drawing/2014/main" id="{75C2A9B4-B1F7-A89A-3724-E45B71B1FA4F}"/>
              </a:ext>
            </a:extLst>
          </p:cNvPr>
          <p:cNvSpPr>
            <a:spLocks noGrp="1"/>
          </p:cNvSpPr>
          <p:nvPr>
            <p:ph type="body" sz="quarter" idx="13"/>
          </p:nvPr>
        </p:nvSpPr>
        <p:spPr/>
        <p:txBody>
          <a:bodyPr/>
          <a:lstStyle/>
          <a:p>
            <a:r>
              <a:rPr lang="en-US" b="1" dirty="0"/>
              <a:t>Funny answers </a:t>
            </a:r>
            <a:r>
              <a:rPr lang="en-US" dirty="0"/>
              <a:t>are </a:t>
            </a:r>
            <a:r>
              <a:rPr lang="en-US" b="1" dirty="0"/>
              <a:t>usually wrong</a:t>
            </a:r>
          </a:p>
        </p:txBody>
      </p:sp>
    </p:spTree>
    <p:extLst>
      <p:ext uri="{BB962C8B-B14F-4D97-AF65-F5344CB8AC3E}">
        <p14:creationId xmlns:p14="http://schemas.microsoft.com/office/powerpoint/2010/main" val="10584927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CA5B4E4-296D-5D4C-D01A-E65A14225FDB}"/>
              </a:ext>
            </a:extLst>
          </p:cNvPr>
          <p:cNvSpPr txBox="1">
            <a:spLocks/>
          </p:cNvSpPr>
          <p:nvPr/>
        </p:nvSpPr>
        <p:spPr>
          <a:xfrm>
            <a:off x="899742" y="643467"/>
            <a:ext cx="10479458" cy="5672899"/>
          </a:xfrm>
          <a:prstGeom prst="rect">
            <a:avLst/>
          </a:prstGeom>
        </p:spPr>
        <p:txBody>
          <a:bodyPr>
            <a:normAutofit/>
          </a:bodyPr>
          <a:lst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The best way for a manager to transmit information that is important to all employees is:</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a:t>
            </a:r>
          </a:p>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Tell your mom</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Send a memorandum</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Have a face-to-face meeting</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Put a notice on the plant’s website</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cxnSp>
        <p:nvCxnSpPr>
          <p:cNvPr id="8" name="Straight Connector 7">
            <a:extLst>
              <a:ext uri="{FF2B5EF4-FFF2-40B4-BE49-F238E27FC236}">
                <a16:creationId xmlns:a16="http://schemas.microsoft.com/office/drawing/2014/main" id="{A15B01F4-C853-0491-C443-94A5E5D2AC13}"/>
              </a:ext>
            </a:extLst>
          </p:cNvPr>
          <p:cNvCxnSpPr>
            <a:cxnSpLocks/>
          </p:cNvCxnSpPr>
          <p:nvPr/>
        </p:nvCxnSpPr>
        <p:spPr>
          <a:xfrm>
            <a:off x="2091267" y="2650066"/>
            <a:ext cx="4326466" cy="0"/>
          </a:xfrm>
          <a:prstGeom prst="line">
            <a:avLst/>
          </a:prstGeom>
          <a:ln w="53975"/>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567C655-9EC8-ED42-1283-C291A848E45C}"/>
              </a:ext>
            </a:extLst>
          </p:cNvPr>
          <p:cNvCxnSpPr>
            <a:cxnSpLocks/>
          </p:cNvCxnSpPr>
          <p:nvPr/>
        </p:nvCxnSpPr>
        <p:spPr>
          <a:xfrm>
            <a:off x="2091267" y="3242733"/>
            <a:ext cx="5483013" cy="0"/>
          </a:xfrm>
          <a:prstGeom prst="line">
            <a:avLst/>
          </a:prstGeom>
          <a:ln w="53975"/>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1A99B90-4437-135B-C010-5C4F9475B11F}"/>
              </a:ext>
            </a:extLst>
          </p:cNvPr>
          <p:cNvCxnSpPr>
            <a:cxnSpLocks/>
          </p:cNvCxnSpPr>
          <p:nvPr/>
        </p:nvCxnSpPr>
        <p:spPr>
          <a:xfrm>
            <a:off x="2184400" y="4402666"/>
            <a:ext cx="8072120" cy="0"/>
          </a:xfrm>
          <a:prstGeom prst="line">
            <a:avLst/>
          </a:prstGeom>
          <a:ln w="53975"/>
        </p:spPr>
        <p:style>
          <a:lnRef idx="1">
            <a:schemeClr val="accent1"/>
          </a:lnRef>
          <a:fillRef idx="0">
            <a:schemeClr val="accent1"/>
          </a:fillRef>
          <a:effectRef idx="0">
            <a:schemeClr val="accent1"/>
          </a:effectRef>
          <a:fontRef idx="minor">
            <a:schemeClr val="tx1"/>
          </a:fontRef>
        </p:style>
      </p:cxnSp>
      <p:pic>
        <p:nvPicPr>
          <p:cNvPr id="2" name="Picture 54" descr="correct.png">
            <a:extLst>
              <a:ext uri="{FF2B5EF4-FFF2-40B4-BE49-F238E27FC236}">
                <a16:creationId xmlns:a16="http://schemas.microsoft.com/office/drawing/2014/main" id="{8077C779-88A5-CFA2-0D46-BA2F6CEB2EF0}"/>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578628" y="3570109"/>
            <a:ext cx="578678" cy="50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933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BB1708-3294-AE62-10EE-968D3880D056}"/>
              </a:ext>
            </a:extLst>
          </p:cNvPr>
          <p:cNvPicPr>
            <a:picLocks noChangeAspect="1"/>
          </p:cNvPicPr>
          <p:nvPr/>
        </p:nvPicPr>
        <p:blipFill rotWithShape="1">
          <a:blip r:embed="rId3">
            <a:extLst>
              <a:ext uri="{28A0092B-C50C-407E-A947-70E740481C1C}">
                <a14:useLocalDpi xmlns:a14="http://schemas.microsoft.com/office/drawing/2010/main" val="0"/>
              </a:ext>
            </a:extLst>
          </a:blip>
          <a:srcRect t="19099" r="25491" b="52959"/>
          <a:stretch/>
        </p:blipFill>
        <p:spPr>
          <a:xfrm>
            <a:off x="0" y="0"/>
            <a:ext cx="12192000" cy="6858000"/>
          </a:xfrm>
          <a:prstGeom prst="rect">
            <a:avLst/>
          </a:prstGeom>
        </p:spPr>
      </p:pic>
      <p:sp>
        <p:nvSpPr>
          <p:cNvPr id="2" name="Text Placeholder 1">
            <a:extLst>
              <a:ext uri="{FF2B5EF4-FFF2-40B4-BE49-F238E27FC236}">
                <a16:creationId xmlns:a16="http://schemas.microsoft.com/office/drawing/2014/main" id="{75C2A9B4-B1F7-A89A-3724-E45B71B1FA4F}"/>
              </a:ext>
            </a:extLst>
          </p:cNvPr>
          <p:cNvSpPr>
            <a:spLocks noGrp="1"/>
          </p:cNvSpPr>
          <p:nvPr>
            <p:ph type="body" sz="quarter" idx="13"/>
          </p:nvPr>
        </p:nvSpPr>
        <p:spPr/>
        <p:txBody>
          <a:bodyPr>
            <a:normAutofit fontScale="92500" lnSpcReduction="20000"/>
          </a:bodyPr>
          <a:lstStyle/>
          <a:p>
            <a:r>
              <a:rPr lang="en-US" dirty="0"/>
              <a:t>Eliminate answers with </a:t>
            </a:r>
            <a:r>
              <a:rPr lang="en-US" b="1" dirty="0"/>
              <a:t>knowledge</a:t>
            </a:r>
            <a:r>
              <a:rPr lang="en-US" dirty="0"/>
              <a:t> and </a:t>
            </a:r>
            <a:r>
              <a:rPr lang="en-US" b="1" dirty="0"/>
              <a:t>common</a:t>
            </a:r>
            <a:r>
              <a:rPr lang="en-US" dirty="0"/>
              <a:t> </a:t>
            </a:r>
            <a:r>
              <a:rPr lang="en-US" b="1" dirty="0"/>
              <a:t>sense</a:t>
            </a:r>
          </a:p>
        </p:txBody>
      </p:sp>
    </p:spTree>
    <p:extLst>
      <p:ext uri="{BB962C8B-B14F-4D97-AF65-F5344CB8AC3E}">
        <p14:creationId xmlns:p14="http://schemas.microsoft.com/office/powerpoint/2010/main" val="24224209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38DBB87-2D28-55EE-35C1-90DA0D6585DA}"/>
              </a:ext>
            </a:extLst>
          </p:cNvPr>
          <p:cNvSpPr/>
          <p:nvPr/>
        </p:nvSpPr>
        <p:spPr>
          <a:xfrm>
            <a:off x="1473200" y="677333"/>
            <a:ext cx="1794933" cy="499534"/>
          </a:xfrm>
          <a:prstGeom prst="rect">
            <a:avLst/>
          </a:prstGeom>
          <a:solidFill>
            <a:schemeClr val="accent4">
              <a:alpha val="56971"/>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A7FED5BA-7D9F-4B6B-B771-7AFD6C21608F}"/>
              </a:ext>
            </a:extLst>
          </p:cNvPr>
          <p:cNvSpPr/>
          <p:nvPr/>
        </p:nvSpPr>
        <p:spPr>
          <a:xfrm>
            <a:off x="8475134" y="677333"/>
            <a:ext cx="1794933" cy="499534"/>
          </a:xfrm>
          <a:prstGeom prst="rect">
            <a:avLst/>
          </a:prstGeom>
          <a:solidFill>
            <a:schemeClr val="accent4">
              <a:alpha val="56971"/>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Content Placeholder 2">
            <a:extLst>
              <a:ext uri="{FF2B5EF4-FFF2-40B4-BE49-F238E27FC236}">
                <a16:creationId xmlns:a16="http://schemas.microsoft.com/office/drawing/2014/main" id="{5CA5B4E4-296D-5D4C-D01A-E65A14225FDB}"/>
              </a:ext>
            </a:extLst>
          </p:cNvPr>
          <p:cNvSpPr txBox="1">
            <a:spLocks/>
          </p:cNvSpPr>
          <p:nvPr/>
        </p:nvSpPr>
        <p:spPr>
          <a:xfrm>
            <a:off x="899742" y="643467"/>
            <a:ext cx="10479458" cy="5672899"/>
          </a:xfrm>
          <a:prstGeom prst="rect">
            <a:avLst/>
          </a:prstGeom>
        </p:spPr>
        <p:txBody>
          <a:bodyPr>
            <a:normAutofit/>
          </a:bodyPr>
          <a:lst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 chlorine cylinder is thought to be leaking. If aqueous ammonia vapor is passed over the valve, the presence of a leak would cause what?</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a:t>
            </a:r>
          </a:p>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 loud noise</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An odor of hydrogen sulfide</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Red smoke</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White smoke</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cxnSp>
        <p:nvCxnSpPr>
          <p:cNvPr id="8" name="Straight Connector 7">
            <a:extLst>
              <a:ext uri="{FF2B5EF4-FFF2-40B4-BE49-F238E27FC236}">
                <a16:creationId xmlns:a16="http://schemas.microsoft.com/office/drawing/2014/main" id="{A15B01F4-C853-0491-C443-94A5E5D2AC13}"/>
              </a:ext>
            </a:extLst>
          </p:cNvPr>
          <p:cNvCxnSpPr/>
          <p:nvPr/>
        </p:nvCxnSpPr>
        <p:spPr>
          <a:xfrm>
            <a:off x="2175933" y="3649133"/>
            <a:ext cx="3581400" cy="0"/>
          </a:xfrm>
          <a:prstGeom prst="line">
            <a:avLst/>
          </a:prstGeom>
          <a:ln w="53975"/>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567C655-9EC8-ED42-1283-C291A848E45C}"/>
              </a:ext>
            </a:extLst>
          </p:cNvPr>
          <p:cNvCxnSpPr>
            <a:cxnSpLocks/>
          </p:cNvCxnSpPr>
          <p:nvPr/>
        </p:nvCxnSpPr>
        <p:spPr>
          <a:xfrm>
            <a:off x="2175933" y="4233333"/>
            <a:ext cx="6781800" cy="0"/>
          </a:xfrm>
          <a:prstGeom prst="line">
            <a:avLst/>
          </a:prstGeom>
          <a:ln w="53975"/>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1A99B90-4437-135B-C010-5C4F9475B11F}"/>
              </a:ext>
            </a:extLst>
          </p:cNvPr>
          <p:cNvCxnSpPr/>
          <p:nvPr/>
        </p:nvCxnSpPr>
        <p:spPr>
          <a:xfrm>
            <a:off x="2175933" y="4834466"/>
            <a:ext cx="3581400" cy="0"/>
          </a:xfrm>
          <a:prstGeom prst="line">
            <a:avLst/>
          </a:prstGeom>
          <a:ln w="53975"/>
        </p:spPr>
        <p:style>
          <a:lnRef idx="1">
            <a:schemeClr val="accent1"/>
          </a:lnRef>
          <a:fillRef idx="0">
            <a:schemeClr val="accent1"/>
          </a:fillRef>
          <a:effectRef idx="0">
            <a:schemeClr val="accent1"/>
          </a:effectRef>
          <a:fontRef idx="minor">
            <a:schemeClr val="tx1"/>
          </a:fontRef>
        </p:style>
      </p:cxnSp>
      <p:pic>
        <p:nvPicPr>
          <p:cNvPr id="12" name="Picture 54" descr="correct.png">
            <a:extLst>
              <a:ext uri="{FF2B5EF4-FFF2-40B4-BE49-F238E27FC236}">
                <a16:creationId xmlns:a16="http://schemas.microsoft.com/office/drawing/2014/main" id="{FF1B2B45-8921-9A8C-3890-83B8C474F3BD}"/>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690224" y="5070234"/>
            <a:ext cx="578678" cy="50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48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1E83C-1563-E76E-C7E0-D9ADBC2686F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3DF6C2A-ACBF-6705-2901-CD18DFB196F5}"/>
              </a:ext>
            </a:extLst>
          </p:cNvPr>
          <p:cNvPicPr>
            <a:picLocks noChangeAspect="1"/>
          </p:cNvPicPr>
          <p:nvPr/>
        </p:nvPicPr>
        <p:blipFill>
          <a:blip r:embed="rId3"/>
          <a:stretch>
            <a:fillRect/>
          </a:stretch>
        </p:blipFill>
        <p:spPr>
          <a:xfrm>
            <a:off x="0" y="-1932534"/>
            <a:ext cx="12192000" cy="9144000"/>
          </a:xfrm>
          <a:prstGeom prst="rect">
            <a:avLst/>
          </a:prstGeom>
        </p:spPr>
      </p:pic>
      <p:sp>
        <p:nvSpPr>
          <p:cNvPr id="2" name="Text Placeholder 1">
            <a:extLst>
              <a:ext uri="{FF2B5EF4-FFF2-40B4-BE49-F238E27FC236}">
                <a16:creationId xmlns:a16="http://schemas.microsoft.com/office/drawing/2014/main" id="{4E6292C3-B87A-0E21-2703-266C7835C873}"/>
              </a:ext>
            </a:extLst>
          </p:cNvPr>
          <p:cNvSpPr>
            <a:spLocks noGrp="1"/>
          </p:cNvSpPr>
          <p:nvPr>
            <p:ph type="body" sz="quarter" idx="13"/>
          </p:nvPr>
        </p:nvSpPr>
        <p:spPr/>
        <p:txBody>
          <a:bodyPr>
            <a:normAutofit/>
          </a:bodyPr>
          <a:lstStyle/>
          <a:p>
            <a:r>
              <a:rPr lang="en-US" b="1" dirty="0"/>
              <a:t>Leverage</a:t>
            </a:r>
            <a:r>
              <a:rPr lang="en-US" dirty="0"/>
              <a:t> your work </a:t>
            </a:r>
            <a:r>
              <a:rPr lang="en-US" b="1" dirty="0"/>
              <a:t>experience</a:t>
            </a:r>
          </a:p>
        </p:txBody>
      </p:sp>
    </p:spTree>
    <p:extLst>
      <p:ext uri="{BB962C8B-B14F-4D97-AF65-F5344CB8AC3E}">
        <p14:creationId xmlns:p14="http://schemas.microsoft.com/office/powerpoint/2010/main" val="42878741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CA5B4E4-296D-5D4C-D01A-E65A14225FDB}"/>
              </a:ext>
            </a:extLst>
          </p:cNvPr>
          <p:cNvSpPr txBox="1">
            <a:spLocks/>
          </p:cNvSpPr>
          <p:nvPr/>
        </p:nvSpPr>
        <p:spPr>
          <a:xfrm>
            <a:off x="1069105" y="592550"/>
            <a:ext cx="10479458" cy="5672899"/>
          </a:xfrm>
          <a:prstGeom prst="rect">
            <a:avLst/>
          </a:prstGeom>
        </p:spPr>
        <p:txBody>
          <a:bodyPr>
            <a:normAutofit/>
          </a:bodyPr>
          <a:lst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Where should</a:t>
            </a:r>
            <a:r>
              <a:rPr kumimoji="0" lang="en-US" sz="3600" b="0" i="0" u="none" strike="noStrike" kern="1200" cap="none" spc="0" normalizeH="0" noProof="0" dirty="0">
                <a:ln>
                  <a:noFill/>
                </a:ln>
                <a:solidFill>
                  <a:prstClr val="black"/>
                </a:solidFill>
                <a:effectLst/>
                <a:uLnTx/>
                <a:uFillTx/>
                <a:latin typeface="Raleway" panose="020B0503030101060003" pitchFamily="34" charset="77"/>
                <a:ea typeface="+mn-ea"/>
                <a:cs typeface="+mn-cs"/>
              </a:rPr>
              <a:t> “first-draw” or “first flush” samples be collected for lead and copper analysis</a:t>
            </a:r>
            <a:r>
              <a:rPr kumimoji="0" 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a:t>
            </a:r>
            <a:b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br>
            <a:b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b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the clear well</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lang="en-US" altLang="en-US" sz="3600" dirty="0">
                <a:solidFill>
                  <a:prstClr val="black"/>
                </a:solidFill>
              </a:rPr>
              <a:t>At the consumer’s tap</a:t>
            </a: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the service storage reservoir</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the distribution system</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sp>
        <p:nvSpPr>
          <p:cNvPr id="5" name="Rectangle 4">
            <a:extLst>
              <a:ext uri="{FF2B5EF4-FFF2-40B4-BE49-F238E27FC236}">
                <a16:creationId xmlns:a16="http://schemas.microsoft.com/office/drawing/2014/main" id="{838DBB87-2D28-55EE-35C1-90DA0D6585DA}"/>
              </a:ext>
            </a:extLst>
          </p:cNvPr>
          <p:cNvSpPr/>
          <p:nvPr/>
        </p:nvSpPr>
        <p:spPr>
          <a:xfrm>
            <a:off x="1150883" y="1106191"/>
            <a:ext cx="1962806" cy="505139"/>
          </a:xfrm>
          <a:prstGeom prst="rect">
            <a:avLst/>
          </a:prstGeom>
          <a:solidFill>
            <a:schemeClr val="accent4">
              <a:alpha val="56971"/>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A7FED5BA-7D9F-4B6B-B771-7AFD6C21608F}"/>
              </a:ext>
            </a:extLst>
          </p:cNvPr>
          <p:cNvSpPr/>
          <p:nvPr/>
        </p:nvSpPr>
        <p:spPr>
          <a:xfrm>
            <a:off x="6535138" y="1115043"/>
            <a:ext cx="3704566" cy="499534"/>
          </a:xfrm>
          <a:prstGeom prst="rect">
            <a:avLst/>
          </a:prstGeom>
          <a:solidFill>
            <a:schemeClr val="accent4">
              <a:alpha val="56971"/>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A15B01F4-C853-0491-C443-94A5E5D2AC13}"/>
              </a:ext>
            </a:extLst>
          </p:cNvPr>
          <p:cNvCxnSpPr/>
          <p:nvPr/>
        </p:nvCxnSpPr>
        <p:spPr>
          <a:xfrm>
            <a:off x="3043037" y="3461592"/>
            <a:ext cx="3581400" cy="0"/>
          </a:xfrm>
          <a:prstGeom prst="line">
            <a:avLst/>
          </a:prstGeom>
          <a:ln w="53975"/>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567C655-9EC8-ED42-1283-C291A848E45C}"/>
              </a:ext>
            </a:extLst>
          </p:cNvPr>
          <p:cNvCxnSpPr>
            <a:cxnSpLocks/>
          </p:cNvCxnSpPr>
          <p:nvPr/>
        </p:nvCxnSpPr>
        <p:spPr>
          <a:xfrm>
            <a:off x="3043037" y="4591089"/>
            <a:ext cx="6715818" cy="0"/>
          </a:xfrm>
          <a:prstGeom prst="line">
            <a:avLst/>
          </a:prstGeom>
          <a:ln w="53975"/>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1A99B90-4437-135B-C010-5C4F9475B11F}"/>
              </a:ext>
            </a:extLst>
          </p:cNvPr>
          <p:cNvCxnSpPr>
            <a:cxnSpLocks/>
          </p:cNvCxnSpPr>
          <p:nvPr/>
        </p:nvCxnSpPr>
        <p:spPr>
          <a:xfrm>
            <a:off x="3043037" y="5194387"/>
            <a:ext cx="5533404" cy="0"/>
          </a:xfrm>
          <a:prstGeom prst="line">
            <a:avLst/>
          </a:prstGeom>
          <a:ln w="53975"/>
        </p:spPr>
        <p:style>
          <a:lnRef idx="1">
            <a:schemeClr val="accent1"/>
          </a:lnRef>
          <a:fillRef idx="0">
            <a:schemeClr val="accent1"/>
          </a:fillRef>
          <a:effectRef idx="0">
            <a:schemeClr val="accent1"/>
          </a:effectRef>
          <a:fontRef idx="minor">
            <a:schemeClr val="tx1"/>
          </a:fontRef>
        </p:style>
      </p:cxnSp>
      <p:pic>
        <p:nvPicPr>
          <p:cNvPr id="12" name="Picture 54" descr="correct.png">
            <a:extLst>
              <a:ext uri="{FF2B5EF4-FFF2-40B4-BE49-F238E27FC236}">
                <a16:creationId xmlns:a16="http://schemas.microsoft.com/office/drawing/2014/main" id="{FF1B2B45-8921-9A8C-3890-83B8C474F3BD}"/>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912565" y="3787936"/>
            <a:ext cx="578678" cy="50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0152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B49A-FC15-AC5E-91F8-87A8EDEE0BD8}"/>
              </a:ext>
            </a:extLst>
          </p:cNvPr>
          <p:cNvSpPr>
            <a:spLocks noGrp="1"/>
          </p:cNvSpPr>
          <p:nvPr>
            <p:ph type="title"/>
          </p:nvPr>
        </p:nvSpPr>
        <p:spPr/>
        <p:txBody>
          <a:bodyPr/>
          <a:lstStyle/>
          <a:p>
            <a:r>
              <a:rPr lang="en-US" dirty="0"/>
              <a:t>“Not” Questions</a:t>
            </a:r>
          </a:p>
        </p:txBody>
      </p:sp>
      <p:sp>
        <p:nvSpPr>
          <p:cNvPr id="3" name="Text Placeholder 2">
            <a:extLst>
              <a:ext uri="{FF2B5EF4-FFF2-40B4-BE49-F238E27FC236}">
                <a16:creationId xmlns:a16="http://schemas.microsoft.com/office/drawing/2014/main" id="{82CD6B2F-1A10-4ACD-B9A9-1BE1C92E6B4B}"/>
              </a:ext>
            </a:extLst>
          </p:cNvPr>
          <p:cNvSpPr>
            <a:spLocks noGrp="1"/>
          </p:cNvSpPr>
          <p:nvPr>
            <p:ph type="body" idx="1"/>
          </p:nvPr>
        </p:nvSpPr>
        <p:spPr/>
        <p:txBody>
          <a:bodyPr>
            <a:normAutofit lnSpcReduction="10000"/>
          </a:bodyPr>
          <a:lstStyle/>
          <a:p>
            <a:r>
              <a:rPr lang="en-US" dirty="0"/>
              <a:t>Reframe them if it makes them easier to answer.</a:t>
            </a:r>
          </a:p>
        </p:txBody>
      </p:sp>
    </p:spTree>
    <p:extLst>
      <p:ext uri="{BB962C8B-B14F-4D97-AF65-F5344CB8AC3E}">
        <p14:creationId xmlns:p14="http://schemas.microsoft.com/office/powerpoint/2010/main" val="30719040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CA5B4E4-296D-5D4C-D01A-E65A14225FDB}"/>
              </a:ext>
            </a:extLst>
          </p:cNvPr>
          <p:cNvSpPr txBox="1">
            <a:spLocks/>
          </p:cNvSpPr>
          <p:nvPr/>
        </p:nvSpPr>
        <p:spPr>
          <a:xfrm>
            <a:off x="899742" y="643467"/>
            <a:ext cx="10479458" cy="5672899"/>
          </a:xfrm>
          <a:prstGeom prst="rect">
            <a:avLst/>
          </a:prstGeom>
        </p:spPr>
        <p:txBody>
          <a:bodyPr>
            <a:normAutofit/>
          </a:bodyPr>
          <a:lst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Which of the following is not a measure of volume?</a:t>
            </a:r>
          </a:p>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Cubic ft (ft</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3</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Cubic meters (m</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3</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Gallons (gals)</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Square inches (in</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2</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sp>
        <p:nvSpPr>
          <p:cNvPr id="10" name="Rectangle 9">
            <a:extLst>
              <a:ext uri="{FF2B5EF4-FFF2-40B4-BE49-F238E27FC236}">
                <a16:creationId xmlns:a16="http://schemas.microsoft.com/office/drawing/2014/main" id="{BD25488C-C0C6-0DC1-C7BF-433A254F0B18}"/>
              </a:ext>
            </a:extLst>
          </p:cNvPr>
          <p:cNvSpPr/>
          <p:nvPr/>
        </p:nvSpPr>
        <p:spPr>
          <a:xfrm>
            <a:off x="6375400" y="711200"/>
            <a:ext cx="745067" cy="4741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960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CA5B4E4-296D-5D4C-D01A-E65A14225FDB}"/>
              </a:ext>
            </a:extLst>
          </p:cNvPr>
          <p:cNvSpPr txBox="1">
            <a:spLocks/>
          </p:cNvSpPr>
          <p:nvPr/>
        </p:nvSpPr>
        <p:spPr>
          <a:xfrm>
            <a:off x="899742" y="643467"/>
            <a:ext cx="10479458" cy="5672899"/>
          </a:xfrm>
          <a:prstGeom prst="rect">
            <a:avLst/>
          </a:prstGeom>
        </p:spPr>
        <p:txBody>
          <a:bodyPr>
            <a:normAutofit/>
          </a:bodyPr>
          <a:lst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Which of the following is not a measure of volume?</a:t>
            </a:r>
          </a:p>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Cubic ft (ft</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3</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Cubic meters (m</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3</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Gallons (gals)</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Square inches (in</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2</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sp>
        <p:nvSpPr>
          <p:cNvPr id="10" name="Rectangle 9">
            <a:extLst>
              <a:ext uri="{FF2B5EF4-FFF2-40B4-BE49-F238E27FC236}">
                <a16:creationId xmlns:a16="http://schemas.microsoft.com/office/drawing/2014/main" id="{BD25488C-C0C6-0DC1-C7BF-433A254F0B18}"/>
              </a:ext>
            </a:extLst>
          </p:cNvPr>
          <p:cNvSpPr/>
          <p:nvPr/>
        </p:nvSpPr>
        <p:spPr>
          <a:xfrm>
            <a:off x="6375400" y="711200"/>
            <a:ext cx="745067" cy="4741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A6BA57DD-0A90-9FC8-CB82-F99FAEFB65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71409" y="2781300"/>
            <a:ext cx="7096992" cy="2891367"/>
          </a:xfrm>
          <a:prstGeom prst="rect">
            <a:avLst/>
          </a:prstGeom>
          <a:effectLst>
            <a:innerShdw blurRad="63500" dist="50800" dir="13500000">
              <a:prstClr val="black">
                <a:alpha val="50000"/>
              </a:prstClr>
            </a:innerShdw>
          </a:effectLst>
        </p:spPr>
      </p:pic>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2ACEF21A-280D-FD61-95C8-DA44A50075E4}"/>
                  </a:ext>
                </a:extLst>
              </p14:cNvPr>
              <p14:cNvContentPartPr/>
              <p14:nvPr/>
            </p14:nvContentPartPr>
            <p14:xfrm>
              <a:off x="7413493" y="3632640"/>
              <a:ext cx="990720" cy="30240"/>
            </p14:xfrm>
          </p:contentPart>
        </mc:Choice>
        <mc:Fallback xmlns="">
          <p:pic>
            <p:nvPicPr>
              <p:cNvPr id="3" name="Ink 2">
                <a:extLst>
                  <a:ext uri="{FF2B5EF4-FFF2-40B4-BE49-F238E27FC236}">
                    <a16:creationId xmlns:a16="http://schemas.microsoft.com/office/drawing/2014/main" id="{2ACEF21A-280D-FD61-95C8-DA44A50075E4}"/>
                  </a:ext>
                </a:extLst>
              </p:cNvPr>
              <p:cNvPicPr/>
              <p:nvPr/>
            </p:nvPicPr>
            <p:blipFill>
              <a:blip r:embed="rId8"/>
              <a:stretch>
                <a:fillRect/>
              </a:stretch>
            </p:blipFill>
            <p:spPr>
              <a:xfrm>
                <a:off x="7359473" y="3524640"/>
                <a:ext cx="1098399"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Ink 4">
                <a:extLst>
                  <a:ext uri="{FF2B5EF4-FFF2-40B4-BE49-F238E27FC236}">
                    <a16:creationId xmlns:a16="http://schemas.microsoft.com/office/drawing/2014/main" id="{FB8A6E8A-A8F0-6D20-C28B-E837A8BB9F90}"/>
                  </a:ext>
                </a:extLst>
              </p14:cNvPr>
              <p14:cNvContentPartPr/>
              <p14:nvPr/>
            </p14:nvContentPartPr>
            <p14:xfrm>
              <a:off x="10692145" y="3662880"/>
              <a:ext cx="940320" cy="19440"/>
            </p14:xfrm>
          </p:contentPart>
        </mc:Choice>
        <mc:Fallback xmlns="">
          <p:pic>
            <p:nvPicPr>
              <p:cNvPr id="5" name="Ink 4">
                <a:extLst>
                  <a:ext uri="{FF2B5EF4-FFF2-40B4-BE49-F238E27FC236}">
                    <a16:creationId xmlns:a16="http://schemas.microsoft.com/office/drawing/2014/main" id="{FB8A6E8A-A8F0-6D20-C28B-E837A8BB9F90}"/>
                  </a:ext>
                </a:extLst>
              </p:cNvPr>
              <p:cNvPicPr/>
              <p:nvPr/>
            </p:nvPicPr>
            <p:blipFill>
              <a:blip r:embed="rId10"/>
              <a:stretch>
                <a:fillRect/>
              </a:stretch>
            </p:blipFill>
            <p:spPr>
              <a:xfrm>
                <a:off x="10638145" y="3554880"/>
                <a:ext cx="104796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CBDC6B63-4CEC-DF4D-A125-4491B2B3B44D}"/>
                  </a:ext>
                </a:extLst>
              </p14:cNvPr>
              <p14:cNvContentPartPr/>
              <p14:nvPr/>
            </p14:nvContentPartPr>
            <p14:xfrm>
              <a:off x="9322573" y="2947200"/>
              <a:ext cx="938520" cy="47520"/>
            </p14:xfrm>
          </p:contentPart>
        </mc:Choice>
        <mc:Fallback xmlns="">
          <p:pic>
            <p:nvPicPr>
              <p:cNvPr id="8" name="Ink 7">
                <a:extLst>
                  <a:ext uri="{FF2B5EF4-FFF2-40B4-BE49-F238E27FC236}">
                    <a16:creationId xmlns:a16="http://schemas.microsoft.com/office/drawing/2014/main" id="{CBDC6B63-4CEC-DF4D-A125-4491B2B3B44D}"/>
                  </a:ext>
                </a:extLst>
              </p:cNvPr>
              <p:cNvPicPr/>
              <p:nvPr/>
            </p:nvPicPr>
            <p:blipFill>
              <a:blip r:embed="rId12"/>
              <a:stretch>
                <a:fillRect/>
              </a:stretch>
            </p:blipFill>
            <p:spPr>
              <a:xfrm>
                <a:off x="9268594" y="2839200"/>
                <a:ext cx="1046119"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Ink 10">
                <a:extLst>
                  <a:ext uri="{FF2B5EF4-FFF2-40B4-BE49-F238E27FC236}">
                    <a16:creationId xmlns:a16="http://schemas.microsoft.com/office/drawing/2014/main" id="{CDFD77C6-3665-5169-5BB7-D8FAE4079C4B}"/>
                  </a:ext>
                </a:extLst>
              </p14:cNvPr>
              <p14:cNvContentPartPr/>
              <p14:nvPr/>
            </p14:nvContentPartPr>
            <p14:xfrm>
              <a:off x="9436693" y="4162200"/>
              <a:ext cx="513000" cy="43920"/>
            </p14:xfrm>
          </p:contentPart>
        </mc:Choice>
        <mc:Fallback xmlns="">
          <p:pic>
            <p:nvPicPr>
              <p:cNvPr id="11" name="Ink 10">
                <a:extLst>
                  <a:ext uri="{FF2B5EF4-FFF2-40B4-BE49-F238E27FC236}">
                    <a16:creationId xmlns:a16="http://schemas.microsoft.com/office/drawing/2014/main" id="{CDFD77C6-3665-5169-5BB7-D8FAE4079C4B}"/>
                  </a:ext>
                </a:extLst>
              </p:cNvPr>
              <p:cNvPicPr/>
              <p:nvPr/>
            </p:nvPicPr>
            <p:blipFill>
              <a:blip r:embed="rId14"/>
              <a:stretch>
                <a:fillRect/>
              </a:stretch>
            </p:blipFill>
            <p:spPr>
              <a:xfrm>
                <a:off x="9382655" y="4054200"/>
                <a:ext cx="620716"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Ink 11">
                <a:extLst>
                  <a:ext uri="{FF2B5EF4-FFF2-40B4-BE49-F238E27FC236}">
                    <a16:creationId xmlns:a16="http://schemas.microsoft.com/office/drawing/2014/main" id="{0E67B78D-915C-A62E-5E61-551BD10CB061}"/>
                  </a:ext>
                </a:extLst>
              </p14:cNvPr>
              <p14:cNvContentPartPr/>
              <p14:nvPr/>
            </p14:nvContentPartPr>
            <p14:xfrm>
              <a:off x="9211693" y="4873560"/>
              <a:ext cx="363960" cy="14760"/>
            </p14:xfrm>
          </p:contentPart>
        </mc:Choice>
        <mc:Fallback xmlns="">
          <p:pic>
            <p:nvPicPr>
              <p:cNvPr id="12" name="Ink 11">
                <a:extLst>
                  <a:ext uri="{FF2B5EF4-FFF2-40B4-BE49-F238E27FC236}">
                    <a16:creationId xmlns:a16="http://schemas.microsoft.com/office/drawing/2014/main" id="{0E67B78D-915C-A62E-5E61-551BD10CB061}"/>
                  </a:ext>
                </a:extLst>
              </p:cNvPr>
              <p:cNvPicPr/>
              <p:nvPr/>
            </p:nvPicPr>
            <p:blipFill>
              <a:blip r:embed="rId16"/>
              <a:stretch>
                <a:fillRect/>
              </a:stretch>
            </p:blipFill>
            <p:spPr>
              <a:xfrm>
                <a:off x="9157693" y="4765560"/>
                <a:ext cx="471600" cy="230400"/>
              </a:xfrm>
              <a:prstGeom prst="rect">
                <a:avLst/>
              </a:prstGeom>
            </p:spPr>
          </p:pic>
        </mc:Fallback>
      </mc:AlternateContent>
      <p:pic>
        <p:nvPicPr>
          <p:cNvPr id="17" name="Picture 54" descr="correct.png">
            <a:extLst>
              <a:ext uri="{FF2B5EF4-FFF2-40B4-BE49-F238E27FC236}">
                <a16:creationId xmlns:a16="http://schemas.microsoft.com/office/drawing/2014/main" id="{289A57DD-769F-F100-4B72-FAF6C4C1BA71}"/>
              </a:ext>
            </a:extLst>
          </p:cNvPr>
          <p:cNvPicPr>
            <a:picLocks/>
          </p:cNvPicPr>
          <p:nvPr>
            <p:custDataLst>
              <p:tags r:id="rId1"/>
            </p:custDataLst>
          </p:nvPr>
        </p:nvPicPr>
        <p:blipFill>
          <a:blip r:embed="rId17">
            <a:extLst>
              <a:ext uri="{28A0092B-C50C-407E-A947-70E740481C1C}">
                <a14:useLocalDpi xmlns:a14="http://schemas.microsoft.com/office/drawing/2010/main" val="0"/>
              </a:ext>
            </a:extLst>
          </a:blip>
          <a:srcRect/>
          <a:stretch>
            <a:fillRect/>
          </a:stretch>
        </p:blipFill>
        <p:spPr bwMode="auto">
          <a:xfrm>
            <a:off x="1597255" y="2306598"/>
            <a:ext cx="578678" cy="50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4" descr="correct.png">
            <a:extLst>
              <a:ext uri="{FF2B5EF4-FFF2-40B4-BE49-F238E27FC236}">
                <a16:creationId xmlns:a16="http://schemas.microsoft.com/office/drawing/2014/main" id="{C859DCD0-B60B-7D03-5D24-DF451F9EE6E8}"/>
              </a:ext>
            </a:extLst>
          </p:cNvPr>
          <p:cNvPicPr>
            <a:picLocks/>
          </p:cNvPicPr>
          <p:nvPr>
            <p:custDataLst>
              <p:tags r:id="rId2"/>
            </p:custDataLst>
          </p:nvPr>
        </p:nvPicPr>
        <p:blipFill>
          <a:blip r:embed="rId17">
            <a:extLst>
              <a:ext uri="{28A0092B-C50C-407E-A947-70E740481C1C}">
                <a14:useLocalDpi xmlns:a14="http://schemas.microsoft.com/office/drawing/2010/main" val="0"/>
              </a:ext>
            </a:extLst>
          </a:blip>
          <a:srcRect/>
          <a:stretch>
            <a:fillRect/>
          </a:stretch>
        </p:blipFill>
        <p:spPr bwMode="auto">
          <a:xfrm>
            <a:off x="1597255" y="3541039"/>
            <a:ext cx="578678" cy="50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54" descr="correct.png">
            <a:extLst>
              <a:ext uri="{FF2B5EF4-FFF2-40B4-BE49-F238E27FC236}">
                <a16:creationId xmlns:a16="http://schemas.microsoft.com/office/drawing/2014/main" id="{54E2153E-14AD-FA04-5123-811CD54AA8A0}"/>
              </a:ext>
            </a:extLst>
          </p:cNvPr>
          <p:cNvPicPr>
            <a:picLocks/>
          </p:cNvPicPr>
          <p:nvPr>
            <p:custDataLst>
              <p:tags r:id="rId3"/>
            </p:custDataLst>
          </p:nvPr>
        </p:nvPicPr>
        <p:blipFill>
          <a:blip r:embed="rId17">
            <a:extLst>
              <a:ext uri="{28A0092B-C50C-407E-A947-70E740481C1C}">
                <a14:useLocalDpi xmlns:a14="http://schemas.microsoft.com/office/drawing/2010/main" val="0"/>
              </a:ext>
            </a:extLst>
          </a:blip>
          <a:srcRect/>
          <a:stretch>
            <a:fillRect/>
          </a:stretch>
        </p:blipFill>
        <p:spPr bwMode="auto">
          <a:xfrm>
            <a:off x="1578628" y="2965200"/>
            <a:ext cx="578678" cy="50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ross 19">
            <a:extLst>
              <a:ext uri="{FF2B5EF4-FFF2-40B4-BE49-F238E27FC236}">
                <a16:creationId xmlns:a16="http://schemas.microsoft.com/office/drawing/2014/main" id="{B483A922-5649-6279-BF6D-95EBC619C25E}"/>
              </a:ext>
            </a:extLst>
          </p:cNvPr>
          <p:cNvSpPr/>
          <p:nvPr/>
        </p:nvSpPr>
        <p:spPr>
          <a:xfrm rot="2679467">
            <a:off x="1534619" y="4101037"/>
            <a:ext cx="676656" cy="676656"/>
          </a:xfrm>
          <a:prstGeom prst="plus">
            <a:avLst>
              <a:gd name="adj" fmla="val 39933"/>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ame 20">
            <a:extLst>
              <a:ext uri="{FF2B5EF4-FFF2-40B4-BE49-F238E27FC236}">
                <a16:creationId xmlns:a16="http://schemas.microsoft.com/office/drawing/2014/main" id="{1B0B5437-1585-0E1B-F8E2-4A5F8E4AAFCE}"/>
              </a:ext>
            </a:extLst>
          </p:cNvPr>
          <p:cNvSpPr/>
          <p:nvPr/>
        </p:nvSpPr>
        <p:spPr>
          <a:xfrm>
            <a:off x="1394487" y="4008121"/>
            <a:ext cx="5539713" cy="871604"/>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2934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0" grpId="0" animBg="1"/>
      <p:bldP spid="21"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E744CB-5238-6D2D-5ECE-A71614130F7F}"/>
              </a:ext>
            </a:extLst>
          </p:cNvPr>
          <p:cNvPicPr>
            <a:picLocks noChangeAspect="1"/>
          </p:cNvPicPr>
          <p:nvPr/>
        </p:nvPicPr>
        <p:blipFill rotWithShape="1">
          <a:blip r:embed="rId3">
            <a:extLst>
              <a:ext uri="{28A0092B-C50C-407E-A947-70E740481C1C}">
                <a14:useLocalDpi xmlns:a14="http://schemas.microsoft.com/office/drawing/2010/main" val="0"/>
              </a:ext>
            </a:extLst>
          </a:blip>
          <a:srcRect l="12811" t="21385" r="23809" b="25137"/>
          <a:stretch/>
        </p:blipFill>
        <p:spPr>
          <a:xfrm>
            <a:off x="1" y="1"/>
            <a:ext cx="12192000" cy="6858000"/>
          </a:xfrm>
          <a:prstGeom prst="rect">
            <a:avLst/>
          </a:prstGeom>
        </p:spPr>
      </p:pic>
      <p:sp>
        <p:nvSpPr>
          <p:cNvPr id="2" name="Text Placeholder 1">
            <a:extLst>
              <a:ext uri="{FF2B5EF4-FFF2-40B4-BE49-F238E27FC236}">
                <a16:creationId xmlns:a16="http://schemas.microsoft.com/office/drawing/2014/main" id="{75C2A9B4-B1F7-A89A-3724-E45B71B1FA4F}"/>
              </a:ext>
            </a:extLst>
          </p:cNvPr>
          <p:cNvSpPr>
            <a:spLocks noGrp="1"/>
          </p:cNvSpPr>
          <p:nvPr>
            <p:ph type="body" sz="quarter" idx="13"/>
          </p:nvPr>
        </p:nvSpPr>
        <p:spPr/>
        <p:txBody>
          <a:bodyPr>
            <a:normAutofit/>
          </a:bodyPr>
          <a:lstStyle/>
          <a:p>
            <a:r>
              <a:rPr lang="en-US" b="1" dirty="0"/>
              <a:t>Sketch</a:t>
            </a:r>
            <a:r>
              <a:rPr lang="en-US" dirty="0"/>
              <a:t> the problem. </a:t>
            </a:r>
            <a:r>
              <a:rPr lang="en-US" b="1" dirty="0"/>
              <a:t>Visuals</a:t>
            </a:r>
            <a:r>
              <a:rPr lang="en-US" dirty="0"/>
              <a:t> can </a:t>
            </a:r>
            <a:r>
              <a:rPr lang="en-US" b="1" dirty="0"/>
              <a:t>help</a:t>
            </a:r>
            <a:r>
              <a:rPr lang="en-US" dirty="0"/>
              <a:t> you</a:t>
            </a:r>
            <a:endParaRPr lang="en-US" b="1" dirty="0"/>
          </a:p>
        </p:txBody>
      </p:sp>
    </p:spTree>
    <p:extLst>
      <p:ext uri="{BB962C8B-B14F-4D97-AF65-F5344CB8AC3E}">
        <p14:creationId xmlns:p14="http://schemas.microsoft.com/office/powerpoint/2010/main" val="38353811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CA5B4E4-296D-5D4C-D01A-E65A14225FDB}"/>
              </a:ext>
            </a:extLst>
          </p:cNvPr>
          <p:cNvSpPr txBox="1">
            <a:spLocks/>
          </p:cNvSpPr>
          <p:nvPr/>
        </p:nvSpPr>
        <p:spPr>
          <a:xfrm>
            <a:off x="899742" y="643467"/>
            <a:ext cx="10479458" cy="5672899"/>
          </a:xfrm>
          <a:prstGeom prst="rect">
            <a:avLst/>
          </a:prstGeom>
        </p:spPr>
        <p:txBody>
          <a:bodyPr>
            <a:normAutofit/>
          </a:bodyPr>
          <a:lstStyle>
            <a:lvl1pPr marL="304792" indent="-304792" algn="l" defTabSz="1219170" rtl="0" eaLnBrk="1" latinLnBrk="0" hangingPunct="1">
              <a:lnSpc>
                <a:spcPct val="90000"/>
              </a:lnSpc>
              <a:spcBef>
                <a:spcPts val="1333"/>
              </a:spcBef>
              <a:buFont typeface="Arial" panose="020B0604020202020204" pitchFamily="34" charset="0"/>
              <a:buChar char="•"/>
              <a:defRPr sz="3733" b="0" i="0" kern="1200">
                <a:solidFill>
                  <a:schemeClr val="tx1"/>
                </a:solidFill>
                <a:latin typeface="Raleway" panose="020B0503030101060003" pitchFamily="34" charset="77"/>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b="0" i="0" kern="1200">
                <a:solidFill>
                  <a:schemeClr val="tx1"/>
                </a:solidFill>
                <a:latin typeface="Raleway" panose="020B0503030101060003" pitchFamily="34" charset="77"/>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b="0" i="0" kern="1200">
                <a:solidFill>
                  <a:schemeClr val="tx1"/>
                </a:solidFill>
                <a:latin typeface="Raleway" panose="020B0503030101060003" pitchFamily="34" charset="77"/>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b="0" i="0" kern="1200">
                <a:solidFill>
                  <a:schemeClr val="tx1"/>
                </a:solidFill>
                <a:latin typeface="Raleway" panose="020B0503030101060003" pitchFamily="34" charset="77"/>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Which of the following is not a measure of volume?</a:t>
            </a:r>
          </a:p>
          <a:p>
            <a:pPr marL="6858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Cubic ft (ft</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3</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Cubic meters (m</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3</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Gallons (gals)</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Square inches (in</a:t>
            </a:r>
            <a:r>
              <a:rPr kumimoji="0" lang="en-US" altLang="en-US" sz="3600" b="0"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2</a:t>
            </a:r>
            <a:r>
              <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a:p>
            <a:pPr marL="1885950" marR="0" lvl="3" indent="-514350" algn="l" defTabSz="1219170" rtl="0" eaLnBrk="1" fontAlgn="auto" latinLnBrk="0" hangingPunct="1">
              <a:lnSpc>
                <a:spcPct val="90000"/>
              </a:lnSpc>
              <a:spcBef>
                <a:spcPts val="667"/>
              </a:spcBef>
              <a:spcAft>
                <a:spcPts val="0"/>
              </a:spcAft>
              <a:buClr>
                <a:prstClr val="black"/>
              </a:buClr>
              <a:buSzTx/>
              <a:buFont typeface="Calibri" panose="020F0502020204030204" pitchFamily="34" charset="0"/>
              <a:buAutoNum type="alphaUcPeriod"/>
              <a:tabLst/>
              <a:defRPr/>
            </a:pPr>
            <a:endParaRPr kumimoji="0" lang="en-US" altLang="en-US" sz="3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sp>
        <p:nvSpPr>
          <p:cNvPr id="12" name="TextBox 11">
            <a:extLst>
              <a:ext uri="{FF2B5EF4-FFF2-40B4-BE49-F238E27FC236}">
                <a16:creationId xmlns:a16="http://schemas.microsoft.com/office/drawing/2014/main" id="{CB029E28-FAE5-C6F0-AB4A-FC8C5E3CF104}"/>
              </a:ext>
            </a:extLst>
          </p:cNvPr>
          <p:cNvSpPr txBox="1"/>
          <p:nvPr/>
        </p:nvSpPr>
        <p:spPr>
          <a:xfrm>
            <a:off x="1787945" y="5540058"/>
            <a:ext cx="8552341"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Length x width x height = units cubed (for example </a:t>
            </a:r>
            <a:r>
              <a:rPr kumimoji="0" lang="en-US" sz="26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ft</a:t>
            </a:r>
            <a:r>
              <a:rPr kumimoji="0" lang="en-US" sz="2600" b="1" i="0" u="none" strike="noStrike" kern="1200" cap="none" spc="0" normalizeH="0" baseline="30000" noProof="0" dirty="0">
                <a:ln>
                  <a:noFill/>
                </a:ln>
                <a:solidFill>
                  <a:prstClr val="black"/>
                </a:solidFill>
                <a:effectLst/>
                <a:uLnTx/>
                <a:uFillTx/>
                <a:latin typeface="Raleway" panose="020B0503030101060003" pitchFamily="34" charset="77"/>
                <a:ea typeface="+mn-ea"/>
                <a:cs typeface="+mn-cs"/>
              </a:rPr>
              <a:t>3</a:t>
            </a: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a:r>
          </a:p>
        </p:txBody>
      </p:sp>
      <p:sp>
        <p:nvSpPr>
          <p:cNvPr id="13" name="Cube 12">
            <a:extLst>
              <a:ext uri="{FF2B5EF4-FFF2-40B4-BE49-F238E27FC236}">
                <a16:creationId xmlns:a16="http://schemas.microsoft.com/office/drawing/2014/main" id="{B963AA61-B6F8-DBCF-F9EA-9094F3230346}"/>
              </a:ext>
            </a:extLst>
          </p:cNvPr>
          <p:cNvSpPr/>
          <p:nvPr/>
        </p:nvSpPr>
        <p:spPr>
          <a:xfrm>
            <a:off x="6949713" y="2548467"/>
            <a:ext cx="4090086" cy="1884405"/>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a:ln>
                <a:noFill/>
              </a:ln>
              <a:solidFill>
                <a:prstClr val="white"/>
              </a:solidFill>
              <a:effectLst/>
              <a:uLnTx/>
              <a:uFillTx/>
              <a:latin typeface="Raleway" panose="020B0503030101060003" pitchFamily="34" charset="77"/>
              <a:ea typeface="+mn-ea"/>
              <a:cs typeface="+mn-cs"/>
            </a:endParaRPr>
          </a:p>
        </p:txBody>
      </p:sp>
      <p:sp>
        <p:nvSpPr>
          <p:cNvPr id="14" name="TextBox 13">
            <a:extLst>
              <a:ext uri="{FF2B5EF4-FFF2-40B4-BE49-F238E27FC236}">
                <a16:creationId xmlns:a16="http://schemas.microsoft.com/office/drawing/2014/main" id="{C7689EA1-8BA3-964E-60FB-77554FE1157A}"/>
              </a:ext>
            </a:extLst>
          </p:cNvPr>
          <p:cNvSpPr txBox="1"/>
          <p:nvPr/>
        </p:nvSpPr>
        <p:spPr>
          <a:xfrm>
            <a:off x="8345674" y="4571770"/>
            <a:ext cx="1281120"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Length</a:t>
            </a:r>
          </a:p>
        </p:txBody>
      </p:sp>
      <p:sp>
        <p:nvSpPr>
          <p:cNvPr id="15" name="TextBox 14">
            <a:extLst>
              <a:ext uri="{FF2B5EF4-FFF2-40B4-BE49-F238E27FC236}">
                <a16:creationId xmlns:a16="http://schemas.microsoft.com/office/drawing/2014/main" id="{25C86D15-EA6D-4B84-F51C-D8323CC7A613}"/>
              </a:ext>
            </a:extLst>
          </p:cNvPr>
          <p:cNvSpPr txBox="1"/>
          <p:nvPr/>
        </p:nvSpPr>
        <p:spPr>
          <a:xfrm>
            <a:off x="10833904" y="4202438"/>
            <a:ext cx="1119217"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Width</a:t>
            </a:r>
          </a:p>
        </p:txBody>
      </p:sp>
      <p:sp>
        <p:nvSpPr>
          <p:cNvPr id="16" name="TextBox 15">
            <a:extLst>
              <a:ext uri="{FF2B5EF4-FFF2-40B4-BE49-F238E27FC236}">
                <a16:creationId xmlns:a16="http://schemas.microsoft.com/office/drawing/2014/main" id="{2F6E6755-6561-52FF-33DB-2801FC3D54AD}"/>
              </a:ext>
            </a:extLst>
          </p:cNvPr>
          <p:cNvSpPr txBox="1"/>
          <p:nvPr/>
        </p:nvSpPr>
        <p:spPr>
          <a:xfrm>
            <a:off x="11039799" y="2989189"/>
            <a:ext cx="1212191"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Height</a:t>
            </a:r>
          </a:p>
        </p:txBody>
      </p:sp>
      <p:pic>
        <p:nvPicPr>
          <p:cNvPr id="20" name="Picture 54" descr="correct.png">
            <a:extLst>
              <a:ext uri="{FF2B5EF4-FFF2-40B4-BE49-F238E27FC236}">
                <a16:creationId xmlns:a16="http://schemas.microsoft.com/office/drawing/2014/main" id="{4B120059-22ED-A9CF-1512-FDEB2F9FB507}"/>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719235" y="4180281"/>
            <a:ext cx="578678" cy="50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ross 1">
            <a:extLst>
              <a:ext uri="{FF2B5EF4-FFF2-40B4-BE49-F238E27FC236}">
                <a16:creationId xmlns:a16="http://schemas.microsoft.com/office/drawing/2014/main" id="{9B074838-C47A-7FBD-1B12-FA4D9231ECE5}"/>
              </a:ext>
            </a:extLst>
          </p:cNvPr>
          <p:cNvSpPr/>
          <p:nvPr/>
        </p:nvSpPr>
        <p:spPr>
          <a:xfrm rot="2679467">
            <a:off x="1638738" y="2318402"/>
            <a:ext cx="676656" cy="676656"/>
          </a:xfrm>
          <a:prstGeom prst="plus">
            <a:avLst>
              <a:gd name="adj" fmla="val 39933"/>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ross 2">
            <a:extLst>
              <a:ext uri="{FF2B5EF4-FFF2-40B4-BE49-F238E27FC236}">
                <a16:creationId xmlns:a16="http://schemas.microsoft.com/office/drawing/2014/main" id="{7FD019B7-02A7-A149-15D9-0E9C21CDEEDE}"/>
              </a:ext>
            </a:extLst>
          </p:cNvPr>
          <p:cNvSpPr/>
          <p:nvPr/>
        </p:nvSpPr>
        <p:spPr>
          <a:xfrm rot="2679467">
            <a:off x="1670246" y="2921432"/>
            <a:ext cx="676656" cy="676656"/>
          </a:xfrm>
          <a:prstGeom prst="plus">
            <a:avLst>
              <a:gd name="adj" fmla="val 39933"/>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ross 4">
            <a:extLst>
              <a:ext uri="{FF2B5EF4-FFF2-40B4-BE49-F238E27FC236}">
                <a16:creationId xmlns:a16="http://schemas.microsoft.com/office/drawing/2014/main" id="{706E5BCB-6937-A036-FBAD-333AE7908B4D}"/>
              </a:ext>
            </a:extLst>
          </p:cNvPr>
          <p:cNvSpPr/>
          <p:nvPr/>
        </p:nvSpPr>
        <p:spPr>
          <a:xfrm rot="2679467">
            <a:off x="1662749" y="3517275"/>
            <a:ext cx="676656" cy="676656"/>
          </a:xfrm>
          <a:prstGeom prst="plus">
            <a:avLst>
              <a:gd name="adj" fmla="val 39933"/>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8616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5" grpId="0"/>
      <p:bldP spid="16" grpId="0"/>
      <p:bldP spid="2" grpId="0" animBg="1"/>
      <p:bldP spid="3" grpId="0" animBg="1"/>
      <p:bldP spid="5"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F62FED45-B635-7426-41C7-AE44467CCA3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D925819-8064-4742-2224-5976BC60743B}"/>
              </a:ext>
            </a:extLst>
          </p:cNvPr>
          <p:cNvSpPr>
            <a:spLocks noGrp="1"/>
          </p:cNvSpPr>
          <p:nvPr>
            <p:ph type="body" sz="quarter" idx="13"/>
          </p:nvPr>
        </p:nvSpPr>
        <p:spPr/>
        <p:txBody>
          <a:bodyPr>
            <a:normAutofit/>
          </a:bodyPr>
          <a:lstStyle/>
          <a:p>
            <a:r>
              <a:rPr lang="en-US" dirty="0"/>
              <a:t>In</a:t>
            </a:r>
            <a:r>
              <a:rPr lang="en-US" b="1" dirty="0"/>
              <a:t> Summary…</a:t>
            </a:r>
          </a:p>
        </p:txBody>
      </p:sp>
    </p:spTree>
    <p:extLst>
      <p:ext uri="{BB962C8B-B14F-4D97-AF65-F5344CB8AC3E}">
        <p14:creationId xmlns:p14="http://schemas.microsoft.com/office/powerpoint/2010/main" val="11533883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E5DC986-90CA-734C-B042-F8E9DE40114A}"/>
              </a:ext>
            </a:extLst>
          </p:cNvPr>
          <p:cNvSpPr txBox="1"/>
          <p:nvPr/>
        </p:nvSpPr>
        <p:spPr>
          <a:xfrm>
            <a:off x="1202266" y="689971"/>
            <a:ext cx="455605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Have a </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study plan</a:t>
            </a:r>
          </a:p>
        </p:txBody>
      </p:sp>
      <p:sp>
        <p:nvSpPr>
          <p:cNvPr id="6" name="TextBox 5">
            <a:extLst>
              <a:ext uri="{FF2B5EF4-FFF2-40B4-BE49-F238E27FC236}">
                <a16:creationId xmlns:a16="http://schemas.microsoft.com/office/drawing/2014/main" id="{211CDE75-A41F-ED6A-1DB6-E5E5DB3BF229}"/>
              </a:ext>
            </a:extLst>
          </p:cNvPr>
          <p:cNvSpPr txBox="1"/>
          <p:nvPr/>
        </p:nvSpPr>
        <p:spPr>
          <a:xfrm>
            <a:off x="1202266" y="1591615"/>
            <a:ext cx="460414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Manage</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your </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time</a:t>
            </a:r>
          </a:p>
        </p:txBody>
      </p:sp>
      <p:sp>
        <p:nvSpPr>
          <p:cNvPr id="7" name="TextBox 6">
            <a:extLst>
              <a:ext uri="{FF2B5EF4-FFF2-40B4-BE49-F238E27FC236}">
                <a16:creationId xmlns:a16="http://schemas.microsoft.com/office/drawing/2014/main" id="{7014AF4F-D5DC-0FC6-16A1-15C75E24B02B}"/>
              </a:ext>
            </a:extLst>
          </p:cNvPr>
          <p:cNvSpPr txBox="1"/>
          <p:nvPr/>
        </p:nvSpPr>
        <p:spPr>
          <a:xfrm>
            <a:off x="1202266" y="2493259"/>
            <a:ext cx="907331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Read</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training </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handouts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and</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manuals</a:t>
            </a:r>
          </a:p>
        </p:txBody>
      </p:sp>
      <p:sp>
        <p:nvSpPr>
          <p:cNvPr id="8" name="TextBox 7">
            <a:extLst>
              <a:ext uri="{FF2B5EF4-FFF2-40B4-BE49-F238E27FC236}">
                <a16:creationId xmlns:a16="http://schemas.microsoft.com/office/drawing/2014/main" id="{0B8FB2AB-B9D6-2810-2EB5-4502ED208D04}"/>
              </a:ext>
            </a:extLst>
          </p:cNvPr>
          <p:cNvSpPr txBox="1"/>
          <p:nvPr/>
        </p:nvSpPr>
        <p:spPr>
          <a:xfrm>
            <a:off x="1202266" y="3394903"/>
            <a:ext cx="10989734"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Take good notes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at training and during study </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to reference later</a:t>
            </a:r>
          </a:p>
        </p:txBody>
      </p:sp>
      <p:sp>
        <p:nvSpPr>
          <p:cNvPr id="9" name="TextBox 8">
            <a:extLst>
              <a:ext uri="{FF2B5EF4-FFF2-40B4-BE49-F238E27FC236}">
                <a16:creationId xmlns:a16="http://schemas.microsoft.com/office/drawing/2014/main" id="{48FE85B9-4689-7A1A-77DE-3A2D47CA2970}"/>
              </a:ext>
            </a:extLst>
          </p:cNvPr>
          <p:cNvSpPr txBox="1"/>
          <p:nvPr/>
        </p:nvSpPr>
        <p:spPr>
          <a:xfrm>
            <a:off x="1202266" y="4912099"/>
            <a:ext cx="7525808"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Draw sketches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of problems – </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visuals</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can </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help</a:t>
            </a:r>
          </a:p>
        </p:txBody>
      </p:sp>
    </p:spTree>
    <p:extLst>
      <p:ext uri="{BB962C8B-B14F-4D97-AF65-F5344CB8AC3E}">
        <p14:creationId xmlns:p14="http://schemas.microsoft.com/office/powerpoint/2010/main" val="3840187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E5DC986-90CA-734C-B042-F8E9DE40114A}"/>
              </a:ext>
            </a:extLst>
          </p:cNvPr>
          <p:cNvSpPr txBox="1"/>
          <p:nvPr/>
        </p:nvSpPr>
        <p:spPr>
          <a:xfrm>
            <a:off x="1202266" y="689971"/>
            <a:ext cx="10625667"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Test</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yourself</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 or have someone test you to find your strengths and weaknesses</a:t>
            </a:r>
            <a:endPar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endParaRPr>
          </a:p>
        </p:txBody>
      </p:sp>
      <p:sp>
        <p:nvSpPr>
          <p:cNvPr id="6" name="TextBox 5">
            <a:extLst>
              <a:ext uri="{FF2B5EF4-FFF2-40B4-BE49-F238E27FC236}">
                <a16:creationId xmlns:a16="http://schemas.microsoft.com/office/drawing/2014/main" id="{211CDE75-A41F-ED6A-1DB6-E5E5DB3BF229}"/>
              </a:ext>
            </a:extLst>
          </p:cNvPr>
          <p:cNvSpPr txBox="1"/>
          <p:nvPr/>
        </p:nvSpPr>
        <p:spPr>
          <a:xfrm>
            <a:off x="1202264" y="3429288"/>
            <a:ext cx="994135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Memorize</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what you need to</a:t>
            </a:r>
          </a:p>
        </p:txBody>
      </p:sp>
      <p:sp>
        <p:nvSpPr>
          <p:cNvPr id="7" name="TextBox 6">
            <a:extLst>
              <a:ext uri="{FF2B5EF4-FFF2-40B4-BE49-F238E27FC236}">
                <a16:creationId xmlns:a16="http://schemas.microsoft.com/office/drawing/2014/main" id="{7014AF4F-D5DC-0FC6-16A1-15C75E24B02B}"/>
              </a:ext>
            </a:extLst>
          </p:cNvPr>
          <p:cNvSpPr txBox="1"/>
          <p:nvPr/>
        </p:nvSpPr>
        <p:spPr>
          <a:xfrm>
            <a:off x="1202266" y="4491170"/>
            <a:ext cx="907331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Study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with a</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partner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if it helps</a:t>
            </a:r>
          </a:p>
        </p:txBody>
      </p:sp>
      <p:sp>
        <p:nvSpPr>
          <p:cNvPr id="8" name="TextBox 7">
            <a:extLst>
              <a:ext uri="{FF2B5EF4-FFF2-40B4-BE49-F238E27FC236}">
                <a16:creationId xmlns:a16="http://schemas.microsoft.com/office/drawing/2014/main" id="{0B8FB2AB-B9D6-2810-2EB5-4502ED208D04}"/>
              </a:ext>
            </a:extLst>
          </p:cNvPr>
          <p:cNvSpPr txBox="1"/>
          <p:nvPr/>
        </p:nvSpPr>
        <p:spPr>
          <a:xfrm>
            <a:off x="1202266" y="5553052"/>
            <a:ext cx="1098973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Start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studying</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early –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well</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before exam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date</a:t>
            </a:r>
          </a:p>
        </p:txBody>
      </p:sp>
      <p:sp>
        <p:nvSpPr>
          <p:cNvPr id="3" name="TextBox 2">
            <a:extLst>
              <a:ext uri="{FF2B5EF4-FFF2-40B4-BE49-F238E27FC236}">
                <a16:creationId xmlns:a16="http://schemas.microsoft.com/office/drawing/2014/main" id="{6F9F4530-AA2D-C11C-F3A7-21F6FDED8BD4}"/>
              </a:ext>
            </a:extLst>
          </p:cNvPr>
          <p:cNvSpPr txBox="1"/>
          <p:nvPr/>
        </p:nvSpPr>
        <p:spPr>
          <a:xfrm>
            <a:off x="1202265" y="2367406"/>
            <a:ext cx="721360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Focus on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the</a:t>
            </a:r>
            <a:r>
              <a:rPr kumimoji="0" lang="en-US" sz="4000" b="1"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 weak </a:t>
            </a:r>
            <a:r>
              <a:rPr kumimoji="0" lang="en-US" sz="4000" b="0" i="0" u="none" strike="noStrike" kern="1200" cap="none" spc="0" normalizeH="0" baseline="0" noProof="0" dirty="0">
                <a:ln>
                  <a:noFill/>
                </a:ln>
                <a:solidFill>
                  <a:prstClr val="black"/>
                </a:solidFill>
                <a:effectLst/>
                <a:uLnTx/>
                <a:uFillTx/>
                <a:latin typeface="Raleway" panose="020B0503030101060003" pitchFamily="34" charset="77"/>
                <a:ea typeface="+mn-ea"/>
                <a:cs typeface="+mn-cs"/>
              </a:rPr>
              <a:t>points</a:t>
            </a:r>
          </a:p>
        </p:txBody>
      </p:sp>
    </p:spTree>
    <p:extLst>
      <p:ext uri="{BB962C8B-B14F-4D97-AF65-F5344CB8AC3E}">
        <p14:creationId xmlns:p14="http://schemas.microsoft.com/office/powerpoint/2010/main" val="200533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3" grpId="0"/>
    </p:bldLst>
  </p:timing>
</p:sld>
</file>

<file path=ppt/slides/slide83.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A9CDC5-4373-2485-CEFC-1618E3030CF7}"/>
              </a:ext>
            </a:extLst>
          </p:cNvPr>
          <p:cNvSpPr>
            <a:spLocks noGrp="1"/>
          </p:cNvSpPr>
          <p:nvPr>
            <p:ph type="body" sz="quarter" idx="13"/>
          </p:nvPr>
        </p:nvSpPr>
        <p:spPr>
          <a:solidFill>
            <a:srgbClr val="212539">
              <a:alpha val="28900"/>
            </a:srgbClr>
          </a:solidFill>
        </p:spPr>
        <p:txBody>
          <a:bodyPr/>
          <a:lstStyle/>
          <a:p>
            <a:r>
              <a:rPr lang="en-US" dirty="0"/>
              <a:t>This </a:t>
            </a:r>
            <a:r>
              <a:rPr lang="en-US" b="1" dirty="0"/>
              <a:t>career</a:t>
            </a:r>
            <a:r>
              <a:rPr lang="en-US" dirty="0"/>
              <a:t> is </a:t>
            </a:r>
            <a:r>
              <a:rPr lang="en-US" b="1" dirty="0"/>
              <a:t>portable</a:t>
            </a:r>
          </a:p>
        </p:txBody>
      </p:sp>
    </p:spTree>
    <p:extLst>
      <p:ext uri="{BB962C8B-B14F-4D97-AF65-F5344CB8AC3E}">
        <p14:creationId xmlns:p14="http://schemas.microsoft.com/office/powerpoint/2010/main" val="33349128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B49A-FC15-AC5E-91F8-87A8EDEE0BD8}"/>
              </a:ext>
            </a:extLst>
          </p:cNvPr>
          <p:cNvSpPr>
            <a:spLocks noGrp="1"/>
          </p:cNvSpPr>
          <p:nvPr>
            <p:ph type="title"/>
          </p:nvPr>
        </p:nvSpPr>
        <p:spPr>
          <a:xfrm>
            <a:off x="838200" y="365125"/>
            <a:ext cx="5470451" cy="1966093"/>
          </a:xfrm>
        </p:spPr>
        <p:txBody>
          <a:bodyPr>
            <a:normAutofit/>
          </a:bodyPr>
          <a:lstStyle/>
          <a:p>
            <a:r>
              <a:rPr lang="en-US" dirty="0"/>
              <a:t>Reciprocity</a:t>
            </a:r>
          </a:p>
        </p:txBody>
      </p:sp>
      <p:sp>
        <p:nvSpPr>
          <p:cNvPr id="3" name="TextBox 2">
            <a:extLst>
              <a:ext uri="{FF2B5EF4-FFF2-40B4-BE49-F238E27FC236}">
                <a16:creationId xmlns:a16="http://schemas.microsoft.com/office/drawing/2014/main" id="{741E25CA-DD20-86D8-146F-4BFB160862C8}"/>
              </a:ext>
            </a:extLst>
          </p:cNvPr>
          <p:cNvSpPr txBox="1"/>
          <p:nvPr/>
        </p:nvSpPr>
        <p:spPr>
          <a:xfrm>
            <a:off x="838200" y="1922482"/>
            <a:ext cx="10498667" cy="4708981"/>
          </a:xfrm>
          <a:prstGeom prst="rect">
            <a:avLst/>
          </a:prstGeom>
          <a:noFill/>
        </p:spPr>
        <p:txBody>
          <a:bodyPr wrap="square" rtlCol="0">
            <a:spAutoFit/>
          </a:bodyPr>
          <a:lstStyle/>
          <a:p>
            <a:r>
              <a:rPr lang="en-US" sz="2000" dirty="0">
                <a:latin typeface="Raleway" panose="020B0503030101060003" pitchFamily="34" charset="77"/>
              </a:rPr>
              <a:t>If certified in one jurisdiction you may be able  to get certification without testing.  For example, Washington State has full reciprocity agreements with:</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Alabama,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Alaska,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Arizona,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Georgia,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Guam,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Hawaii,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Idaho,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Iowa,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Inter-Tribal Council of Arizona,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Massachusetts, Ohio, and </a:t>
            </a:r>
          </a:p>
          <a:p>
            <a:pPr marL="1200150" lvl="2" indent="-285750">
              <a:buFont typeface="Arial" panose="020B0604020202020204" pitchFamily="34" charset="0"/>
              <a:buChar char="•"/>
            </a:pPr>
            <a:r>
              <a:rPr lang="en-US" sz="2000" b="0" i="0" dirty="0">
                <a:solidFill>
                  <a:srgbClr val="333333"/>
                </a:solidFill>
                <a:effectLst/>
                <a:latin typeface="Raleway" panose="020B0503030101060003" pitchFamily="34" charset="77"/>
              </a:rPr>
              <a:t>Wyoming</a:t>
            </a:r>
          </a:p>
          <a:p>
            <a:pPr marL="1200150" lvl="2" indent="-285750">
              <a:buFont typeface="Arial" panose="020B0604020202020204" pitchFamily="34" charset="0"/>
              <a:buChar char="•"/>
            </a:pPr>
            <a:endParaRPr lang="en-US" sz="2000" b="0" i="0" dirty="0">
              <a:solidFill>
                <a:srgbClr val="333333"/>
              </a:solidFill>
              <a:effectLst/>
              <a:latin typeface="Raleway" panose="020B0503030101060003" pitchFamily="34" charset="77"/>
            </a:endParaRPr>
          </a:p>
          <a:p>
            <a:r>
              <a:rPr lang="en-US" sz="2000" dirty="0">
                <a:latin typeface="Raleway" panose="020B0503030101060003" pitchFamily="34" charset="77"/>
              </a:rPr>
              <a:t>And conditional reciprocity with Oregon, Nevada, Colorado, Utah and New York</a:t>
            </a:r>
          </a:p>
        </p:txBody>
      </p:sp>
    </p:spTree>
    <p:extLst>
      <p:ext uri="{BB962C8B-B14F-4D97-AF65-F5344CB8AC3E}">
        <p14:creationId xmlns:p14="http://schemas.microsoft.com/office/powerpoint/2010/main" val="35916363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EAD86C-D1D1-9C41-B6CB-6D5FA4C85069}"/>
              </a:ext>
            </a:extLst>
          </p:cNvPr>
          <p:cNvSpPr>
            <a:spLocks noGrp="1"/>
          </p:cNvSpPr>
          <p:nvPr>
            <p:ph type="body" sz="quarter" idx="13"/>
          </p:nvPr>
        </p:nvSpPr>
        <p:spPr/>
        <p:txBody>
          <a:bodyPr/>
          <a:lstStyle/>
          <a:p>
            <a:r>
              <a:rPr lang="en-US"/>
              <a:t>Questions?</a:t>
            </a:r>
          </a:p>
        </p:txBody>
      </p:sp>
    </p:spTree>
    <p:extLst>
      <p:ext uri="{BB962C8B-B14F-4D97-AF65-F5344CB8AC3E}">
        <p14:creationId xmlns:p14="http://schemas.microsoft.com/office/powerpoint/2010/main" val="108559485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65619C-05E3-4BF1-BFF3-F13201A48B0B}"/>
              </a:ext>
            </a:extLst>
          </p:cNvPr>
          <p:cNvSpPr txBox="1"/>
          <p:nvPr/>
        </p:nvSpPr>
        <p:spPr>
          <a:xfrm>
            <a:off x="2021681" y="535709"/>
            <a:ext cx="814863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CONTACT INFORMATION</a:t>
            </a:r>
          </a:p>
        </p:txBody>
      </p:sp>
      <p:pic>
        <p:nvPicPr>
          <p:cNvPr id="5" name="Picture 4">
            <a:extLst>
              <a:ext uri="{FF2B5EF4-FFF2-40B4-BE49-F238E27FC236}">
                <a16:creationId xmlns:a16="http://schemas.microsoft.com/office/drawing/2014/main" id="{1839117A-590D-48F8-9D6C-805756330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2248" y="1485900"/>
            <a:ext cx="6707505" cy="2653665"/>
          </a:xfrm>
          <a:prstGeom prst="rect">
            <a:avLst/>
          </a:prstGeom>
        </p:spPr>
      </p:pic>
      <p:sp>
        <p:nvSpPr>
          <p:cNvPr id="2" name="TextBox 1">
            <a:extLst>
              <a:ext uri="{FF2B5EF4-FFF2-40B4-BE49-F238E27FC236}">
                <a16:creationId xmlns:a16="http://schemas.microsoft.com/office/drawing/2014/main" id="{551E57B6-E790-4D7E-B331-2D336A29E792}"/>
              </a:ext>
            </a:extLst>
          </p:cNvPr>
          <p:cNvSpPr txBox="1"/>
          <p:nvPr/>
        </p:nvSpPr>
        <p:spPr>
          <a:xfrm>
            <a:off x="6411240" y="4446740"/>
            <a:ext cx="5639685" cy="193899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Department of Civil Engineering  MSC01 1070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1 University of New Mexico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Albuquerque, NM 87131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505-277-0644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swefc@unm.edu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Raleway" panose="020B0503030101060003" pitchFamily="34" charset="0"/>
                <a:ea typeface="+mn-ea"/>
                <a:cs typeface="+mn-cs"/>
              </a:rPr>
              <a:t>http://swefc.unm.edu </a:t>
            </a:r>
          </a:p>
        </p:txBody>
      </p:sp>
      <p:sp>
        <p:nvSpPr>
          <p:cNvPr id="6" name="TextBox 5">
            <a:extLst>
              <a:ext uri="{FF2B5EF4-FFF2-40B4-BE49-F238E27FC236}">
                <a16:creationId xmlns:a16="http://schemas.microsoft.com/office/drawing/2014/main" id="{35F2AC91-6A32-4AD1-97F1-93D003C4502A}"/>
              </a:ext>
            </a:extLst>
          </p:cNvPr>
          <p:cNvSpPr txBox="1"/>
          <p:nvPr/>
        </p:nvSpPr>
        <p:spPr>
          <a:xfrm>
            <a:off x="598515" y="4987067"/>
            <a:ext cx="5399514"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err="1">
                <a:solidFill>
                  <a:prstClr val="black"/>
                </a:solidFill>
                <a:latin typeface="Raleway" panose="020B0503030101060003" pitchFamily="34" charset="0"/>
              </a:rPr>
              <a:t>swefc@unm.edu</a:t>
            </a:r>
            <a:endParaRPr kumimoji="0" lang="en-US" sz="3000" b="0" i="0" u="none" strike="noStrike" kern="1200" cap="none" spc="0" normalizeH="0" baseline="0" noProof="0" dirty="0">
              <a:ln>
                <a:noFill/>
              </a:ln>
              <a:solidFill>
                <a:prstClr val="black"/>
              </a:solidFill>
              <a:effectLst/>
              <a:uLnTx/>
              <a:uFillTx/>
              <a:latin typeface="Raleway" panose="020B0503030101060003" pitchFamily="34" charset="0"/>
              <a:ea typeface="+mn-ea"/>
              <a:cs typeface="+mn-cs"/>
            </a:endParaRPr>
          </a:p>
        </p:txBody>
      </p:sp>
    </p:spTree>
    <p:extLst>
      <p:ext uri="{BB962C8B-B14F-4D97-AF65-F5344CB8AC3E}">
        <p14:creationId xmlns:p14="http://schemas.microsoft.com/office/powerpoint/2010/main" val="28257148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PSSHAPETYPE" val="Correct"/>
  <p:tag name="ANSWERSTEMINDEX" val="2"/>
</p:tagLst>
</file>

<file path=ppt/tags/tag2.xml><?xml version="1.0" encoding="utf-8"?>
<p:tagLst xmlns:a="http://schemas.openxmlformats.org/drawingml/2006/main" xmlns:r="http://schemas.openxmlformats.org/officeDocument/2006/relationships" xmlns:p="http://schemas.openxmlformats.org/presentationml/2006/main">
  <p:tag name="CPSSHAPETYPE" val="Correct"/>
  <p:tag name="ANSWERSTEMINDEX" val="2"/>
</p:tagLst>
</file>

<file path=ppt/tags/tag3.xml><?xml version="1.0" encoding="utf-8"?>
<p:tagLst xmlns:a="http://schemas.openxmlformats.org/drawingml/2006/main" xmlns:r="http://schemas.openxmlformats.org/officeDocument/2006/relationships" xmlns:p="http://schemas.openxmlformats.org/presentationml/2006/main">
  <p:tag name="CPSSHAPETYPE" val="Correct"/>
  <p:tag name="ANSWERSTEMINDEX" val="2"/>
</p:tagLst>
</file>

<file path=ppt/tags/tag4.xml><?xml version="1.0" encoding="utf-8"?>
<p:tagLst xmlns:a="http://schemas.openxmlformats.org/drawingml/2006/main" xmlns:r="http://schemas.openxmlformats.org/officeDocument/2006/relationships" xmlns:p="http://schemas.openxmlformats.org/presentationml/2006/main">
  <p:tag name="CPSSHAPETYPE" val="Correct"/>
  <p:tag name="ANSWERSTEMINDEX" val="2"/>
</p:tagLst>
</file>

<file path=ppt/tags/tag5.xml><?xml version="1.0" encoding="utf-8"?>
<p:tagLst xmlns:a="http://schemas.openxmlformats.org/drawingml/2006/main" xmlns:r="http://schemas.openxmlformats.org/officeDocument/2006/relationships" xmlns:p="http://schemas.openxmlformats.org/presentationml/2006/main">
  <p:tag name="CPSSHAPETYPE" val="Correct"/>
  <p:tag name="ANSWERSTEMINDEX" val="2"/>
</p:tagLst>
</file>

<file path=ppt/tags/tag6.xml><?xml version="1.0" encoding="utf-8"?>
<p:tagLst xmlns:a="http://schemas.openxmlformats.org/drawingml/2006/main" xmlns:r="http://schemas.openxmlformats.org/officeDocument/2006/relationships" xmlns:p="http://schemas.openxmlformats.org/presentationml/2006/main">
  <p:tag name="CPSSHAPETYPE" val="Correct"/>
  <p:tag name="ANSWERSTEMINDEX" val="2"/>
</p:tagLst>
</file>

<file path=ppt/tags/tag7.xml><?xml version="1.0" encoding="utf-8"?>
<p:tagLst xmlns:a="http://schemas.openxmlformats.org/drawingml/2006/main" xmlns:r="http://schemas.openxmlformats.org/officeDocument/2006/relationships" xmlns:p="http://schemas.openxmlformats.org/presentationml/2006/main">
  <p:tag name="CPSSHAPETYPE" val="Correct"/>
  <p:tag name="ANSWERSTEMINDEX" val="2"/>
</p:tagLst>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EFC Template 7-27-20" id="{BCF797B3-67F0-CB45-B917-85891F231E31}" vid="{0D3ADB63-F8F4-0F4C-927A-83C931AA7EDC}"/>
    </a:ext>
  </a:extLst>
</a:theme>
</file>

<file path=ppt/theme/theme2.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defRPr sz="4000" dirty="0">
            <a:latin typeface="Raleway" panose="020B0503030101060003" pitchFamily="34" charset="77"/>
          </a:defRPr>
        </a:defPPr>
      </a:lstStyle>
    </a:txDef>
  </a:objectDefaults>
  <a:extraClrSchemeLst/>
  <a:extLst>
    <a:ext uri="{05A4C25C-085E-4340-85A3-A5531E510DB2}">
      <thm15:themeFamily xmlns:thm15="http://schemas.microsoft.com/office/thememl/2012/main" name="SWEFC Template 7-27-20" id="{D7009278-C4EE-CC42-AB07-53FBC195A6C6}" vid="{771DD9F6-EAF6-4D4F-8625-B137F9AB29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item1.xml><?xml version="1.0" encoding="utf-8"?>
<CustomFieldInfoData/>
</file>

<file path=customXml/item2.xml><?xml version="1.0" encoding="utf-8"?>
<SessionSlideDescriptorData/>
</file>

<file path=customXml/item3.xml><?xml version="1.0" encoding="utf-8"?>
<SessionCloseEndedDescriptorsData/>
</file>

<file path=customXml/item4.xml><?xml version="1.0" encoding="utf-8"?>
<ParticipantInfoData/>
</file>

<file path=customXml/item5.xml><?xml version="1.0" encoding="utf-8"?>
<?mso-contentType ?>
<FormTemplates xmlns="http://schemas.microsoft.com/sharepoint/v3/contenttype/forms">
  <Display>DocumentLibraryForm</Display>
  <Edit>DocumentLibraryForm</Edit>
  <New>DocumentLibraryForm</New>
</FormTemplates>
</file>

<file path=customXml/item6.xml><?xml version="1.0" encoding="utf-8"?>
<TeamNamesData>
  <TeamNames>
    <Team1/>
    <NewTeam1/>
    <Team2/>
    <NewTeam2/>
    <Team3/>
    <NewTeam3/>
    <Team4/>
    <NewTeam4/>
    <Team5/>
    <NewTeam5/>
    <Team6/>
    <NewTeam6/>
    <Team7/>
    <NewTeam7/>
    <Team8/>
    <NewTeam8/>
    <Team9/>
    <NewTeam9/>
    <Team10/>
    <NewTeam10/>
  </TeamNames>
</TeamNamesData>
</file>

<file path=customXml/item7.xml><?xml version="1.0" encoding="utf-8"?>
<SessionResponseData/>
</file>

<file path=customXml/item8.xml><?xml version="1.0" encoding="utf-8"?>
<TextingSlideData/>
</file>

<file path=customXml/item9.xml><?xml version="1.0" encoding="utf-8"?>
<p:properties xmlns:p="http://schemas.microsoft.com/office/2006/metadata/properties" xmlns:xsi="http://www.w3.org/2001/XMLSchema-instance" xmlns:pc="http://schemas.microsoft.com/office/infopath/2007/PartnerControls">
  <documentManagement>
    <lcf76f155ced4ddcb4097134ff3c332f xmlns="bcfcacb4-ef8c-4171-b2bd-68e64a4a5b38">
      <Terms xmlns="http://schemas.microsoft.com/office/infopath/2007/PartnerControls"/>
    </lcf76f155ced4ddcb4097134ff3c332f>
    <TaxCatchAll xmlns="adfd91b3-bd4d-4885-9b34-1e53a11780c3" xsi:nil="true"/>
  </documentManagement>
</p:properties>
</file>

<file path=customXml/item10.xml><?xml version="1.0" encoding="utf-8"?>
<SessionSlideSettingsData>
  <Settings/>
</SessionSlideSettingsData>
</file>

<file path=customXml/item11.xml><?xml version="1.0" encoding="utf-8"?>
<SessionRankData/>
</file>

<file path=customXml/item12.xml><?xml version="1.0" encoding="utf-8"?>
<SessionPresentationSettingsData>
  <Settings>
    <answerbulletformat>Numeric</answerbulletformat>
    <pointstoclock>No</pointstoclock>
    <answernowautoinsert>No</answernowautoinsert>
    <answernowstyle>Explosion</answernowstyle>
    <answernowtext>Answer Now</answernowtext>
    <chartcolors>Use PowerPoint Color Scheme</chartcolors>
    <charttype>Horizontal</charttype>
    <correctanswerindicator>Checkmark</correctanswerindicator>
    <countdownautoinsert>Yes</countdownautoinsert>
    <countdownseconds>10</countdownseconds>
    <countdownsound>TicToc.wav</countdownsound>
    <countdownstyle>Box</countdownstyle>
    <gridautoinsert>No</gridautoinsert>
    <gridfillstyle>Answered</gridfillstyle>
    <gridfillcolor>255,255,0</gridfillcolor>
    <chartmodel>2D</chartmodel>
    <simulatedvotecount>50</simulatedvotecount>
    <gridcolor>176,216,255</gridcolor>
    <gridalternatecolor>62,158,255</gridalternatecolor>
    <gridincorrectcolor/>
    <gridopacity>100%</gridopacity>
    <gridtextstyle>Keypad #</gridtextstyle>
    <inputsource>Response Devices</inputsource>
    <userpreferredinputsource/>
    <multipleresponsedivisor># of Responses</multipleresponsedivisor>
    <participantsleaderboard>5</participantsleaderboard>
    <percentagedecimalplaces>0</percentagedecimalplaces>
    <responsecounterautoinsert>Vote Counter</responsecounterautoinsert>
    <responsecounterstyle>Oval</responsecounterstyle>
    <responsecountertextcolor>0,0,0</responsecountertextcolor>
    <responsecounterfillcolor>79,129,189</responsecounterfillcolor>
    <responsecounterbordercolor>56,93,138</responsecounterbordercolor>
    <responsecounterdisplayvalue># of Votes Received</responsecounterdisplayvalue>
    <insertobjectusingcolor>Blue</insertobjectusingcolor>
    <showresults>Yes</showresults>
    <teamcolors>User Defined</teamcolors>
    <teamidentificationtype>None</teamidentificationtype>
    <teamscoringtype>Voting pads only</teamscoringtype>
    <teamscoringdecimalplaces>1</teamscoringdecimalplaces>
    <teamidentificationitem>(Empty)</teamidentificationitem>
    <teamsleaderboard>5</teamsleaderboard>
    <teamname1/>
    <teamname2/>
    <teamname3/>
    <teamname4/>
    <teamname5/>
    <teamname6/>
    <teamname7/>
    <teamname8/>
    <teamname9/>
    <teamname10/>
    <showcontrolbar>Slides with EZ-VOTE Objects</showcontrolbar>
    <defaultcorrectpointvalue>1</defaultcorrectpointvalue>
    <defaultincorrectpointvalue>0</defaultincorrectpointvalue>
    <chartcolor1>0,0,0</chartcolor1>
    <chartcolor2>0,0,0</chartcolor2>
    <chartcolor3>0,0,0</chartcolor3>
    <chartcolor4>0,0,0</chartcolor4>
    <chartcolor5>0,0,0</chartcolor5>
    <chartcolor6>0,0,0</chartcolor6>
    <chartcolor7>0,0,0</chartcolor7>
    <chartcolor8>0,0,0</chartcolor8>
    <chartcolor9>0,0,0</chartcolor9>
    <chartcolor10>0,0,0</chartcolor10>
    <teamcolor1>0,0,0</teamcolor1>
    <teamcolor2>0,0,0</teamcolor2>
    <teamcolor3>0,0,0</teamcolor3>
    <teamcolor4>0,0,0</teamcolor4>
    <teamcolor5>0,0,0</teamcolor5>
    <teamcolor6>0,0,0</teamcolor6>
    <teamcolor7>0,0,0</teamcolor7>
    <teamcolor8>0,0,0</teamcolor8>
    <teamcolor9>0,0,0</teamcolor9>
    <teamcolor10>0,0,0</teamcolor10>
    <displayanswerimagesduringvote>Yes</displayanswerimagesduringvote>
    <displayanswerimageswithresponses>Yes</displayanswerimageswithresponses>
    <displayanswertextduringvote>Yes</displayanswertextduringvote>
    <displayanswertextwithresponses>Yes</displayanswertextwithresponses>
    <questionslideid/>
    <controlbarstate>Expanded</controlbarstate>
    <isgridcolorknowncolor>No</isgridcolorknowncolor>
    <gridcolorname>255,255,0</gridcolorname>
    <autorec/>
    <autorectimeintrvl/>
    <chartvotesview>Percent Raw</chartvotesview>
    <chartlabelscolor>0,0,0</chartlabelscolor>
    <ischartlabelcolorknowncolor/>
    <chartlabelcolorname/>
    <chartxaxislabeltype>Full Text</chartxaxislabeltype>
    <controlbarposition>Top Left</controlbarposition>
    <teamscoreordertype>Ordinal order</teamscoreordertype>
    <legend>Show</legend>
    <bars>Show</bars>
  </Settings>
</SessionPresentationSettingsData>
</file>

<file path=customXml/item13.xml><?xml version="1.0" encoding="utf-8"?>
<SessionGroupWeightData/>
</file>

<file path=customXml/item14.xml><?xml version="1.0" encoding="utf-8"?>
<ct:contentTypeSchema xmlns:ct="http://schemas.microsoft.com/office/2006/metadata/contentType" xmlns:ma="http://schemas.microsoft.com/office/2006/metadata/properties/metaAttributes" ct:_="" ma:_="" ma:contentTypeName="Document" ma:contentTypeID="0x010100381530E3F6B7AA41B74DDEE79226B885" ma:contentTypeVersion="19" ma:contentTypeDescription="Create a new document." ma:contentTypeScope="" ma:versionID="d7b304dc3ac3320a32f12cb982988638">
  <xsd:schema xmlns:xsd="http://www.w3.org/2001/XMLSchema" xmlns:xs="http://www.w3.org/2001/XMLSchema" xmlns:p="http://schemas.microsoft.com/office/2006/metadata/properties" xmlns:ns2="bcfcacb4-ef8c-4171-b2bd-68e64a4a5b38" xmlns:ns3="adfd91b3-bd4d-4885-9b34-1e53a11780c3" targetNamespace="http://schemas.microsoft.com/office/2006/metadata/properties" ma:root="true" ma:fieldsID="af15f68de9fb5e13bf583caa6f1aca26" ns2:_="" ns3:_="">
    <xsd:import namespace="bcfcacb4-ef8c-4171-b2bd-68e64a4a5b38"/>
    <xsd:import namespace="adfd91b3-bd4d-4885-9b34-1e53a11780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fcacb4-ef8c-4171-b2bd-68e64a4a5b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11b813-a230-4b01-befd-2f84efefd6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d91b3-bd4d-4885-9b34-1e53a11780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6d5565d-c95a-477d-8f04-9b80b2ec6ed2}" ma:internalName="TaxCatchAll" ma:showField="CatchAllData" ma:web="adfd91b3-bd4d-4885-9b34-1e53a11780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5.xml><?xml version="1.0" encoding="utf-8"?>
<SessionAnswerData>
  <AllAnswers>
    <Answers>
      <slideID>3688</slideID>
      <answerID>1</answerID>
      <answerText>Yes</answerText>
      <isCorrect>Yes</isCorrect>
      <pointValue>1</pointValue>
      <PresentationID>760f7db565664c3482034c4898f10344</PresentationID>
    </Answers>
    <Answers>
      <slideID>3688</slideID>
      <answerID>2</answerID>
      <answerText>No</answerText>
      <isCorrect>None</isCorrect>
      <pointValue>0</pointValue>
      <PresentationID>760f7db565664c3482034c4898f10344</PresentationID>
    </Answers>
    <Answers>
      <slideID>3686</slideID>
      <answerID>1</answerID>
      <answerText>Yes</answerText>
      <isCorrect>None</isCorrect>
      <pointValue>0</pointValue>
      <PresentationID>760f7db565664c3482034c4898f10344</PresentationID>
    </Answers>
    <Answers>
      <slideID>3686</slideID>
      <answerID>2</answerID>
      <answerText>No</answerText>
      <isCorrect>None</isCorrect>
      <pointValue>0</pointValue>
      <PresentationID>760f7db565664c3482034c4898f10344</PresentationID>
    </Answers>
    <Answers>
      <slideID>3686</slideID>
      <answerID>3</answerID>
      <answerText>Not yet, but plan to</answerText>
      <isCorrect>None</isCorrect>
      <pointValue>0</pointValue>
      <PresentationID>760f7db565664c3482034c4898f10344</PresentationID>
    </Answers>
    <Answers>
      <slideID>3685</slideID>
      <answerID>1</answerID>
      <answerText>NMED</answerText>
      <isCorrect>None</isCorrect>
      <pointValue>0</pointValue>
      <PresentationID>760f7db565664c3482034c4898f10344</PresentationID>
    </Answers>
    <Answers>
      <slideID>3685</slideID>
      <answerID>2</answerID>
      <answerText>ITCA</answerText>
      <isCorrect>None</isCorrect>
      <pointValue>0</pointValue>
      <PresentationID>760f7db565664c3482034c4898f10344</PresentationID>
    </Answers>
    <Answers>
      <slideID>3685</slideID>
      <answerID>3</answerID>
      <answerText>Another State</answerText>
      <isCorrect>None</isCorrect>
      <pointValue>0</pointValue>
      <PresentationID>760f7db565664c3482034c4898f10344</PresentationID>
    </Answers>
    <Answers>
      <slideID>3717</slideID>
      <answerID>1</answerID>
      <answerText>Tell the office manager</answerText>
      <isCorrect>None</isCorrect>
      <pointValue>0</pointValue>
      <PresentationID>760f7db565664c3482034c4898f10344</PresentationID>
    </Answers>
    <Answers>
      <slideID>3717</slideID>
      <answerID>2</answerID>
      <answerText>Face-to-face meeting</answerText>
      <isCorrect>Yes</isCorrect>
      <pointValue>1</pointValue>
      <PresentationID>760f7db565664c3482034c4898f10344</PresentationID>
    </Answers>
    <Answers>
      <slideID>3717</slideID>
      <answerID>3</answerID>
      <answerText>Put a notice on the plant website</answerText>
      <isCorrect>None</isCorrect>
      <pointValue>0</pointValue>
      <PresentationID>760f7db565664c3482034c4898f10344</PresentationID>
    </Answers>
    <Answers>
      <slideID>3717</slideID>
      <answerID>4</answerID>
      <answerText>Send a memorandum</answerText>
      <isCorrect>None</isCorrect>
      <pointValue>0</pointValue>
      <PresentationID>760f7db565664c3482034c4898f10344</PresentationID>
    </Answers>
    <Answers>
      <slideID>3718</slideID>
      <answerID>1</answerID>
      <answerText>Cubic ft (ft3)</answerText>
      <isCorrect>None</isCorrect>
      <pointValue>0</pointValue>
      <PresentationID>760f7db565664c3482034c4898f10344</PresentationID>
    </Answers>
    <Answers>
      <slideID>3718</slideID>
      <answerID>2</answerID>
      <answerText>Cubic meters (m3)</answerText>
      <isCorrect>None</isCorrect>
      <pointValue>0</pointValue>
      <PresentationID>760f7db565664c3482034c4898f10344</PresentationID>
    </Answers>
    <Answers>
      <slideID>3718</slideID>
      <answerID>3</answerID>
      <answerText>Gallons (Gal)</answerText>
      <isCorrect>None</isCorrect>
      <pointValue>0</pointValue>
      <PresentationID>760f7db565664c3482034c4898f10344</PresentationID>
    </Answers>
    <Answers>
      <slideID>3718</slideID>
      <answerID>4</answerID>
      <answerText>Square inches (in2)</answerText>
      <isCorrect>Yes</isCorrect>
      <pointValue>1</pointValue>
      <PresentationID>760f7db565664c3482034c4898f10344</PresentationID>
    </Answers>
    <Answers>
      <slideID>3698</slideID>
      <answerID>1</answerID>
      <answerText>Effluent</answerText>
      <isCorrect>None</isCorrect>
      <pointValue>0</pointValue>
      <PresentationID>760f7db565664c3482034c4898f10344</PresentationID>
    </Answers>
    <Answers>
      <slideID>3698</slideID>
      <answerID>2</answerID>
      <answerText>Secondary Flow</answerText>
      <isCorrect>None</isCorrect>
      <pointValue>0</pointValue>
      <PresentationID>760f7db565664c3482034c4898f10344</PresentationID>
    </Answers>
    <Answers>
      <slideID>3698</slideID>
      <answerID>3</answerID>
      <answerText>Influent</answerText>
      <isCorrect>Yes</isCorrect>
      <pointValue>1</pointValue>
      <PresentationID>760f7db565664c3482034c4898f10344</PresentationID>
    </Answers>
    <Answers>
      <slideID>3698</slideID>
      <answerID>4</answerID>
      <answerText>Surface water</answerText>
      <isCorrect>None</isCorrect>
      <pointValue>0</pointValue>
      <PresentationID>760f7db565664c3482034c4898f10344</PresentationID>
    </Answers>
    <Answers>
      <slideID>3699</slideID>
      <answerID>1</answerID>
      <answerText>Physical</answerText>
      <isCorrect>None</isCorrect>
      <pointValue>0</pointValue>
      <PresentationID>760f7db565664c3482034c4898f10344</PresentationID>
    </Answers>
    <Answers>
      <slideID>3699</slideID>
      <answerID>2</answerID>
      <answerText>Toxic</answerText>
      <isCorrect>None</isCorrect>
      <pointValue>0</pointValue>
      <PresentationID>760f7db565664c3482034c4898f10344</PresentationID>
    </Answers>
    <Answers>
      <slideID>3699</slideID>
      <answerID>3</answerID>
      <answerText>Electrical</answerText>
      <isCorrect>None</isCorrect>
      <pointValue>0</pointValue>
      <PresentationID>760f7db565664c3482034c4898f10344</PresentationID>
    </Answers>
    <Answers>
      <slideID>3699</slideID>
      <answerID>4</answerID>
      <answerText>Biological</answerText>
      <isCorrect>Yes</isCorrect>
      <pointValue>1</pointValue>
      <PresentationID>760f7db565664c3482034c4898f10344</PresentationID>
    </Answers>
    <Answers>
      <slideID>3700</slideID>
      <answerID>1</answerID>
      <answerText>Oxygen</answerText>
      <isCorrect>Yes</isCorrect>
      <pointValue>1</pointValue>
      <PresentationID>760f7db565664c3482034c4898f10344</PresentationID>
    </Answers>
    <Answers>
      <slideID>3700</slideID>
      <answerID>2</answerID>
      <answerText>Ammonia ( NH3 )</answerText>
      <isCorrect>None</isCorrect>
      <pointValue>0</pointValue>
      <PresentationID>760f7db565664c3482034c4898f10344</PresentationID>
    </Answers>
    <Answers>
      <slideID>3700</slideID>
      <answerID>3</answerID>
      <answerText>Grit</answerText>
      <isCorrect>None</isCorrect>
      <pointValue>0</pointValue>
      <PresentationID>760f7db565664c3482034c4898f10344</PresentationID>
    </Answers>
    <Answers>
      <slideID>3700</slideID>
      <answerID>4</answerID>
      <answerText>BOD</answerText>
      <isCorrect>None</isCorrect>
      <pointValue>0</pointValue>
      <PresentationID>760f7db565664c3482034c4898f10344</PresentationID>
    </Answers>
    <Answers>
      <slideID>3739</slideID>
      <answerID>1</answerID>
      <answerText>5 lbs</answerText>
      <isCorrect>None</isCorrect>
      <pointValue>0</pointValue>
      <PresentationID>760f7db565664c3482034c4898f10344</PresentationID>
    </Answers>
    <Answers>
      <slideID>3739</slideID>
      <answerID>2</answerID>
      <answerText>30 mg/L</answerText>
      <isCorrect>Yes</isCorrect>
      <pointValue>1</pointValue>
      <PresentationID>760f7db565664c3482034c4898f10344</PresentationID>
    </Answers>
    <Answers>
      <slideID>3739</slideID>
      <answerID>3</answerID>
      <answerText>200 mg/L</answerText>
      <isCorrect>None</isCorrect>
      <pointValue>0</pointValue>
      <PresentationID>760f7db565664c3482034c4898f10344</PresentationID>
    </Answers>
    <Answers>
      <slideID>3739</slideID>
      <answerID>4</answerID>
      <answerText>45 mg/L</answerText>
      <isCorrect>None</isCorrect>
      <pointValue>0</pointValue>
      <PresentationID>760f7db565664c3482034c4898f10344</PresentationID>
    </Answers>
    <Answers>
      <slideID>3740</slideID>
      <answerID>1</answerID>
      <answerText>2-3 hours</answerText>
      <isCorrect>Yes</isCorrect>
      <pointValue>1</pointValue>
      <PresentationID>760f7db565664c3482034c4898f10344</PresentationID>
    </Answers>
    <Answers>
      <slideID>3740</slideID>
      <answerID>2</answerID>
      <answerText>10-14 hours</answerText>
      <isCorrect>None</isCorrect>
      <pointValue>0</pointValue>
      <PresentationID>760f7db565664c3482034c4898f10344</PresentationID>
    </Answers>
    <Answers>
      <slideID>3740</slideID>
      <answerID>3</answerID>
      <answerText>1-2 days</answerText>
      <isCorrect>None</isCorrect>
      <pointValue>0</pointValue>
      <PresentationID>760f7db565664c3482034c4898f10344</PresentationID>
    </Answers>
    <Answers>
      <slideID>3740</slideID>
      <answerID>4</answerID>
      <answerText>24 hours</answerText>
      <isCorrect>None</isCorrect>
      <pointValue>0</pointValue>
      <PresentationID>760f7db565664c3482034c4898f10344</PresentationID>
    </Answers>
    <Answers>
      <slideID>3797</slideID>
      <answerID>1</answerID>
      <answerText>6 hours</answerText>
      <isCorrect>None</isCorrect>
      <pointValue>0</pointValue>
      <PresentationID>760f7db565664c3482034c4898f10344</PresentationID>
    </Answers>
    <Answers>
      <slideID>3797</slideID>
      <answerID>2</answerID>
      <answerText>12 hours</answerText>
      <isCorrect>None</isCorrect>
      <pointValue>0</pointValue>
      <PresentationID>760f7db565664c3482034c4898f10344</PresentationID>
    </Answers>
    <Answers>
      <slideID>3797</slideID>
      <answerID>3</answerID>
      <answerText>24 hours</answerText>
      <isCorrect>Yes</isCorrect>
      <pointValue>1</pointValue>
      <PresentationID>760f7db565664c3482034c4898f10344</PresentationID>
    </Answers>
    <Answers>
      <slideID>3797</slideID>
      <answerID>4</answerID>
      <answerText>48 hours</answerText>
      <isCorrect>None</isCorrect>
      <pointValue>0</pointValue>
      <PresentationID>760f7db565664c3482034c4898f10344</PresentationID>
    </Answers>
    <Answers>
      <slideID>3798</slideID>
      <answerID>1</answerID>
      <answerText>1 day</answerText>
      <isCorrect>None</isCorrect>
      <pointValue>0</pointValue>
      <PresentationID>760f7db565664c3482034c4898f10344</PresentationID>
    </Answers>
    <Answers>
      <slideID>3798</slideID>
      <answerID>2</answerID>
      <answerText>2 days</answerText>
      <isCorrect>None</isCorrect>
      <pointValue>0</pointValue>
      <PresentationID>760f7db565664c3482034c4898f10344</PresentationID>
    </Answers>
    <Answers>
      <slideID>3798</slideID>
      <answerID>3</answerID>
      <answerText>5 days</answerText>
      <isCorrect>Yes</isCorrect>
      <pointValue>1</pointValue>
      <PresentationID>760f7db565664c3482034c4898f10344</PresentationID>
    </Answers>
    <Answers>
      <slideID>3798</slideID>
      <answerID>4</answerID>
      <answerText>10 days</answerText>
      <isCorrect>None</isCorrect>
      <pointValue>0</pointValue>
      <PresentationID>760f7db565664c3482034c4898f10344</PresentationID>
    </Answers>
    <Answers>
      <slideID>3878</slideID>
      <answerID>1</answerID>
      <answerText>Cast Iron</answerText>
      <isCorrect>None</isCorrect>
      <pointValue>0</pointValue>
      <PresentationID>760f7db565664c3482034c4898f10344</PresentationID>
    </Answers>
    <Answers>
      <slideID>3878</slideID>
      <answerID>2</answerID>
      <answerText>PVC</answerText>
      <isCorrect>None</isCorrect>
      <pointValue>0</pointValue>
      <PresentationID>760f7db565664c3482034c4898f10344</PresentationID>
    </Answers>
    <Answers>
      <slideID>3878</slideID>
      <answerID>3</answerID>
      <answerText>Reinforced Concrete</answerText>
      <isCorrect>None</isCorrect>
      <pointValue>0</pointValue>
      <PresentationID>760f7db565664c3482034c4898f10344</PresentationID>
    </Answers>
    <Answers>
      <slideID>3878</slideID>
      <answerID>4</answerID>
      <answerText>All of the above</answerText>
      <isCorrect>Yes</isCorrect>
      <pointValue>1</pointValue>
      <PresentationID>760f7db565664c3482034c4898f10344</PresentationID>
    </Answers>
    <Answers>
      <slideID>3877</slideID>
      <answerID>1</answerID>
      <answerText>Brick</answerText>
      <isCorrect>None</isCorrect>
      <pointValue>0</pointValue>
      <PresentationID>760f7db565664c3482034c4898f10344</PresentationID>
    </Answers>
    <Answers>
      <slideID>3877</slideID>
      <answerID>2</answerID>
      <answerText>Fiberglass</answerText>
      <isCorrect>None</isCorrect>
      <pointValue>0</pointValue>
      <PresentationID>760f7db565664c3482034c4898f10344</PresentationID>
    </Answers>
    <Answers>
      <slideID>3877</slideID>
      <answerID>3</answerID>
      <answerText>Precast Concrete with a poured-in-place base</answerText>
      <isCorrect>Yes</isCorrect>
      <pointValue>1</pointValue>
      <PresentationID>760f7db565664c3482034c4898f10344</PresentationID>
    </Answers>
    <Answers>
      <slideID>3877</slideID>
      <answerID>4</answerID>
      <answerText>PVC</answerText>
      <isCorrect>None</isCorrect>
      <pointValue>0</pointValue>
      <PresentationID>760f7db565664c3482034c4898f10344</PresentationID>
    </Answers>
    <Answers>
      <slideID>3876</slideID>
      <answerID>1</answerID>
      <answerText>Left well and right well</answerText>
      <isCorrect>None</isCorrect>
      <pointValue>0</pointValue>
      <PresentationID>760f7db565664c3482034c4898f10344</PresentationID>
    </Answers>
    <Answers>
      <slideID>3876</slideID>
      <answerID>2</answerID>
      <answerText>Wet well and dry well</answerText>
      <isCorrect>Yes</isCorrect>
      <pointValue>1</pointValue>
      <PresentationID>760f7db565664c3482034c4898f10344</PresentationID>
    </Answers>
    <Answers>
      <slideID>3876</slideID>
      <answerID>3</answerID>
      <answerText>High well and low well</answerText>
      <isCorrect>None</isCorrect>
      <pointValue>0</pointValue>
      <PresentationID>760f7db565664c3482034c4898f10344</PresentationID>
    </Answers>
    <Answers>
      <slideID>3876</slideID>
      <answerID>4</answerID>
      <answerText>In well and out well</answerText>
      <isCorrect>None</isCorrect>
      <pointValue>0</pointValue>
      <PresentationID>760f7db565664c3482034c4898f10344</PresentationID>
    </Answers>
    <Answers>
      <slideID>3692</slideID>
      <answerID>1</answerID>
      <answerText>BOD</answerText>
      <isCorrect>None</isCorrect>
      <pointValue>0</pointValue>
      <PresentationID>760f7db565664c3482034c4898f10344</PresentationID>
    </Answers>
    <Answers>
      <slideID>3692</slideID>
      <answerID>2</answerID>
      <answerText>Course Screenings</answerText>
      <isCorrect>None</isCorrect>
      <pointValue>0</pointValue>
      <PresentationID>760f7db565664c3482034c4898f10344</PresentationID>
    </Answers>
    <Answers>
      <slideID>3692</slideID>
      <answerID>3</answerID>
      <answerText>Ammonia (NH3)</answerText>
      <isCorrect>None</isCorrect>
      <pointValue>0</pointValue>
      <PresentationID>760f7db565664c3482034c4898f10344</PresentationID>
    </Answers>
    <Answers>
      <slideID>3692</slideID>
      <answerID>4</answerID>
      <answerText>Pathogens and other microbes</answerText>
      <isCorrect>Yes</isCorrect>
      <pointValue>1</pointValue>
      <PresentationID>760f7db565664c3482034c4898f10344</PresentationID>
    </Answers>
    <Answers>
      <slideID>3693</slideID>
      <answerID>1</answerID>
      <answerText>Sulfuric dioxide (SO2)</answerText>
      <isCorrect>None</isCorrect>
      <pointValue>0</pointValue>
      <PresentationID>760f7db565664c3482034c4898f10344</PresentationID>
    </Answers>
    <Answers>
      <slideID>3693</slideID>
      <answerID>2</answerID>
      <answerText>Sunlight</answerText>
      <isCorrect>None</isCorrect>
      <pointValue>0</pointValue>
      <PresentationID>760f7db565664c3482034c4898f10344</PresentationID>
    </Answers>
    <Answers>
      <slideID>3693</slideID>
      <answerID>3</answerID>
      <answerText>Aeration</answerText>
      <isCorrect>None</isCorrect>
      <pointValue>0</pointValue>
      <PresentationID>760f7db565664c3482034c4898f10344</PresentationID>
    </Answers>
    <Answers>
      <slideID>3693</slideID>
      <answerID>4</answerID>
      <answerText>All of the above</answerText>
      <isCorrect>None</isCorrect>
      <pointValue>0</pointValue>
      <PresentationID>760f7db565664c3482034c4898f10344</PresentationID>
    </Answers>
    <Answers>
      <slideID>3908</slideID>
      <answerID>1</answerID>
      <answerText>Chlorine becomes hydrochloric acid</answerText>
      <isCorrect>None</isCorrect>
      <pointValue>0</pointValue>
      <PresentationID>760f7db565664c3482034c4898f10344</PresentationID>
    </Answers>
    <Answers>
      <slideID>3908</slideID>
      <answerID>2</answerID>
      <answerText>Chlorine gas becomes inactive</answerText>
      <isCorrect>None</isCorrect>
      <pointValue>0</pointValue>
      <PresentationID>760f7db565664c3482034c4898f10344</PresentationID>
    </Answers>
    <Answers>
      <slideID>3908</slideID>
      <answerID>3</answerID>
      <answerText>Storage tank will freeze</answerText>
      <isCorrect>Yes</isCorrect>
      <pointValue>1</pointValue>
      <PresentationID>760f7db565664c3482034c4898f10344</PresentationID>
    </Answers>
    <Answers>
      <slideID>3908</slideID>
      <answerID>4</answerID>
      <answerText>All of the above</answerText>
      <isCorrect>None</isCorrect>
      <pointValue>0</pointValue>
      <PresentationID>760f7db565664c3482034c4898f10344</PresentationID>
    </Answers>
    <Answers>
      <slideID>3909</slideID>
      <answerID>1</answerID>
      <answerText>To slowly release chlorine gas to prevent rupturing of chlorine storage tanks</answerText>
      <isCorrect>Yes</isCorrect>
      <pointValue>1</pointValue>
      <PresentationID>760f7db565664c3482034c4898f10344</PresentationID>
    </Answers>
    <Answers>
      <slideID>3909</slideID>
      <answerID>2</answerID>
      <answerText>To generate UV light</answerText>
      <isCorrect>None</isCorrect>
      <pointValue>0</pointValue>
      <PresentationID>760f7db565664c3482034c4898f10344</PresentationID>
    </Answers>
    <Answers>
      <slideID>3909</slideID>
      <answerID>3</answerID>
      <answerText>To generate ozone</answerText>
      <isCorrect>None</isCorrect>
      <pointValue>0</pointValue>
      <PresentationID>760f7db565664c3482034c4898f10344</PresentationID>
    </Answers>
    <Answers>
      <slideID>3909</slideID>
      <answerID>4</answerID>
      <answerText>To create a reaction between water and salt to form sodium hypochlorite</answerText>
      <isCorrect>None</isCorrect>
      <pointValue>0</pointValue>
      <PresentationID>760f7db565664c3482034c4898f10344</PresentationID>
    </Answers>
    <Answers>
      <slideID>3910</slideID>
      <answerID>1</answerID>
      <answerText>157°F</answerText>
      <isCorrect>Yes</isCorrect>
      <pointValue>1</pointValue>
      <PresentationID>760f7db565664c3482034c4898f10344</PresentationID>
    </Answers>
    <Answers>
      <slideID>3910</slideID>
      <answerID>2</answerID>
      <answerText>32°F</answerText>
      <isCorrect>None</isCorrect>
      <pointValue>0</pointValue>
      <PresentationID>760f7db565664c3482034c4898f10344</PresentationID>
    </Answers>
    <Answers>
      <slideID>3910</slideID>
      <answerID>3</answerID>
      <answerText>500°F</answerText>
      <isCorrect>None</isCorrect>
      <pointValue>0</pointValue>
      <PresentationID>760f7db565664c3482034c4898f10344</PresentationID>
    </Answers>
    <Answers>
      <slideID>3910</slideID>
      <answerID>4</answerID>
      <answerText>212°F</answerText>
      <isCorrect>None</isCorrect>
      <pointValue>0</pointValue>
      <PresentationID>760f7db565664c3482034c4898f10344</PresentationID>
    </Answers>
    <Answers>
      <slideID>3911</slideID>
      <answerID>1</answerID>
      <answerText>40 lbs/day</answerText>
      <isCorrect>None</isCorrect>
      <pointValue>0</pointValue>
      <PresentationID>760f7db565664c3482034c4898f10344</PresentationID>
    </Answers>
    <Answers>
      <slideID>3911</slideID>
      <answerID>2</answerID>
      <answerText>100 mg/L</answerText>
      <isCorrect>None</isCorrect>
      <pointValue>0</pointValue>
      <PresentationID>760f7db565664c3482034c4898f10344</PresentationID>
    </Answers>
    <Answers>
      <slideID>3911</slideID>
      <answerID>3</answerID>
      <answerText>400 lbs/day</answerText>
      <isCorrect>Yes</isCorrect>
      <pointValue>1</pointValue>
      <PresentationID>760f7db565664c3482034c4898f10344</PresentationID>
    </Answers>
    <Answers>
      <slideID>3911</slideID>
      <answerID>4</answerID>
      <answerText>1 lb/min</answerText>
      <isCorrect>None</isCorrect>
      <pointValue>0</pointValue>
      <PresentationID>760f7db565664c3482034c4898f10344</PresentationID>
    </Answers>
    <Answers>
      <slideID>3922</slideID>
      <answerID>4</answerID>
      <answerText>60,000 Gallons</answerText>
      <isCorrect>None</isCorrect>
      <pointValue>0</pointValue>
      <PresentationID>760f7db565664c3482034c4898f10344</PresentationID>
    </Answers>
    <Answers>
      <slideID>3922</slideID>
      <answerID>3</answerID>
      <answerText>250,000 Gallons</answerText>
      <isCorrect>None</isCorrect>
      <pointValue>0</pointValue>
      <PresentationID>760f7db565664c3482034c4898f10344</PresentationID>
    </Answers>
    <Answers>
      <slideID>3922</slideID>
      <answerID>2</answerID>
      <answerText>183,492 Gallons</answerText>
      <isCorrect>Yes</isCorrect>
      <pointValue>1</pointValue>
      <PresentationID>760f7db565664c3482034c4898f10344</PresentationID>
    </Answers>
    <Answers>
      <slideID>3922</slideID>
      <answerID>1</answerID>
      <answerText>120,000 Gallons</answerText>
      <isCorrect>None</isCorrect>
      <pointValue>0</pointValue>
      <PresentationID>760f7db565664c3482034c4898f10344</PresentationID>
    </Answers>
    <Answers>
      <slideID>3923</slideID>
      <answerID>4</answerID>
      <answerText>400 gpm</answerText>
      <isCorrect>None</isCorrect>
      <pointValue>0</pointValue>
      <PresentationID>760f7db565664c3482034c4898f10344</PresentationID>
    </Answers>
    <Answers>
      <slideID>3923</slideID>
      <answerID>3</answerID>
      <answerText>806 gpm</answerText>
      <isCorrect>None</isCorrect>
      <pointValue>0</pointValue>
      <PresentationID>760f7db565664c3482034c4898f10344</PresentationID>
    </Answers>
    <Answers>
      <slideID>3923</slideID>
      <answerID>2</answerID>
      <answerText>965 GPM</answerText>
      <isCorrect>Yes</isCorrect>
      <pointValue>1</pointValue>
      <PresentationID>760f7db565664c3482034c4898f10344</PresentationID>
    </Answers>
    <Answers>
      <slideID>3923</slideID>
      <answerID>1</answerID>
      <answerText>2150 GPM</answerText>
      <isCorrect>None</isCorrect>
      <pointValue>0</pointValue>
      <PresentationID>760f7db565664c3482034c4898f10344</PresentationID>
    </Answers>
    <Answers>
      <slideID>3924</slideID>
      <answerID>1</answerID>
      <answerText>2150 GPM</answerText>
      <isCorrect>None</isCorrect>
      <pointValue>0</pointValue>
      <PresentationID>760f7db565664c3482034c4898f10344</PresentationID>
    </Answers>
    <Answers>
      <slideID>3924</slideID>
      <answerID>2</answerID>
      <answerText>1984 GPM</answerText>
      <isCorrect>None</isCorrect>
      <pointValue>0</pointValue>
      <PresentationID>760f7db565664c3482034c4898f10344</PresentationID>
    </Answers>
    <Answers>
      <slideID>3924</slideID>
      <answerID>3</answerID>
      <answerText>806 GPM</answerText>
      <isCorrect>None</isCorrect>
      <pointValue>0</pointValue>
      <PresentationID>760f7db565664c3482034c4898f10344</PresentationID>
    </Answers>
    <Answers>
      <slideID>3924</slideID>
      <answerID>4</answerID>
      <answerText>400 GPM</answerText>
      <isCorrect>None</isCorrect>
      <pointValue>0</pointValue>
      <PresentationID>760f7db565664c3482034c4898f10344</PresentationID>
    </Answers>
    <Answers>
      <slideID>3925</slideID>
      <answerID>1</answerID>
      <answerText>10.7 minutes</answerText>
      <isCorrect>None</isCorrect>
      <pointValue>0</pointValue>
      <PresentationID>760f7db565664c3482034c4898f10344</PresentationID>
    </Answers>
    <Answers>
      <slideID>3925</slideID>
      <answerID>2</answerID>
      <answerText>5.07 minutes</answerText>
      <isCorrect>None</isCorrect>
      <pointValue>0</pointValue>
      <PresentationID>760f7db565664c3482034c4898f10344</PresentationID>
    </Answers>
    <Answers>
      <slideID>3925</slideID>
      <answerID>3</answerID>
      <answerText>2.5 minutes</answerText>
      <isCorrect>None</isCorrect>
      <pointValue>0</pointValue>
      <PresentationID>760f7db565664c3482034c4898f10344</PresentationID>
    </Answers>
    <Answers>
      <slideID>3925</slideID>
      <answerID>4</answerID>
      <answerText>15 minutes</answerText>
      <isCorrect>None</isCorrect>
      <pointValue>0</pointValue>
      <PresentationID>760f7db565664c3482034c4898f10344</PresentationID>
    </Answers>
    <Answers>
      <slideID>3926</slideID>
      <answerID>1</answerID>
      <answerText>3500 ft3</answerText>
      <isCorrect>None</isCorrect>
      <pointValue>0</pointValue>
      <PresentationID>760f7db565664c3482034c4898f10344</PresentationID>
    </Answers>
    <Answers>
      <slideID>3926</slideID>
      <answerID>2</answerID>
      <answerText>7500 ft3</answerText>
      <isCorrect>None</isCorrect>
      <pointValue>0</pointValue>
      <PresentationID>760f7db565664c3482034c4898f10344</PresentationID>
    </Answers>
    <Answers>
      <slideID>3926</slideID>
      <answerID>3</answerID>
      <answerText>6500 ft3</answerText>
      <isCorrect>None</isCorrect>
      <pointValue>0</pointValue>
      <PresentationID>760f7db565664c3482034c4898f10344</PresentationID>
    </Answers>
    <Answers>
      <slideID>3926</slideID>
      <answerID>4</answerID>
      <answerText>4500 ft3</answerText>
      <isCorrect>None</isCorrect>
      <pointValue>0</pointValue>
      <PresentationID>760f7db565664c3482034c4898f10344</PresentationID>
    </Answers>
    <Answers>
      <slideID>3927</slideID>
      <answerID>4</answerID>
      <answerText>4500 ft3</answerText>
      <isCorrect>None</isCorrect>
      <pointValue>0</pointValue>
      <PresentationID>760f7db565664c3482034c4898f10344</PresentationID>
    </Answers>
    <Answers>
      <slideID>3927</slideID>
      <answerID>3</answerID>
      <answerText>11,304 ft2 and 0.26 acres</answerText>
      <isCorrect>Yes</isCorrect>
      <pointValue>1</pointValue>
      <PresentationID>760f7db565664c3482034c4898f10344</PresentationID>
    </Answers>
    <Answers>
      <slideID>3927</slideID>
      <answerID>2</answerID>
      <answerText>1,884 ft2 and 5.0 acres</answerText>
      <isCorrect>None</isCorrect>
      <pointValue>0</pointValue>
      <PresentationID>760f7db565664c3482034c4898f10344</PresentationID>
    </Answers>
    <Answers>
      <slideID>3927</slideID>
      <answerID>1</answerID>
      <answerText>11,304 ft2 and 1.0 acres</answerText>
      <isCorrect>None</isCorrect>
      <pointValue>0</pointValue>
      <PresentationID>760f7db565664c3482034c4898f10344</PresentationID>
    </Answers>
    <Answers>
      <slideID>3928</slideID>
      <answerID>4</answerID>
      <answerText>6.4 acres</answerText>
      <isCorrect>Yes</isCorrect>
      <pointValue>1</pointValue>
      <PresentationID>760f7db565664c3482034c4898f10344</PresentationID>
    </Answers>
    <Answers>
      <slideID>3928</slideID>
      <answerID>3</answerID>
      <answerText>32 acres</answerText>
      <isCorrect>None</isCorrect>
      <pointValue>0</pointValue>
      <PresentationID>760f7db565664c3482034c4898f10344</PresentationID>
    </Answers>
    <Answers>
      <slideID>3928</slideID>
      <answerID>2</answerID>
      <answerText>10 acres</answerText>
      <isCorrect>None</isCorrect>
      <pointValue>0</pointValue>
      <PresentationID>760f7db565664c3482034c4898f10344</PresentationID>
    </Answers>
    <Answers>
      <slideID>3928</slideID>
      <answerID>1</answerID>
      <answerText>5.5 acres</answerText>
      <isCorrect>None</isCorrect>
      <pointValue>0</pointValue>
      <PresentationID>760f7db565664c3482034c4898f10344</PresentationID>
    </Answers>
    <Answers>
      <slideID>3929</slideID>
      <answerID>4</answerID>
      <answerText>1,400,00 ft2 and 3.25 acres</answerText>
      <isCorrect>None</isCorrect>
      <pointValue>0</pointValue>
      <PresentationID>760f7db565664c3482034c4898f10344</PresentationID>
    </Answers>
    <Answers>
      <slideID>3929</slideID>
      <answerID>3</answerID>
      <answerText>150,000 ft2 and 0.26 acres</answerText>
      <isCorrect>None</isCorrect>
      <pointValue>0</pointValue>
      <PresentationID>760f7db565664c3482034c4898f10344</PresentationID>
    </Answers>
    <Answers>
      <slideID>3929</slideID>
      <answerID>2</answerID>
      <answerText>280,000 ft2</answerText>
      <isCorrect>Yes</isCorrect>
      <pointValue>1</pointValue>
      <PresentationID>760f7db565664c3482034c4898f10344</PresentationID>
    </Answers>
    <Answers>
      <slideID>3929</slideID>
      <answerID>1</answerID>
      <answerText>240,000 ft2</answerText>
      <isCorrect>None</isCorrect>
      <pointValue>0</pointValue>
      <PresentationID>760f7db565664c3482034c4898f10344</PresentationID>
    </Answers>
  </AllAnswers>
</SessionAnswerData>
</file>

<file path=customXml/item16.xml><?xml version="1.0" encoding="utf-8"?>
<SessionSlideMasterData>
  <SlideMaster>
    <tagSlideID>3921</tagSlideID>
    <slideID>3921</slideID>
    <tagSlideID>3922</tagSlideID>
    <slideID>3922</slideID>
    <tagSlideID>3923</tagSlideID>
    <slideID>3923</slideID>
    <tagSlideID>3924</tagSlideID>
    <slideID>3924</slideID>
    <tagSlideID>3925</tagSlideID>
    <slideID>3925</slideID>
    <tagSlideID>3926</tagSlideID>
    <slideID>3926</slideID>
    <tagSlideID>3927</tagSlideID>
    <slideID>3927</slideID>
    <tagSlideID>3928</tagSlideID>
    <slideID>3928</slideID>
    <tagSlideID>3929</tagSlideID>
    <slideID>3929</slideID>
  </SlideMaster>
</SessionSlideMasterData>
</file>

<file path=customXml/item17.xml><?xml version="1.0" encoding="utf-8"?>
<SessionResponseGridSettings>
  <AllResponseGridSettings/>
</SessionResponseGridSettings>
</file>

<file path=customXml/item18.xml><?xml version="1.0" encoding="utf-8"?>
<SessionParticipantData/>
</file>

<file path=customXml/item19.xml><?xml version="1.0" encoding="utf-8"?>
<SessionQuestionData>
  <AllQuestions>
    <Question>
      <slideID>3688</slideID>
      <slideType>Q&amp;A_QSlide</slideType>
      <questionText>Is today Wednesday?</questionText>
      <teamScoringFlag>True</teamScoringFlag>
      <correctValue>0</correctValue>
      <incorrectValue>0</incorrectValue>
      <PresentationID>760f7db565664c3482034c4898f10344</PresentationID>
    </Question>
    <Question>
      <slideID>3717</slideID>
      <slideType>Q&amp;A_QSlide</slideType>
      <questionText>The best way for a manager to transmit information that is important to all employees is: </questionText>
      <teamScoringFlag>True</teamScoringFlag>
      <correctValue>0</correctValue>
      <incorrectValue>0</incorrectValue>
      <PresentationID>760f7db565664c3482034c4898f10344</PresentationID>
    </Question>
    <Question>
      <slideID>3718</slideID>
      <slideType>Q&amp;A_QSlide</slideType>
      <questionText>Which of the following is not a measure of volume?</questionText>
      <teamScoringFlag>True</teamScoringFlag>
      <correctValue>0</correctValue>
      <incorrectValue>0</incorrectValue>
      <PresentationID>760f7db565664c3482034c4898f10344</PresentationID>
    </Question>
    <Question>
      <slideID>3698</slideID>
      <slideType>Q&amp;A_QSlide</slideType>
      <questionText>What is the name for raw wastewater coming into the treatment plant?</questionText>
      <teamScoringFlag>True</teamScoringFlag>
      <correctValue>0</correctValue>
      <incorrectValue>0</incorrectValue>
      <PresentationID>760f7db565664c3482034c4898f10344</PresentationID>
    </Question>
    <Question>
      <slideID>3699</slideID>
      <slideType>Q&amp;A_QSlide</slideType>
      <questionText>Secondary treatment is what type of process?</questionText>
      <teamScoringFlag>True</teamScoringFlag>
      <correctValue>0</correctValue>
      <incorrectValue>0</incorrectValue>
      <PresentationID>760f7db565664c3482034c4898f10344</PresentationID>
    </Question>
    <Question>
      <slideID>3700</slideID>
      <slideType>Q&amp;A_QSlide</slideType>
      <questionText>WWTPs are designed to treat or remove the following except?</questionText>
      <teamScoringFlag>True</teamScoringFlag>
      <correctValue>0</correctValue>
      <incorrectValue>0</incorrectValue>
      <PresentationID>760f7db565664c3482034c4898f10344</PresentationID>
    </Question>
    <Question>
      <slideID>3739</slideID>
      <slideType>Q&amp;A_QSlide</slideType>
      <questionText>What is the desired TSS concentration for wastewater effluent?</questionText>
      <teamScoringFlag>True</teamScoringFlag>
      <correctValue>0</correctValue>
      <incorrectValue>0</incorrectValue>
      <PresentationID>760f7db565664c3482034c4898f10344</PresentationID>
    </Question>
    <Question>
      <slideID>3740</slideID>
      <slideType>Q&amp;A_QSlide</slideType>
      <questionText>The detention time for a primary clarifier should be:</questionText>
      <teamScoringFlag>True</teamScoringFlag>
      <correctValue>0</correctValue>
      <incorrectValue>0</incorrectValue>
      <PresentationID>760f7db565664c3482034c4898f10344</PresentationID>
    </Question>
    <Question>
      <slideID>3797</slideID>
      <slideType>Q&amp;A_QSlide</slideType>
      <questionText>How soon after and overflow that will endanger health does the event have to be orally reported?</questionText>
      <teamScoringFlag>True</teamScoringFlag>
      <correctValue>0</correctValue>
      <incorrectValue>0</incorrectValue>
      <PresentationID>760f7db565664c3482034c4898f10344</PresentationID>
    </Question>
    <Question>
      <slideID>3798</slideID>
      <slideType>Q&amp;A_QSlide</slideType>
      <questionText>How soon after and overflow that that will endanger health does the event have to be reported in writing?</questionText>
      <teamScoringFlag>True</teamScoringFlag>
      <correctValue>0</correctValue>
      <incorrectValue>0</incorrectValue>
      <PresentationID>760f7db565664c3482034c4898f10344</PresentationID>
    </Question>
    <Question>
      <slideID>3878</slideID>
      <slideType>Q&amp;A_QSlide</slideType>
      <questionText>Which pipe types commonly use rubber gasketed bell &amp; spigot joints? </questionText>
      <teamScoringFlag>True</teamScoringFlag>
      <correctValue>0</correctValue>
      <incorrectValue>0</incorrectValue>
      <PresentationID>760f7db565664c3482034c4898f10344</PresentationID>
    </Question>
    <Question>
      <slideID>3877</slideID>
      <slideType>Q&amp;A_QSlide</slideType>
      <questionText>In New Mexico, the most common manhole type is what?</questionText>
      <teamScoringFlag>True</teamScoringFlag>
      <correctValue>0</correctValue>
      <incorrectValue>0</incorrectValue>
      <PresentationID>760f7db565664c3482034c4898f10344</PresentationID>
    </Question>
    <Question>
      <slideID>3876</slideID>
      <slideType>Q&amp;A_QSlide</slideType>
      <questionText>What are the two lift station design types?</questionText>
      <teamScoringFlag>True</teamScoringFlag>
      <correctValue>0</correctValue>
      <incorrectValue>0</incorrectValue>
      <PresentationID>760f7db565664c3482034c4898f10344</PresentationID>
    </Question>
    <Question>
      <slideID>3692</slideID>
      <slideType>Q&amp;A_QSlide</slideType>
      <questionText>Disinfection is designed to treat which of the following?</questionText>
      <teamScoringFlag>True</teamScoringFlag>
      <correctValue>0</correctValue>
      <incorrectValue>0</incorrectValue>
      <PresentationID>760f7db565664c3482034c4898f10344</PresentationID>
    </Question>
    <Question>
      <slideID>3693</slideID>
      <slideType>Q&amp;A_QSlide</slideType>
      <questionText>Which of the following is used to remove chlorine?</questionText>
      <teamScoringFlag>True</teamScoringFlag>
      <correctValue>0</correctValue>
      <incorrectValue>0</incorrectValue>
      <PresentationID>760f7db565664c3482034c4898f10344</PresentationID>
    </Question>
    <Question>
      <slideID>3908</slideID>
      <slideType>Q&amp;A_QSlide</slideType>
      <questionText>If chlorine gas feed rates are exceeded what can happen?</questionText>
      <teamScoringFlag>True</teamScoringFlag>
      <correctValue>0</correctValue>
      <incorrectValue>0</incorrectValue>
      <PresentationID>760f7db565664c3482034c4898f10344</PresentationID>
    </Question>
    <Question>
      <slideID>3909</slideID>
      <slideType>Q&amp;A_QSlide</slideType>
      <questionText>What is the purpose of a fusible plug?</questionText>
      <teamScoringFlag>True</teamScoringFlag>
      <correctValue>0</correctValue>
      <incorrectValue>0</incorrectValue>
      <PresentationID>760f7db565664c3482034c4898f10344</PresentationID>
    </Question>
    <Question>
      <slideID>3910</slideID>
      <slideType>Q&amp;A_QSlide</slideType>
      <questionText>At what temperature does a fusible plug melt?</questionText>
      <teamScoringFlag>True</teamScoringFlag>
      <correctValue>0</correctValue>
      <incorrectValue>0</incorrectValue>
      <PresentationID>760f7db565664c3482034c4898f10344</PresentationID>
    </Question>
    <Question>
      <slideID>3911</slideID>
      <slideType>Q&amp;A_QSlide</slideType>
      <questionText>What is the maximum feed rate for a 1-ton chlorine gas cylinder?</questionText>
      <teamScoringFlag>True</teamScoringFlag>
      <correctValue>0</correctValue>
      <incorrectValue>0</incorrectValue>
      <PresentationID>760f7db565664c3482034c4898f10344</PresentationID>
    </Question>
    <Question>
      <slideID>3922</slideID>
      <slideType>Q&amp;A_QSlide</slideType>
      <questionText>What is the volume of a cylindrical tank in gallons if the diameter is 25 ft and tank height is 50 ft. Assume the tank is at full capacity.</questionText>
      <teamScoringFlag>True</teamScoringFlag>
      <correctValue>0</correctValue>
      <incorrectValue>0</incorrectValue>
      <PresentationID>760f7db565664c3482034c4898f10344</PresentationID>
    </Question>
    <Question>
      <slideID>3923</slideID>
      <slideType>Q&amp;A_QSlide</slideType>
      <questionText>Water is flowing in a pipe at 2.15 cfs (cubic feet per second).  What is the flow in gallons per minute (GPM)?</questionText>
      <teamScoringFlag>True</teamScoringFlag>
      <correctValue>0</correctValue>
      <incorrectValue>0</incorrectValue>
      <PresentationID>760f7db565664c3482034c4898f10344</PresentationID>
    </Question>
    <Question>
      <slideID>3924</slideID>
      <slideType>Q&amp;A_QSlide</slideType>
      <questionText>What is the flow in GPM in a full 18” diameter line when the velocity is 2.5 ft/sec?</questionText>
      <teamScoringFlag/>
      <correctValue/>
      <incorrectValue/>
      <PresentationID>760f7db565664c3482034c4898f10344</PresentationID>
    </Question>
    <Question>
      <slideID>3925</slideID>
      <slideType>Q&amp;A_QSlide</slideType>
      <questionText>Your clarifier is 20 ft in diameter and 15 ft deep.  It can handle a flow of 10 MGD.  What is the detention time in minutes?</questionText>
      <teamScoringFlag/>
      <correctValue/>
      <incorrectValue/>
      <PresentationID>760f7db565664c3482034c4898f10344</PresentationID>
    </Question>
    <Question>
      <slideID>3926</slideID>
      <slideType>Q&amp;A_QSlide</slideType>
      <questionText>What is the volume in cubic feet of a reservoir with the dimensions L = 50 ft, W = 15 ft, H = 10 ft.</questionText>
      <teamScoringFlag/>
      <correctValue/>
      <incorrectValue/>
      <PresentationID>760f7db565664c3482034c4898f10344</PresentationID>
    </Question>
    <Question>
      <slideID>3927</slideID>
      <slideType>Q&amp;A_QSlide</slideType>
      <questionText>In acres and square feet, what is the surface area of a circular lagoon with a diameter of 120 feet and a depth of 5 feet?</questionText>
      <teamScoringFlag>True</teamScoringFlag>
      <correctValue>0</correctValue>
      <incorrectValue>0</incorrectValue>
      <PresentationID>760f7db565664c3482034c4898f10344</PresentationID>
    </Question>
    <Question>
      <slideID>3928</slideID>
      <slideType>Q&amp;A_QSlide</slideType>
      <questionText>In acres, what is the surface area of a rectangular lagoon with a length of 700 feet, a width of 400 feet, and a depth of 5 feet?</questionText>
      <teamScoringFlag>True</teamScoringFlag>
      <correctValue>0</correctValue>
      <incorrectValue>0</incorrectValue>
      <PresentationID>760f7db565664c3482034c4898f10344</PresentationID>
    </Question>
    <Question>
      <slideID>3929</slideID>
      <slideType>Q&amp;A_QSlide</slideType>
      <questionText>In square feet, what is the surface area of a rectangular lagoon with a length of 700 feet, a width of 400 feet, and a depth of 5 feet?</questionText>
      <teamScoringFlag>True</teamScoringFlag>
      <correctValue>0</correctValue>
      <incorrectValue>0</incorrectValue>
      <PresentationID>760f7db565664c3482034c4898f10344</PresentationID>
    </Question>
  </AllQuestions>
</SessionQuestionData>
</file>

<file path=customXml/itemProps1.xml><?xml version="1.0" encoding="utf-8"?>
<ds:datastoreItem xmlns:ds="http://schemas.openxmlformats.org/officeDocument/2006/customXml" ds:itemID="{F9826B10-F912-4768-A670-52954AADBC53}">
  <ds:schemaRefs/>
</ds:datastoreItem>
</file>

<file path=customXml/itemProps2.xml><?xml version="1.0" encoding="utf-8"?>
<ds:datastoreItem xmlns:ds="http://schemas.openxmlformats.org/officeDocument/2006/customXml" ds:itemID="{31D8FBEB-B18D-413B-A4A4-C586A542415F}">
  <ds:schemaRefs/>
</ds:datastoreItem>
</file>

<file path=customXml/itemProps3.xml><?xml version="1.0" encoding="utf-8"?>
<ds:datastoreItem xmlns:ds="http://schemas.openxmlformats.org/officeDocument/2006/customXml" ds:itemID="{1A5ABE78-BD08-40EC-A37C-958CE2588969}">
  <ds:schemaRefs/>
</ds:datastoreItem>
</file>

<file path=customXml/itemProps4.xml><?xml version="1.0" encoding="utf-8"?>
<ds:datastoreItem xmlns:ds="http://schemas.openxmlformats.org/officeDocument/2006/customXml" ds:itemID="{DFD8C6CA-F07A-4B77-A0F3-30858FFEB2A2}">
  <ds:schemaRefs/>
</ds:datastoreItem>
</file>

<file path=customXml/itemProps5.xml><?xml version="1.0" encoding="utf-8"?>
<ds:datastoreItem xmlns:ds="http://schemas.openxmlformats.org/officeDocument/2006/customXml" ds:itemID="{C57B2303-8A3D-4B5B-AA45-674435BD2A6A}">
  <ds:schemaRefs>
    <ds:schemaRef ds:uri="http://schemas.microsoft.com/sharepoint/v3/contenttype/forms"/>
  </ds:schemaRefs>
</ds:datastoreItem>
</file>

<file path=customXml/itemProps6.xml><?xml version="1.0" encoding="utf-8"?>
<ds:datastoreItem xmlns:ds="http://schemas.openxmlformats.org/officeDocument/2006/customXml" ds:itemID="{D3B9DDFD-A7BD-426E-873C-85483437705F}">
  <ds:schemaRefs/>
</ds:datastoreItem>
</file>

<file path=customXml/itemProps7.xml><?xml version="1.0" encoding="utf-8"?>
<ds:datastoreItem xmlns:ds="http://schemas.openxmlformats.org/officeDocument/2006/customXml" ds:itemID="{98E2EF77-9ED0-4081-BCA3-71F1C334DF2C}">
  <ds:schemaRefs/>
</ds:datastoreItem>
</file>

<file path=customXml/itemProps8.xml><?xml version="1.0" encoding="utf-8"?>
<ds:datastoreItem xmlns:ds="http://schemas.openxmlformats.org/officeDocument/2006/customXml" ds:itemID="{09502D37-FB8E-42BC-84DA-A47D7F489F10}">
  <ds:schemaRefs/>
</ds:datastoreItem>
</file>

<file path=customXml/itemProps9.xml><?xml version="1.0" encoding="utf-8"?>
<ds:datastoreItem xmlns:ds="http://schemas.openxmlformats.org/officeDocument/2006/customXml" ds:itemID="{E2BF442D-A92E-48CF-856C-0BC472716AD9}">
  <ds:schemaRefs>
    <ds:schemaRef ds:uri="http://schemas.microsoft.com/office/infopath/2007/PartnerControls"/>
    <ds:schemaRef ds:uri="http://purl.org/dc/terms/"/>
    <ds:schemaRef ds:uri="http://purl.org/dc/dcmitype/"/>
    <ds:schemaRef ds:uri="http://schemas.microsoft.com/office/2006/documentManagement/types"/>
    <ds:schemaRef ds:uri="http://purl.org/dc/elements/1.1/"/>
    <ds:schemaRef ds:uri="http://schemas.openxmlformats.org/package/2006/metadata/core-properties"/>
    <ds:schemaRef ds:uri="http://www.w3.org/XML/1998/namespace"/>
    <ds:schemaRef ds:uri="adfd91b3-bd4d-4885-9b34-1e53a11780c3"/>
    <ds:schemaRef ds:uri="bcfcacb4-ef8c-4171-b2bd-68e64a4a5b38"/>
    <ds:schemaRef ds:uri="http://schemas.microsoft.com/office/2006/metadata/properties"/>
  </ds:schemaRefs>
</ds:datastoreItem>
</file>

<file path=customXml/itemProps10.xml><?xml version="1.0" encoding="utf-8"?>
<ds:datastoreItem xmlns:ds="http://schemas.openxmlformats.org/officeDocument/2006/customXml" ds:itemID="{62E3113F-F515-4C01-BC09-BD6054A84C0F}">
  <ds:schemaRefs/>
</ds:datastoreItem>
</file>

<file path=customXml/itemProps11.xml><?xml version="1.0" encoding="utf-8"?>
<ds:datastoreItem xmlns:ds="http://schemas.openxmlformats.org/officeDocument/2006/customXml" ds:itemID="{71FC60C9-4674-48AD-A296-2D8ED82E74F8}">
  <ds:schemaRefs/>
</ds:datastoreItem>
</file>

<file path=customXml/itemProps12.xml><?xml version="1.0" encoding="utf-8"?>
<ds:datastoreItem xmlns:ds="http://schemas.openxmlformats.org/officeDocument/2006/customXml" ds:itemID="{E9900752-74D6-4ED8-A694-06834936C7CA}">
  <ds:schemaRefs/>
</ds:datastoreItem>
</file>

<file path=customXml/itemProps13.xml><?xml version="1.0" encoding="utf-8"?>
<ds:datastoreItem xmlns:ds="http://schemas.openxmlformats.org/officeDocument/2006/customXml" ds:itemID="{7DC21B36-2E59-4011-A941-5015758B1E5F}">
  <ds:schemaRefs/>
</ds:datastoreItem>
</file>

<file path=customXml/itemProps14.xml><?xml version="1.0" encoding="utf-8"?>
<ds:datastoreItem xmlns:ds="http://schemas.openxmlformats.org/officeDocument/2006/customXml" ds:itemID="{FFE64203-A4CA-4081-A7A7-E93FC5B3D25E}"/>
</file>

<file path=customXml/itemProps15.xml><?xml version="1.0" encoding="utf-8"?>
<ds:datastoreItem xmlns:ds="http://schemas.openxmlformats.org/officeDocument/2006/customXml" ds:itemID="{31F62941-D6AF-4D7C-816B-DE1523A3F2BC}">
  <ds:schemaRefs/>
</ds:datastoreItem>
</file>

<file path=customXml/itemProps16.xml><?xml version="1.0" encoding="utf-8"?>
<ds:datastoreItem xmlns:ds="http://schemas.openxmlformats.org/officeDocument/2006/customXml" ds:itemID="{05A528BC-C758-4D09-A5C6-A8C571DE7657}">
  <ds:schemaRefs/>
</ds:datastoreItem>
</file>

<file path=customXml/itemProps17.xml><?xml version="1.0" encoding="utf-8"?>
<ds:datastoreItem xmlns:ds="http://schemas.openxmlformats.org/officeDocument/2006/customXml" ds:itemID="{39D78994-CB38-4633-917F-FB6392DE8C31}">
  <ds:schemaRefs/>
</ds:datastoreItem>
</file>

<file path=customXml/itemProps18.xml><?xml version="1.0" encoding="utf-8"?>
<ds:datastoreItem xmlns:ds="http://schemas.openxmlformats.org/officeDocument/2006/customXml" ds:itemID="{6F9C0FA3-A3B7-41AE-80C5-9999E3265122}">
  <ds:schemaRefs/>
</ds:datastoreItem>
</file>

<file path=customXml/itemProps19.xml><?xml version="1.0" encoding="utf-8"?>
<ds:datastoreItem xmlns:ds="http://schemas.openxmlformats.org/officeDocument/2006/customXml" ds:itemID="{D6091929-2975-436A-9E95-63818E320B0E}">
  <ds:schemaRefs/>
</ds:datastoreItem>
</file>

<file path=docProps/app.xml><?xml version="1.0" encoding="utf-8"?>
<Properties xmlns="http://schemas.openxmlformats.org/officeDocument/2006/extended-properties" xmlns:vt="http://schemas.openxmlformats.org/officeDocument/2006/docPropsVTypes">
  <TotalTime>36064</TotalTime>
  <Words>5328</Words>
  <Application>Microsoft Macintosh PowerPoint</Application>
  <PresentationFormat>Widescreen</PresentationFormat>
  <Paragraphs>667</Paragraphs>
  <Slides>86</Slides>
  <Notes>84</Notes>
  <HiddenSlides>2</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86</vt:i4>
      </vt:variant>
    </vt:vector>
  </HeadingPairs>
  <TitlesOfParts>
    <vt:vector size="93" baseType="lpstr">
      <vt:lpstr>Arial</vt:lpstr>
      <vt:lpstr>Calibri</vt:lpstr>
      <vt:lpstr>Helvetica</vt:lpstr>
      <vt:lpstr>Helvetica Neue</vt:lpstr>
      <vt:lpstr>Raleway</vt:lpstr>
      <vt:lpstr>1_Office Theme</vt:lpstr>
      <vt:lpstr>11_Office Theme</vt:lpstr>
      <vt:lpstr>PowerPoint Presentation</vt:lpstr>
      <vt:lpstr>The Training Program</vt:lpstr>
      <vt:lpstr>Your trainers for today:</vt:lpstr>
      <vt:lpstr>PowerPoint Presentation</vt:lpstr>
      <vt:lpstr>PowerPoint Presentation</vt:lpstr>
      <vt:lpstr>WPI/ABC Operator Certification</vt:lpstr>
      <vt:lpstr>Schedule for 2025:</vt:lpstr>
      <vt:lpstr>Sign in for every session to ensure you get credit for attending</vt:lpstr>
      <vt:lpstr>Study Tips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Study Tips: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WPI/ABC Website: gowpi.org</vt:lpstr>
      <vt:lpstr>Need to Know Criteria</vt:lpstr>
      <vt:lpstr>Question Formats</vt:lpstr>
      <vt:lpstr>Water Operator Level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There will be math.   Learn the formula sheet  </vt:lpstr>
      <vt:lpstr>Study Guides</vt:lpstr>
      <vt:lpstr>Study Guides</vt:lpstr>
      <vt:lpstr>PowerPoint Presentation</vt:lpstr>
      <vt:lpstr>Review for facts and figures</vt:lpstr>
      <vt:lpstr>PowerPoint Presentation</vt:lpstr>
      <vt:lpstr>PowerPoint Presentation</vt:lpstr>
      <vt:lpstr>PowerPoint Presentation</vt:lpstr>
      <vt:lpstr>PowerPoint Presentation</vt:lpstr>
      <vt:lpstr>PowerPoint Presentation</vt:lpstr>
      <vt:lpstr>Know Your Testing Format</vt:lpstr>
      <vt:lpstr>PowerPoint Presentation</vt:lpstr>
      <vt:lpstr>Take Online Sample Tests</vt:lpstr>
      <vt:lpstr>Sample questions</vt:lpstr>
      <vt:lpstr>Shows results</vt:lpstr>
      <vt:lpstr>PowerPoint Presentation</vt:lpstr>
      <vt:lpstr>Test Tips:</vt:lpstr>
      <vt:lpstr>Reference Guides</vt:lpstr>
      <vt:lpstr>Reference Guides</vt:lpstr>
      <vt:lpstr>PowerPoint Presentation</vt:lpstr>
      <vt:lpstr>Time for test:</vt:lpstr>
      <vt:lpstr>Time per question: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“Not”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Reciprocity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AMWUA Water Loss Control Training and Technical Assistance Program</dc:title>
  <dc:creator>Dawn Nall</dc:creator>
  <cp:lastModifiedBy>James Markham</cp:lastModifiedBy>
  <cp:revision>193</cp:revision>
  <cp:lastPrinted>2022-10-13T20:09:27Z</cp:lastPrinted>
  <dcterms:created xsi:type="dcterms:W3CDTF">2020-10-05T16:24:51Z</dcterms:created>
  <dcterms:modified xsi:type="dcterms:W3CDTF">2025-06-30T17:05:51Z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ExistingPresentation">
    <vt:lpwstr>Yes</vt:lpwstr>
  </property>
  <property fmtid="{D5CDD505-2E9C-101B-9397-08002B2CF9AE}" pid="3" name="PresentationVersion">
    <vt:lpwstr>2.1</vt:lpwstr>
  </property>
  <property fmtid="{D5CDD505-2E9C-101B-9397-08002B2CF9AE}" pid="4" name="ContentTypeId">
    <vt:lpwstr>0x010100381530E3F6B7AA41B74DDEE79226B885</vt:lpwstr>
  </property>
  <property fmtid="{D5CDD505-2E9C-101B-9397-08002B2CF9AE}" pid="5" name="MediaServiceImageTags">
    <vt:lpwstr/>
  </property>
  <property fmtid="{D5CDD505-2E9C-101B-9397-08002B2CF9AE}" pid="6" name="PresentationID">
    <vt:lpwstr>760f7db565664c3482034c4898f10344</vt:lpwstr>
  </property>
</Properties>
</file>