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8" r:id="rId4"/>
  </p:sldMasterIdLst>
  <p:notesMasterIdLst>
    <p:notesMasterId r:id="rId55"/>
  </p:notesMasterIdLst>
  <p:handoutMasterIdLst>
    <p:handoutMasterId r:id="rId56"/>
  </p:handoutMasterIdLst>
  <p:sldIdLst>
    <p:sldId id="3768" r:id="rId5"/>
    <p:sldId id="3967" r:id="rId6"/>
    <p:sldId id="3808" r:id="rId7"/>
    <p:sldId id="3952" r:id="rId8"/>
    <p:sldId id="3942" r:id="rId9"/>
    <p:sldId id="3941" r:id="rId10"/>
    <p:sldId id="3966" r:id="rId11"/>
    <p:sldId id="3950" r:id="rId12"/>
    <p:sldId id="3955" r:id="rId13"/>
    <p:sldId id="3685" r:id="rId14"/>
    <p:sldId id="3660" r:id="rId15"/>
    <p:sldId id="3953" r:id="rId16"/>
    <p:sldId id="3957" r:id="rId17"/>
    <p:sldId id="3958" r:id="rId18"/>
    <p:sldId id="3959" r:id="rId19"/>
    <p:sldId id="3694" r:id="rId20"/>
    <p:sldId id="3962" r:id="rId21"/>
    <p:sldId id="3956" r:id="rId22"/>
    <p:sldId id="3661" r:id="rId23"/>
    <p:sldId id="3658" r:id="rId24"/>
    <p:sldId id="3968" r:id="rId25"/>
    <p:sldId id="3673" r:id="rId26"/>
    <p:sldId id="3674" r:id="rId27"/>
    <p:sldId id="3675" r:id="rId28"/>
    <p:sldId id="3960" r:id="rId29"/>
    <p:sldId id="3969" r:id="rId30"/>
    <p:sldId id="3961" r:id="rId31"/>
    <p:sldId id="3662" r:id="rId32"/>
    <p:sldId id="3676" r:id="rId33"/>
    <p:sldId id="3677" r:id="rId34"/>
    <p:sldId id="3678" r:id="rId35"/>
    <p:sldId id="3680" r:id="rId36"/>
    <p:sldId id="3679" r:id="rId37"/>
    <p:sldId id="3663" r:id="rId38"/>
    <p:sldId id="3664" r:id="rId39"/>
    <p:sldId id="3665" r:id="rId40"/>
    <p:sldId id="321" r:id="rId41"/>
    <p:sldId id="3681" r:id="rId42"/>
    <p:sldId id="3682" r:id="rId43"/>
    <p:sldId id="3964" r:id="rId44"/>
    <p:sldId id="3963" r:id="rId45"/>
    <p:sldId id="3667" r:id="rId46"/>
    <p:sldId id="3669" r:id="rId47"/>
    <p:sldId id="3683" r:id="rId48"/>
    <p:sldId id="3671" r:id="rId49"/>
    <p:sldId id="3672" r:id="rId50"/>
    <p:sldId id="3684" r:id="rId51"/>
    <p:sldId id="3965" r:id="rId52"/>
    <p:sldId id="3919" r:id="rId53"/>
    <p:sldId id="3913"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970811D-F696-4074-954D-EC765474E5FD}">
          <p14:sldIdLst>
            <p14:sldId id="3768"/>
            <p14:sldId id="3967"/>
            <p14:sldId id="3808"/>
            <p14:sldId id="3952"/>
            <p14:sldId id="3942"/>
            <p14:sldId id="3941"/>
            <p14:sldId id="3966"/>
            <p14:sldId id="3950"/>
            <p14:sldId id="3955"/>
            <p14:sldId id="3685"/>
            <p14:sldId id="3660"/>
            <p14:sldId id="3953"/>
            <p14:sldId id="3957"/>
            <p14:sldId id="3958"/>
            <p14:sldId id="3959"/>
            <p14:sldId id="3694"/>
            <p14:sldId id="3962"/>
            <p14:sldId id="3956"/>
            <p14:sldId id="3661"/>
            <p14:sldId id="3658"/>
            <p14:sldId id="3968"/>
            <p14:sldId id="3673"/>
            <p14:sldId id="3674"/>
            <p14:sldId id="3675"/>
            <p14:sldId id="3960"/>
            <p14:sldId id="3969"/>
            <p14:sldId id="3961"/>
            <p14:sldId id="3662"/>
            <p14:sldId id="3676"/>
            <p14:sldId id="3677"/>
            <p14:sldId id="3678"/>
            <p14:sldId id="3680"/>
            <p14:sldId id="3679"/>
            <p14:sldId id="3663"/>
            <p14:sldId id="3664"/>
            <p14:sldId id="3665"/>
            <p14:sldId id="321"/>
            <p14:sldId id="3681"/>
            <p14:sldId id="3682"/>
            <p14:sldId id="3964"/>
            <p14:sldId id="3963"/>
            <p14:sldId id="3667"/>
            <p14:sldId id="3669"/>
            <p14:sldId id="3683"/>
            <p14:sldId id="3671"/>
            <p14:sldId id="3672"/>
            <p14:sldId id="3684"/>
            <p14:sldId id="3965"/>
            <p14:sldId id="3919"/>
            <p14:sldId id="391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FA8A830-4D59-09D0-B95B-B970F6B85C88}" name="Averi Davis" initials="AD" userId="S::adavis02@syr.edu::1d9e3194-72a7-4a9f-9408-dbad67d1907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66666"/>
    <a:srgbClr val="004190"/>
    <a:srgbClr val="004FA3"/>
    <a:srgbClr val="6AD6F0"/>
    <a:srgbClr val="0242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056F35-B25F-4D8A-A84A-59CF436A1D80}" v="184" dt="2025-07-08T21:54:14.132"/>
    <p1510:client id="{7E8BD78B-7193-9788-71A9-574BB92E2805}" v="1" dt="2025-07-10T15:02:01.2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86" autoAdjust="0"/>
    <p:restoredTop sz="67676" autoAdjust="0"/>
  </p:normalViewPr>
  <p:slideViewPr>
    <p:cSldViewPr snapToGrid="0">
      <p:cViewPr>
        <p:scale>
          <a:sx n="75" d="100"/>
          <a:sy n="75" d="100"/>
        </p:scale>
        <p:origin x="954" y="60"/>
      </p:cViewPr>
      <p:guideLst/>
    </p:cSldViewPr>
  </p:slideViewPr>
  <p:notesTextViewPr>
    <p:cViewPr>
      <p:scale>
        <a:sx n="100" d="100"/>
        <a:sy n="100" d="100"/>
      </p:scale>
      <p:origin x="0" y="0"/>
    </p:cViewPr>
  </p:notesTextViewPr>
  <p:notesViewPr>
    <p:cSldViewPr snapToGrid="0">
      <p:cViewPr varScale="1">
        <p:scale>
          <a:sx n="51" d="100"/>
          <a:sy n="51" d="100"/>
        </p:scale>
        <p:origin x="2692" y="2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63"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61" Type="http://schemas.microsoft.com/office/2016/11/relationships/changesInfo" Target="changesInfos/changesInfo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7E8BD78B-7193-9788-71A9-574BB92E2805}"/>
    <pc:docChg chg="modSld">
      <pc:chgData name="" userId="" providerId="" clId="Web-{7E8BD78B-7193-9788-71A9-574BB92E2805}" dt="2025-07-10T15:02:01.289" v="0"/>
      <pc:docMkLst>
        <pc:docMk/>
      </pc:docMkLst>
      <pc:sldChg chg="delSp">
        <pc:chgData name="" userId="" providerId="" clId="Web-{7E8BD78B-7193-9788-71A9-574BB92E2805}" dt="2025-07-10T15:02:01.289" v="0"/>
        <pc:sldMkLst>
          <pc:docMk/>
          <pc:sldMk cId="2176841488" sldId="3768"/>
        </pc:sldMkLst>
        <pc:spChg chg="del">
          <ac:chgData name="" userId="" providerId="" clId="Web-{7E8BD78B-7193-9788-71A9-574BB92E2805}" dt="2025-07-10T15:02:01.289" v="0"/>
          <ac:spMkLst>
            <pc:docMk/>
            <pc:sldMk cId="2176841488" sldId="3768"/>
            <ac:spMk id="2" creationId="{D968FDF4-ED28-D7D7-108C-7C8AFC69DECF}"/>
          </ac:spMkLst>
        </pc:spChg>
      </pc:sldChg>
    </pc:docChg>
  </pc:docChgLst>
  <pc:docChgLst>
    <pc:chgData name="A.J. Barney" userId="1b55b3db-74a8-4f99-9f89-49873b3c9220" providerId="ADAL" clId="{55056F35-B25F-4D8A-A84A-59CF436A1D80}"/>
    <pc:docChg chg="undo custSel addSld delSld modSld modSection">
      <pc:chgData name="A.J. Barney" userId="1b55b3db-74a8-4f99-9f89-49873b3c9220" providerId="ADAL" clId="{55056F35-B25F-4D8A-A84A-59CF436A1D80}" dt="2025-07-08T21:54:21.907" v="1019" actId="1076"/>
      <pc:docMkLst>
        <pc:docMk/>
      </pc:docMkLst>
      <pc:sldChg chg="modSp mod">
        <pc:chgData name="A.J. Barney" userId="1b55b3db-74a8-4f99-9f89-49873b3c9220" providerId="ADAL" clId="{55056F35-B25F-4D8A-A84A-59CF436A1D80}" dt="2025-07-08T21:26:53.937" v="221" actId="1076"/>
        <pc:sldMkLst>
          <pc:docMk/>
          <pc:sldMk cId="908198076" sldId="3658"/>
        </pc:sldMkLst>
        <pc:picChg chg="mod">
          <ac:chgData name="A.J. Barney" userId="1b55b3db-74a8-4f99-9f89-49873b3c9220" providerId="ADAL" clId="{55056F35-B25F-4D8A-A84A-59CF436A1D80}" dt="2025-07-08T21:26:53.937" v="221" actId="1076"/>
          <ac:picMkLst>
            <pc:docMk/>
            <pc:sldMk cId="908198076" sldId="3658"/>
            <ac:picMk id="3" creationId="{D9430708-78D0-4A98-988E-6930A8A2C227}"/>
          </ac:picMkLst>
        </pc:picChg>
      </pc:sldChg>
      <pc:sldChg chg="modSp mod">
        <pc:chgData name="A.J. Barney" userId="1b55b3db-74a8-4f99-9f89-49873b3c9220" providerId="ADAL" clId="{55056F35-B25F-4D8A-A84A-59CF436A1D80}" dt="2025-07-08T21:39:43.492" v="798" actId="1076"/>
        <pc:sldMkLst>
          <pc:docMk/>
          <pc:sldMk cId="2212713614" sldId="3662"/>
        </pc:sldMkLst>
        <pc:spChg chg="mod">
          <ac:chgData name="A.J. Barney" userId="1b55b3db-74a8-4f99-9f89-49873b3c9220" providerId="ADAL" clId="{55056F35-B25F-4D8A-A84A-59CF436A1D80}" dt="2025-07-08T21:39:43.492" v="798" actId="1076"/>
          <ac:spMkLst>
            <pc:docMk/>
            <pc:sldMk cId="2212713614" sldId="3662"/>
            <ac:spMk id="35" creationId="{0936E1AD-0EFF-4B17-822D-1DD58FD8DD44}"/>
          </ac:spMkLst>
        </pc:spChg>
      </pc:sldChg>
      <pc:sldChg chg="addSp delSp modSp mod">
        <pc:chgData name="A.J. Barney" userId="1b55b3db-74a8-4f99-9f89-49873b3c9220" providerId="ADAL" clId="{55056F35-B25F-4D8A-A84A-59CF436A1D80}" dt="2025-07-08T21:53:16.807" v="1012" actId="14100"/>
        <pc:sldMkLst>
          <pc:docMk/>
          <pc:sldMk cId="934955732" sldId="3664"/>
        </pc:sldMkLst>
        <pc:picChg chg="add mod">
          <ac:chgData name="A.J. Barney" userId="1b55b3db-74a8-4f99-9f89-49873b3c9220" providerId="ADAL" clId="{55056F35-B25F-4D8A-A84A-59CF436A1D80}" dt="2025-07-08T21:53:16.807" v="1012" actId="14100"/>
          <ac:picMkLst>
            <pc:docMk/>
            <pc:sldMk cId="934955732" sldId="3664"/>
            <ac:picMk id="7" creationId="{4FDF602C-F5F4-3515-6C5E-83041BF7624E}"/>
          </ac:picMkLst>
        </pc:picChg>
      </pc:sldChg>
      <pc:sldChg chg="addSp modSp mod">
        <pc:chgData name="A.J. Barney" userId="1b55b3db-74a8-4f99-9f89-49873b3c9220" providerId="ADAL" clId="{55056F35-B25F-4D8A-A84A-59CF436A1D80}" dt="2025-07-08T21:54:21.907" v="1019" actId="1076"/>
        <pc:sldMkLst>
          <pc:docMk/>
          <pc:sldMk cId="2159627836" sldId="3667"/>
        </pc:sldMkLst>
        <pc:spChg chg="mod">
          <ac:chgData name="A.J. Barney" userId="1b55b3db-74a8-4f99-9f89-49873b3c9220" providerId="ADAL" clId="{55056F35-B25F-4D8A-A84A-59CF436A1D80}" dt="2025-07-08T21:53:31.362" v="1014" actId="27636"/>
          <ac:spMkLst>
            <pc:docMk/>
            <pc:sldMk cId="2159627836" sldId="3667"/>
            <ac:spMk id="36" creationId="{AA6BDC30-A041-4159-9529-818F08458FE4}"/>
          </ac:spMkLst>
        </pc:spChg>
        <pc:picChg chg="add mod">
          <ac:chgData name="A.J. Barney" userId="1b55b3db-74a8-4f99-9f89-49873b3c9220" providerId="ADAL" clId="{55056F35-B25F-4D8A-A84A-59CF436A1D80}" dt="2025-07-08T21:54:21.907" v="1019" actId="1076"/>
          <ac:picMkLst>
            <pc:docMk/>
            <pc:sldMk cId="2159627836" sldId="3667"/>
            <ac:picMk id="3" creationId="{2D433237-C313-DA98-1238-A56F78413478}"/>
          </ac:picMkLst>
        </pc:picChg>
      </pc:sldChg>
      <pc:sldChg chg="modSp mod">
        <pc:chgData name="A.J. Barney" userId="1b55b3db-74a8-4f99-9f89-49873b3c9220" providerId="ADAL" clId="{55056F35-B25F-4D8A-A84A-59CF436A1D80}" dt="2025-07-08T21:27:18.236" v="257" actId="12"/>
        <pc:sldMkLst>
          <pc:docMk/>
          <pc:sldMk cId="3007881895" sldId="3673"/>
        </pc:sldMkLst>
        <pc:spChg chg="mod">
          <ac:chgData name="A.J. Barney" userId="1b55b3db-74a8-4f99-9f89-49873b3c9220" providerId="ADAL" clId="{55056F35-B25F-4D8A-A84A-59CF436A1D80}" dt="2025-07-08T21:27:10.726" v="256" actId="20577"/>
          <ac:spMkLst>
            <pc:docMk/>
            <pc:sldMk cId="3007881895" sldId="3673"/>
            <ac:spMk id="35" creationId="{0936E1AD-0EFF-4B17-822D-1DD58FD8DD44}"/>
          </ac:spMkLst>
        </pc:spChg>
        <pc:spChg chg="mod">
          <ac:chgData name="A.J. Barney" userId="1b55b3db-74a8-4f99-9f89-49873b3c9220" providerId="ADAL" clId="{55056F35-B25F-4D8A-A84A-59CF436A1D80}" dt="2025-07-08T21:27:18.236" v="257" actId="12"/>
          <ac:spMkLst>
            <pc:docMk/>
            <pc:sldMk cId="3007881895" sldId="3673"/>
            <ac:spMk id="36" creationId="{AA6BDC30-A041-4159-9529-818F08458FE4}"/>
          </ac:spMkLst>
        </pc:spChg>
      </pc:sldChg>
      <pc:sldChg chg="modNotesTx">
        <pc:chgData name="A.J. Barney" userId="1b55b3db-74a8-4f99-9f89-49873b3c9220" providerId="ADAL" clId="{55056F35-B25F-4D8A-A84A-59CF436A1D80}" dt="2025-07-08T21:30:47.544" v="516" actId="20577"/>
        <pc:sldMkLst>
          <pc:docMk/>
          <pc:sldMk cId="3946988243" sldId="3675"/>
        </pc:sldMkLst>
      </pc:sldChg>
      <pc:sldChg chg="modSp mod">
        <pc:chgData name="A.J. Barney" userId="1b55b3db-74a8-4f99-9f89-49873b3c9220" providerId="ADAL" clId="{55056F35-B25F-4D8A-A84A-59CF436A1D80}" dt="2025-07-08T21:39:47.554" v="799" actId="1076"/>
        <pc:sldMkLst>
          <pc:docMk/>
          <pc:sldMk cId="4281709661" sldId="3676"/>
        </pc:sldMkLst>
        <pc:spChg chg="mod">
          <ac:chgData name="A.J. Barney" userId="1b55b3db-74a8-4f99-9f89-49873b3c9220" providerId="ADAL" clId="{55056F35-B25F-4D8A-A84A-59CF436A1D80}" dt="2025-07-08T21:39:47.554" v="799" actId="1076"/>
          <ac:spMkLst>
            <pc:docMk/>
            <pc:sldMk cId="4281709661" sldId="3676"/>
            <ac:spMk id="35" creationId="{0936E1AD-0EFF-4B17-822D-1DD58FD8DD44}"/>
          </ac:spMkLst>
        </pc:spChg>
      </pc:sldChg>
      <pc:sldChg chg="modSp mod">
        <pc:chgData name="A.J. Barney" userId="1b55b3db-74a8-4f99-9f89-49873b3c9220" providerId="ADAL" clId="{55056F35-B25F-4D8A-A84A-59CF436A1D80}" dt="2025-07-08T21:40:08.087" v="800" actId="1076"/>
        <pc:sldMkLst>
          <pc:docMk/>
          <pc:sldMk cId="353574225" sldId="3677"/>
        </pc:sldMkLst>
        <pc:spChg chg="mod">
          <ac:chgData name="A.J. Barney" userId="1b55b3db-74a8-4f99-9f89-49873b3c9220" providerId="ADAL" clId="{55056F35-B25F-4D8A-A84A-59CF436A1D80}" dt="2025-07-08T21:40:08.087" v="800" actId="1076"/>
          <ac:spMkLst>
            <pc:docMk/>
            <pc:sldMk cId="353574225" sldId="3677"/>
            <ac:spMk id="35" creationId="{0936E1AD-0EFF-4B17-822D-1DD58FD8DD44}"/>
          </ac:spMkLst>
        </pc:spChg>
      </pc:sldChg>
      <pc:sldChg chg="modNotesTx">
        <pc:chgData name="A.J. Barney" userId="1b55b3db-74a8-4f99-9f89-49873b3c9220" providerId="ADAL" clId="{55056F35-B25F-4D8A-A84A-59CF436A1D80}" dt="2025-07-08T21:42:43.324" v="926" actId="20577"/>
        <pc:sldMkLst>
          <pc:docMk/>
          <pc:sldMk cId="505214730" sldId="3678"/>
        </pc:sldMkLst>
      </pc:sldChg>
      <pc:sldChg chg="modNotesTx">
        <pc:chgData name="A.J. Barney" userId="1b55b3db-74a8-4f99-9f89-49873b3c9220" providerId="ADAL" clId="{55056F35-B25F-4D8A-A84A-59CF436A1D80}" dt="2025-07-08T21:43:29.632" v="1004" actId="20577"/>
        <pc:sldMkLst>
          <pc:docMk/>
          <pc:sldMk cId="409308290" sldId="3680"/>
        </pc:sldMkLst>
      </pc:sldChg>
      <pc:sldChg chg="modSp mod">
        <pc:chgData name="A.J. Barney" userId="1b55b3db-74a8-4f99-9f89-49873b3c9220" providerId="ADAL" clId="{55056F35-B25F-4D8A-A84A-59CF436A1D80}" dt="2025-07-08T21:14:49.886" v="27" actId="20577"/>
        <pc:sldMkLst>
          <pc:docMk/>
          <pc:sldMk cId="2176841488" sldId="3768"/>
        </pc:sldMkLst>
        <pc:spChg chg="mod">
          <ac:chgData name="A.J. Barney" userId="1b55b3db-74a8-4f99-9f89-49873b3c9220" providerId="ADAL" clId="{55056F35-B25F-4D8A-A84A-59CF436A1D80}" dt="2025-07-08T21:14:49.886" v="27" actId="20577"/>
          <ac:spMkLst>
            <pc:docMk/>
            <pc:sldMk cId="2176841488" sldId="3768"/>
            <ac:spMk id="7" creationId="{D4DC6CDD-FA6F-4BF0-A404-E63E780BC843}"/>
          </ac:spMkLst>
        </pc:spChg>
      </pc:sldChg>
      <pc:sldChg chg="del">
        <pc:chgData name="A.J. Barney" userId="1b55b3db-74a8-4f99-9f89-49873b3c9220" providerId="ADAL" clId="{55056F35-B25F-4D8A-A84A-59CF436A1D80}" dt="2025-07-08T21:18:36.264" v="64" actId="47"/>
        <pc:sldMkLst>
          <pc:docMk/>
          <pc:sldMk cId="2050982886" sldId="3939"/>
        </pc:sldMkLst>
      </pc:sldChg>
      <pc:sldChg chg="modNotesTx">
        <pc:chgData name="A.J. Barney" userId="1b55b3db-74a8-4f99-9f89-49873b3c9220" providerId="ADAL" clId="{55056F35-B25F-4D8A-A84A-59CF436A1D80}" dt="2025-07-08T21:39:12.861" v="797" actId="20577"/>
        <pc:sldMkLst>
          <pc:docMk/>
          <pc:sldMk cId="2105005135" sldId="3961"/>
        </pc:sldMkLst>
      </pc:sldChg>
      <pc:sldChg chg="addSp delSp modSp add mod delAnim modNotesTx">
        <pc:chgData name="A.J. Barney" userId="1b55b3db-74a8-4f99-9f89-49873b3c9220" providerId="ADAL" clId="{55056F35-B25F-4D8A-A84A-59CF436A1D80}" dt="2025-07-08T17:51:20.301" v="22" actId="1076"/>
        <pc:sldMkLst>
          <pc:docMk/>
          <pc:sldMk cId="1358850393" sldId="3966"/>
        </pc:sldMkLst>
        <pc:spChg chg="mod">
          <ac:chgData name="A.J. Barney" userId="1b55b3db-74a8-4f99-9f89-49873b3c9220" providerId="ADAL" clId="{55056F35-B25F-4D8A-A84A-59CF436A1D80}" dt="2025-07-08T17:51:14.823" v="21" actId="1076"/>
          <ac:spMkLst>
            <pc:docMk/>
            <pc:sldMk cId="1358850393" sldId="3966"/>
            <ac:spMk id="4" creationId="{2CA4D748-34E2-7DC5-0764-E45FFA9F3A4B}"/>
          </ac:spMkLst>
        </pc:spChg>
        <pc:picChg chg="add mod">
          <ac:chgData name="A.J. Barney" userId="1b55b3db-74a8-4f99-9f89-49873b3c9220" providerId="ADAL" clId="{55056F35-B25F-4D8A-A84A-59CF436A1D80}" dt="2025-07-08T17:51:20.301" v="22" actId="1076"/>
          <ac:picMkLst>
            <pc:docMk/>
            <pc:sldMk cId="1358850393" sldId="3966"/>
            <ac:picMk id="8" creationId="{66EE0894-7B1C-B081-41BF-16BB1A173809}"/>
          </ac:picMkLst>
        </pc:picChg>
      </pc:sldChg>
      <pc:sldChg chg="addSp delSp modSp add mod">
        <pc:chgData name="A.J. Barney" userId="1b55b3db-74a8-4f99-9f89-49873b3c9220" providerId="ADAL" clId="{55056F35-B25F-4D8A-A84A-59CF436A1D80}" dt="2025-07-08T21:16:47.514" v="63" actId="1076"/>
        <pc:sldMkLst>
          <pc:docMk/>
          <pc:sldMk cId="1296569395" sldId="3967"/>
        </pc:sldMkLst>
        <pc:spChg chg="mod">
          <ac:chgData name="A.J. Barney" userId="1b55b3db-74a8-4f99-9f89-49873b3c9220" providerId="ADAL" clId="{55056F35-B25F-4D8A-A84A-59CF436A1D80}" dt="2025-07-08T21:16:42.209" v="62" actId="20577"/>
          <ac:spMkLst>
            <pc:docMk/>
            <pc:sldMk cId="1296569395" sldId="3967"/>
            <ac:spMk id="2" creationId="{558FDAE2-DE2F-F167-4203-1BD648E51852}"/>
          </ac:spMkLst>
        </pc:spChg>
        <pc:spChg chg="mod">
          <ac:chgData name="A.J. Barney" userId="1b55b3db-74a8-4f99-9f89-49873b3c9220" providerId="ADAL" clId="{55056F35-B25F-4D8A-A84A-59CF436A1D80}" dt="2025-07-08T21:16:47.514" v="63" actId="1076"/>
          <ac:spMkLst>
            <pc:docMk/>
            <pc:sldMk cId="1296569395" sldId="3967"/>
            <ac:spMk id="3" creationId="{95F9F2F0-F994-7C01-E7DF-63B2CEDEFE0E}"/>
          </ac:spMkLst>
        </pc:spChg>
        <pc:picChg chg="add mod">
          <ac:chgData name="A.J. Barney" userId="1b55b3db-74a8-4f99-9f89-49873b3c9220" providerId="ADAL" clId="{55056F35-B25F-4D8A-A84A-59CF436A1D80}" dt="2025-07-08T21:16:15.328" v="35" actId="1076"/>
          <ac:picMkLst>
            <pc:docMk/>
            <pc:sldMk cId="1296569395" sldId="3967"/>
            <ac:picMk id="5" creationId="{4ECA4741-74EB-D5E6-AE6A-9CE7EC18437D}"/>
          </ac:picMkLst>
        </pc:picChg>
        <pc:picChg chg="mod">
          <ac:chgData name="A.J. Barney" userId="1b55b3db-74a8-4f99-9f89-49873b3c9220" providerId="ADAL" clId="{55056F35-B25F-4D8A-A84A-59CF436A1D80}" dt="2025-07-08T21:16:29.877" v="37" actId="1076"/>
          <ac:picMkLst>
            <pc:docMk/>
            <pc:sldMk cId="1296569395" sldId="3967"/>
            <ac:picMk id="9" creationId="{6F838E23-FEB6-B9F8-87A4-358842968C15}"/>
          </ac:picMkLst>
        </pc:picChg>
      </pc:sldChg>
      <pc:sldChg chg="add del">
        <pc:chgData name="A.J. Barney" userId="1b55b3db-74a8-4f99-9f89-49873b3c9220" providerId="ADAL" clId="{55056F35-B25F-4D8A-A84A-59CF436A1D80}" dt="2025-07-08T17:49:12.516" v="7" actId="47"/>
        <pc:sldMkLst>
          <pc:docMk/>
          <pc:sldMk cId="2362717749" sldId="3967"/>
        </pc:sldMkLst>
      </pc:sldChg>
      <pc:sldChg chg="addSp delSp modSp add mod modAnim modNotesTx">
        <pc:chgData name="A.J. Barney" userId="1b55b3db-74a8-4f99-9f89-49873b3c9220" providerId="ADAL" clId="{55056F35-B25F-4D8A-A84A-59CF436A1D80}" dt="2025-07-08T21:26:19.746" v="220"/>
        <pc:sldMkLst>
          <pc:docMk/>
          <pc:sldMk cId="4215130689" sldId="3968"/>
        </pc:sldMkLst>
        <pc:spChg chg="add mod">
          <ac:chgData name="A.J. Barney" userId="1b55b3db-74a8-4f99-9f89-49873b3c9220" providerId="ADAL" clId="{55056F35-B25F-4D8A-A84A-59CF436A1D80}" dt="2025-07-08T21:22:42.565" v="100" actId="1076"/>
          <ac:spMkLst>
            <pc:docMk/>
            <pc:sldMk cId="4215130689" sldId="3968"/>
            <ac:spMk id="6" creationId="{65CDCCC6-D834-B887-8D0F-A0C5642F1396}"/>
          </ac:spMkLst>
        </pc:spChg>
        <pc:spChg chg="add mod">
          <ac:chgData name="A.J. Barney" userId="1b55b3db-74a8-4f99-9f89-49873b3c9220" providerId="ADAL" clId="{55056F35-B25F-4D8A-A84A-59CF436A1D80}" dt="2025-07-08T21:23:17.194" v="123" actId="1076"/>
          <ac:spMkLst>
            <pc:docMk/>
            <pc:sldMk cId="4215130689" sldId="3968"/>
            <ac:spMk id="7" creationId="{A30D3989-7017-651E-52A3-18124CC2FA2D}"/>
          </ac:spMkLst>
        </pc:spChg>
        <pc:spChg chg="add mod">
          <ac:chgData name="A.J. Barney" userId="1b55b3db-74a8-4f99-9f89-49873b3c9220" providerId="ADAL" clId="{55056F35-B25F-4D8A-A84A-59CF436A1D80}" dt="2025-07-08T21:23:40.817" v="154" actId="1076"/>
          <ac:spMkLst>
            <pc:docMk/>
            <pc:sldMk cId="4215130689" sldId="3968"/>
            <ac:spMk id="8" creationId="{2F15B1A6-04E5-B560-3B2D-8EBD40616543}"/>
          </ac:spMkLst>
        </pc:spChg>
        <pc:spChg chg="add mod">
          <ac:chgData name="A.J. Barney" userId="1b55b3db-74a8-4f99-9f89-49873b3c9220" providerId="ADAL" clId="{55056F35-B25F-4D8A-A84A-59CF436A1D80}" dt="2025-07-08T21:23:56.551" v="166" actId="1076"/>
          <ac:spMkLst>
            <pc:docMk/>
            <pc:sldMk cId="4215130689" sldId="3968"/>
            <ac:spMk id="9" creationId="{B8F6FD86-AEE6-AF7E-A81D-0F52C18D4AFC}"/>
          </ac:spMkLst>
        </pc:spChg>
        <pc:spChg chg="add mod">
          <ac:chgData name="A.J. Barney" userId="1b55b3db-74a8-4f99-9f89-49873b3c9220" providerId="ADAL" clId="{55056F35-B25F-4D8A-A84A-59CF436A1D80}" dt="2025-07-08T21:24:14.913" v="178" actId="1076"/>
          <ac:spMkLst>
            <pc:docMk/>
            <pc:sldMk cId="4215130689" sldId="3968"/>
            <ac:spMk id="10" creationId="{31CE6807-C98A-BE31-78B8-70E7D8958C6F}"/>
          </ac:spMkLst>
        </pc:spChg>
        <pc:spChg chg="add mod">
          <ac:chgData name="A.J. Barney" userId="1b55b3db-74a8-4f99-9f89-49873b3c9220" providerId="ADAL" clId="{55056F35-B25F-4D8A-A84A-59CF436A1D80}" dt="2025-07-08T21:24:52.200" v="200" actId="1076"/>
          <ac:spMkLst>
            <pc:docMk/>
            <pc:sldMk cId="4215130689" sldId="3968"/>
            <ac:spMk id="11" creationId="{BBF65BC1-A715-C90D-3BBF-1F7F59274F34}"/>
          </ac:spMkLst>
        </pc:spChg>
        <pc:spChg chg="add mod">
          <ac:chgData name="A.J. Barney" userId="1b55b3db-74a8-4f99-9f89-49873b3c9220" providerId="ADAL" clId="{55056F35-B25F-4D8A-A84A-59CF436A1D80}" dt="2025-07-08T21:26:05.076" v="218" actId="1076"/>
          <ac:spMkLst>
            <pc:docMk/>
            <pc:sldMk cId="4215130689" sldId="3968"/>
            <ac:spMk id="12" creationId="{2AC2E6FF-E088-E408-1B8C-B6A48A911573}"/>
          </ac:spMkLst>
        </pc:spChg>
        <pc:spChg chg="add mod">
          <ac:chgData name="A.J. Barney" userId="1b55b3db-74a8-4f99-9f89-49873b3c9220" providerId="ADAL" clId="{55056F35-B25F-4D8A-A84A-59CF436A1D80}" dt="2025-07-08T21:26:02.332" v="217" actId="1076"/>
          <ac:spMkLst>
            <pc:docMk/>
            <pc:sldMk cId="4215130689" sldId="3968"/>
            <ac:spMk id="13" creationId="{AC3EE4F8-F39D-14D0-02FD-3A4DF1AA7683}"/>
          </ac:spMkLst>
        </pc:spChg>
        <pc:picChg chg="add mod">
          <ac:chgData name="A.J. Barney" userId="1b55b3db-74a8-4f99-9f89-49873b3c9220" providerId="ADAL" clId="{55056F35-B25F-4D8A-A84A-59CF436A1D80}" dt="2025-07-08T21:21:26.471" v="76" actId="1076"/>
          <ac:picMkLst>
            <pc:docMk/>
            <pc:sldMk cId="4215130689" sldId="3968"/>
            <ac:picMk id="5" creationId="{38A17E71-E4D0-CAC3-A016-A3E455077164}"/>
          </ac:picMkLst>
        </pc:picChg>
      </pc:sldChg>
      <pc:sldChg chg="addSp delSp modSp add mod modAnim modNotesTx">
        <pc:chgData name="A.J. Barney" userId="1b55b3db-74a8-4f99-9f89-49873b3c9220" providerId="ADAL" clId="{55056F35-B25F-4D8A-A84A-59CF436A1D80}" dt="2025-07-08T21:37:27.930" v="633" actId="20577"/>
        <pc:sldMkLst>
          <pc:docMk/>
          <pc:sldMk cId="1043725573" sldId="3969"/>
        </pc:sldMkLst>
        <pc:spChg chg="mod">
          <ac:chgData name="A.J. Barney" userId="1b55b3db-74a8-4f99-9f89-49873b3c9220" providerId="ADAL" clId="{55056F35-B25F-4D8A-A84A-59CF436A1D80}" dt="2025-07-08T21:33:11.971" v="539" actId="1076"/>
          <ac:spMkLst>
            <pc:docMk/>
            <pc:sldMk cId="1043725573" sldId="3969"/>
            <ac:spMk id="2" creationId="{51151D03-E983-1E4F-F266-31E0C7CAA778}"/>
          </ac:spMkLst>
        </pc:spChg>
        <pc:spChg chg="add mod">
          <ac:chgData name="A.J. Barney" userId="1b55b3db-74a8-4f99-9f89-49873b3c9220" providerId="ADAL" clId="{55056F35-B25F-4D8A-A84A-59CF436A1D80}" dt="2025-07-08T21:36:24.499" v="592" actId="1076"/>
          <ac:spMkLst>
            <pc:docMk/>
            <pc:sldMk cId="1043725573" sldId="3969"/>
            <ac:spMk id="7" creationId="{61E2D608-A909-BA07-CADF-2FA61750B586}"/>
          </ac:spMkLst>
        </pc:spChg>
        <pc:spChg chg="add mod">
          <ac:chgData name="A.J. Barney" userId="1b55b3db-74a8-4f99-9f89-49873b3c9220" providerId="ADAL" clId="{55056F35-B25F-4D8A-A84A-59CF436A1D80}" dt="2025-07-08T21:36:21.500" v="591" actId="1076"/>
          <ac:spMkLst>
            <pc:docMk/>
            <pc:sldMk cId="1043725573" sldId="3969"/>
            <ac:spMk id="8" creationId="{4F24107E-59B0-4AF9-C3D1-6502ED601F29}"/>
          </ac:spMkLst>
        </pc:spChg>
        <pc:spChg chg="add mod">
          <ac:chgData name="A.J. Barney" userId="1b55b3db-74a8-4f99-9f89-49873b3c9220" providerId="ADAL" clId="{55056F35-B25F-4D8A-A84A-59CF436A1D80}" dt="2025-07-08T21:36:47.348" v="603" actId="1076"/>
          <ac:spMkLst>
            <pc:docMk/>
            <pc:sldMk cId="1043725573" sldId="3969"/>
            <ac:spMk id="9" creationId="{AC08606B-8130-7810-F943-EA1C60E62B2D}"/>
          </ac:spMkLst>
        </pc:spChg>
        <pc:spChg chg="add mod">
          <ac:chgData name="A.J. Barney" userId="1b55b3db-74a8-4f99-9f89-49873b3c9220" providerId="ADAL" clId="{55056F35-B25F-4D8A-A84A-59CF436A1D80}" dt="2025-07-08T21:36:44.939" v="602" actId="1076"/>
          <ac:spMkLst>
            <pc:docMk/>
            <pc:sldMk cId="1043725573" sldId="3969"/>
            <ac:spMk id="10" creationId="{69DBE230-8D8E-D7A7-7506-47C44FF7B833}"/>
          </ac:spMkLst>
        </pc:spChg>
        <pc:spChg chg="add mod">
          <ac:chgData name="A.J. Barney" userId="1b55b3db-74a8-4f99-9f89-49873b3c9220" providerId="ADAL" clId="{55056F35-B25F-4D8A-A84A-59CF436A1D80}" dt="2025-07-08T21:37:27.930" v="633" actId="20577"/>
          <ac:spMkLst>
            <pc:docMk/>
            <pc:sldMk cId="1043725573" sldId="3969"/>
            <ac:spMk id="11" creationId="{D1014116-C4F2-D4F4-48A6-C780B2644F78}"/>
          </ac:spMkLst>
        </pc:spChg>
        <pc:spChg chg="add mod">
          <ac:chgData name="A.J. Barney" userId="1b55b3db-74a8-4f99-9f89-49873b3c9220" providerId="ADAL" clId="{55056F35-B25F-4D8A-A84A-59CF436A1D80}" dt="2025-07-08T21:37:13.187" v="610" actId="1076"/>
          <ac:spMkLst>
            <pc:docMk/>
            <pc:sldMk cId="1043725573" sldId="3969"/>
            <ac:spMk id="12" creationId="{F8D6ECA3-4E1C-8DBB-2B37-8BF0E600FFB1}"/>
          </ac:spMkLst>
        </pc:spChg>
        <pc:picChg chg="add mod">
          <ac:chgData name="A.J. Barney" userId="1b55b3db-74a8-4f99-9f89-49873b3c9220" providerId="ADAL" clId="{55056F35-B25F-4D8A-A84A-59CF436A1D80}" dt="2025-07-08T21:37:06.095" v="608" actId="1076"/>
          <ac:picMkLst>
            <pc:docMk/>
            <pc:sldMk cId="1043725573" sldId="3969"/>
            <ac:picMk id="2052" creationId="{1CFC26D6-8F15-5FA4-0623-D69CB9435552}"/>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31B9AB-E76F-30F6-385C-C28222D22FC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AAC2EB9-022F-F86C-1012-5E008AAF098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4BED6D9-DBA4-4F15-A633-9607BD0175FF}" type="datetimeFigureOut">
              <a:rPr lang="en-US" smtClean="0"/>
              <a:t>7/10/2025</a:t>
            </a:fld>
            <a:endParaRPr lang="en-US"/>
          </a:p>
        </p:txBody>
      </p:sp>
      <p:sp>
        <p:nvSpPr>
          <p:cNvPr id="4" name="Footer Placeholder 3">
            <a:extLst>
              <a:ext uri="{FF2B5EF4-FFF2-40B4-BE49-F238E27FC236}">
                <a16:creationId xmlns:a16="http://schemas.microsoft.com/office/drawing/2014/main" id="{14822322-022B-3D57-0835-3BD9BCFC4D3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4171B45-3215-8F23-5901-3C9B6DA301A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361D569-C193-4A9F-A164-5BCE41B5E320}" type="slidenum">
              <a:rPr lang="en-US" smtClean="0"/>
              <a:t>‹#›</a:t>
            </a:fld>
            <a:endParaRPr lang="en-US"/>
          </a:p>
        </p:txBody>
      </p:sp>
    </p:spTree>
    <p:extLst>
      <p:ext uri="{BB962C8B-B14F-4D97-AF65-F5344CB8AC3E}">
        <p14:creationId xmlns:p14="http://schemas.microsoft.com/office/powerpoint/2010/main" val="25028991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14835A-6F95-48CB-B7AF-69884FD880B6}" type="datetimeFigureOut">
              <a:rPr lang="en-US" smtClean="0"/>
              <a:t>7/10/2025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3DA215-3231-4FAB-BF8A-F4221593F6C8}" type="slidenum">
              <a:rPr lang="en-US" smtClean="0"/>
              <a:t>‹#›</a:t>
            </a:fld>
            <a:endParaRPr lang="en-US"/>
          </a:p>
        </p:txBody>
      </p:sp>
    </p:spTree>
    <p:extLst>
      <p:ext uri="{BB962C8B-B14F-4D97-AF65-F5344CB8AC3E}">
        <p14:creationId xmlns:p14="http://schemas.microsoft.com/office/powerpoint/2010/main" val="951509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all of our participants from CNMI and Guam (we’ll be having a couple of attendees from American Samoa as well in the later sessions.</a:t>
            </a:r>
          </a:p>
        </p:txBody>
      </p:sp>
      <p:sp>
        <p:nvSpPr>
          <p:cNvPr id="4" name="Slide Number Placeholder 3"/>
          <p:cNvSpPr>
            <a:spLocks noGrp="1"/>
          </p:cNvSpPr>
          <p:nvPr>
            <p:ph type="sldNum" sz="quarter" idx="5"/>
          </p:nvPr>
        </p:nvSpPr>
        <p:spPr/>
        <p:txBody>
          <a:bodyPr/>
          <a:lstStyle/>
          <a:p>
            <a:fld id="{9D962E49-2EF1-4D08-9461-BAE0BAA9ECEB}" type="slidenum">
              <a:rPr lang="en-US" smtClean="0"/>
              <a:t>1</a:t>
            </a:fld>
            <a:endParaRPr lang="en-US"/>
          </a:p>
        </p:txBody>
      </p:sp>
    </p:spTree>
    <p:extLst>
      <p:ext uri="{BB962C8B-B14F-4D97-AF65-F5344CB8AC3E}">
        <p14:creationId xmlns:p14="http://schemas.microsoft.com/office/powerpoint/2010/main" val="2492567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7E542-5FAD-3A04-B1EA-2278E01F2F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C4BA69-420E-063E-C1A5-DB6337D7BB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14316A-EB2F-5D93-0144-B63B85A85744}"/>
              </a:ext>
            </a:extLst>
          </p:cNvPr>
          <p:cNvSpPr>
            <a:spLocks noGrp="1"/>
          </p:cNvSpPr>
          <p:nvPr>
            <p:ph type="body" idx="1"/>
          </p:nvPr>
        </p:nvSpPr>
        <p:spPr/>
        <p:txBody>
          <a:bodyPr/>
          <a:lstStyle/>
          <a:p>
            <a:endParaRPr lang="en-US" sz="1400" dirty="0">
              <a:latin typeface="Raleway" panose="020B0503030101060003" pitchFamily="34" charset="77"/>
            </a:endParaRPr>
          </a:p>
        </p:txBody>
      </p:sp>
      <p:sp>
        <p:nvSpPr>
          <p:cNvPr id="4" name="Slide Number Placeholder 3">
            <a:extLst>
              <a:ext uri="{FF2B5EF4-FFF2-40B4-BE49-F238E27FC236}">
                <a16:creationId xmlns:a16="http://schemas.microsoft.com/office/drawing/2014/main" id="{D2A70B04-FD09-AA84-000E-AA32846DAE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4559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Raleway" panose="020B0503030101060003" pitchFamily="34" charset="77"/>
              </a:rPr>
              <a:t>Heather introduction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182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4</a:t>
            </a:fld>
            <a:endParaRPr lang="en-US"/>
          </a:p>
        </p:txBody>
      </p:sp>
    </p:spTree>
    <p:extLst>
      <p:ext uri="{BB962C8B-B14F-4D97-AF65-F5344CB8AC3E}">
        <p14:creationId xmlns:p14="http://schemas.microsoft.com/office/powerpoint/2010/main" val="4022998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series is designed to supplement and reinforce the ABC Need to Know Criteria for the Wastewater Operator level 1 and 2 exams though there will be some higher level topics covered, and we won’t always follow the exact order listed in the NTKs</a:t>
            </a:r>
          </a:p>
          <a:p>
            <a:endParaRPr lang="en-US" dirty="0"/>
          </a:p>
          <a:p>
            <a:endParaRPr lang="en-US" dirty="0"/>
          </a:p>
          <a:p>
            <a:endParaRPr lang="en-US" dirty="0"/>
          </a:p>
          <a:p>
            <a:endParaRPr lang="en-US" dirty="0"/>
          </a:p>
          <a:p>
            <a:endParaRPr lang="en-US" dirty="0"/>
          </a:p>
          <a:p>
            <a:r>
              <a:rPr lang="en-US" dirty="0"/>
              <a:t>https://</a:t>
            </a:r>
            <a:r>
              <a:rPr lang="en-US" dirty="0" err="1"/>
              <a:t>www.gowpi.org</a:t>
            </a:r>
            <a:r>
              <a:rPr lang="en-US" dirty="0"/>
              <a:t>/services/</a:t>
            </a:r>
            <a:r>
              <a:rPr lang="en-US" dirty="0" err="1"/>
              <a:t>abc</a:t>
            </a:r>
            <a:r>
              <a:rPr lang="en-US" dirty="0"/>
              <a:t>-testing/standardized-exams/standardized-wastewater-treatment-operator-exams/</a:t>
            </a:r>
          </a:p>
        </p:txBody>
      </p:sp>
      <p:sp>
        <p:nvSpPr>
          <p:cNvPr id="4" name="Slide Number Placeholder 3"/>
          <p:cNvSpPr>
            <a:spLocks noGrp="1"/>
          </p:cNvSpPr>
          <p:nvPr>
            <p:ph type="sldNum" sz="quarter" idx="5"/>
          </p:nvPr>
        </p:nvSpPr>
        <p:spPr/>
        <p:txBody>
          <a:bodyPr/>
          <a:lstStyle/>
          <a:p>
            <a:fld id="{9D962E49-2EF1-4D08-9461-BAE0BAA9ECEB}" type="slidenum">
              <a:rPr lang="en-US" smtClean="0"/>
              <a:t>5</a:t>
            </a:fld>
            <a:endParaRPr lang="en-US"/>
          </a:p>
        </p:txBody>
      </p:sp>
    </p:spTree>
    <p:extLst>
      <p:ext uri="{BB962C8B-B14F-4D97-AF65-F5344CB8AC3E}">
        <p14:creationId xmlns:p14="http://schemas.microsoft.com/office/powerpoint/2010/main" val="2289291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26 sessions total</a:t>
            </a:r>
          </a:p>
          <a:p>
            <a:endParaRPr lang="en-US" dirty="0"/>
          </a:p>
          <a:p>
            <a:r>
              <a:rPr lang="en-US" dirty="0"/>
              <a:t>1 hour each</a:t>
            </a:r>
          </a:p>
          <a:p>
            <a:endParaRPr lang="en-US" dirty="0"/>
          </a:p>
          <a:p>
            <a:r>
              <a:rPr lang="en-US" dirty="0"/>
              <a:t>This is the schedule for the remainder of this year,</a:t>
            </a:r>
          </a:p>
          <a:p>
            <a:endParaRPr lang="en-US" dirty="0"/>
          </a:p>
          <a:p>
            <a:r>
              <a:rPr lang="en-US" dirty="0"/>
              <a:t>The trainers will vary depending on the topic</a:t>
            </a:r>
          </a:p>
        </p:txBody>
      </p:sp>
      <p:sp>
        <p:nvSpPr>
          <p:cNvPr id="4" name="Slide Number Placeholder 3"/>
          <p:cNvSpPr>
            <a:spLocks noGrp="1"/>
          </p:cNvSpPr>
          <p:nvPr>
            <p:ph type="sldNum" sz="quarter" idx="5"/>
          </p:nvPr>
        </p:nvSpPr>
        <p:spPr/>
        <p:txBody>
          <a:bodyPr/>
          <a:lstStyle/>
          <a:p>
            <a:fld id="{9D962E49-2EF1-4D08-9461-BAE0BAA9ECEB}" type="slidenum">
              <a:rPr lang="en-US" smtClean="0"/>
              <a:t>6</a:t>
            </a:fld>
            <a:endParaRPr lang="en-US"/>
          </a:p>
        </p:txBody>
      </p:sp>
    </p:spTree>
    <p:extLst>
      <p:ext uri="{BB962C8B-B14F-4D97-AF65-F5344CB8AC3E}">
        <p14:creationId xmlns:p14="http://schemas.microsoft.com/office/powerpoint/2010/main" val="3339929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BAD22-41CB-1071-54D4-C86FBC4AD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D77B2-3581-1843-4849-C26FC4B1A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7F5487-A23C-022E-78B3-E08586EB85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FC52FB-119D-BEE1-243A-87F3AB3D8B0F}"/>
              </a:ext>
            </a:extLst>
          </p:cNvPr>
          <p:cNvSpPr>
            <a:spLocks noGrp="1"/>
          </p:cNvSpPr>
          <p:nvPr>
            <p:ph type="sldNum" sz="quarter" idx="5"/>
          </p:nvPr>
        </p:nvSpPr>
        <p:spPr/>
        <p:txBody>
          <a:bodyPr/>
          <a:lstStyle/>
          <a:p>
            <a:fld id="{9D962E49-2EF1-4D08-9461-BAE0BAA9ECEB}" type="slidenum">
              <a:rPr lang="en-US" smtClean="0"/>
              <a:t>7</a:t>
            </a:fld>
            <a:endParaRPr lang="en-US"/>
          </a:p>
        </p:txBody>
      </p:sp>
    </p:spTree>
    <p:extLst>
      <p:ext uri="{BB962C8B-B14F-4D97-AF65-F5344CB8AC3E}">
        <p14:creationId xmlns:p14="http://schemas.microsoft.com/office/powerpoint/2010/main" val="1867234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to sign in if you are attending in a group.  The facilitator at your location will forward these to us and we will keep track of your attendance hours for credits;</a:t>
            </a:r>
          </a:p>
          <a:p>
            <a:endParaRPr lang="en-US" dirty="0"/>
          </a:p>
          <a:p>
            <a:r>
              <a:rPr lang="en-US" dirty="0"/>
              <a:t>(Heather - add in anything else you want here.  I start on the next slide)</a:t>
            </a:r>
          </a:p>
        </p:txBody>
      </p:sp>
      <p:sp>
        <p:nvSpPr>
          <p:cNvPr id="4" name="Slide Number Placeholder 3"/>
          <p:cNvSpPr>
            <a:spLocks noGrp="1"/>
          </p:cNvSpPr>
          <p:nvPr>
            <p:ph type="sldNum" sz="quarter" idx="5"/>
          </p:nvPr>
        </p:nvSpPr>
        <p:spPr/>
        <p:txBody>
          <a:bodyPr/>
          <a:lstStyle/>
          <a:p>
            <a:fld id="{9D962E49-2EF1-4D08-9461-BAE0BAA9ECEB}" type="slidenum">
              <a:rPr lang="en-US" smtClean="0"/>
              <a:t>8</a:t>
            </a:fld>
            <a:endParaRPr lang="en-US"/>
          </a:p>
        </p:txBody>
      </p:sp>
    </p:spTree>
    <p:extLst>
      <p:ext uri="{BB962C8B-B14F-4D97-AF65-F5344CB8AC3E}">
        <p14:creationId xmlns:p14="http://schemas.microsoft.com/office/powerpoint/2010/main" val="2983042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pollution and contaminants that are known to cause damage to receiving bodies of water and disrupt the ability of other communities to treat drinking water</a:t>
            </a:r>
          </a:p>
          <a:p>
            <a:r>
              <a:rPr lang="en-US" dirty="0"/>
              <a:t>Improperly treated wastewater can cause human sickness in waters that are using for fishing, recreation, and as drinking water sources</a:t>
            </a:r>
          </a:p>
          <a:p>
            <a:r>
              <a:rPr lang="en-US" dirty="0"/>
              <a:t>Improperly treated wastewater that is discharged to the environment can immediately kill local wildlife and cause long term issues</a:t>
            </a:r>
          </a:p>
          <a:p>
            <a:r>
              <a:rPr lang="en-US" dirty="0"/>
              <a:t>It is also federally regulated. Any WWTP that discharges to a point source such as a river or lake is required to have an NPDES which sets loading limits on different contaminants in wastewater that WWTP’s have to treat for</a:t>
            </a:r>
          </a:p>
          <a:p>
            <a:endParaRPr lang="en-US" dirty="0"/>
          </a:p>
          <a:p>
            <a:r>
              <a:rPr lang="en-US" dirty="0"/>
              <a:t>Photos by</a:t>
            </a:r>
          </a:p>
          <a:p>
            <a:r>
              <a:rPr lang="en-US" dirty="0"/>
              <a:t>SWEFC</a:t>
            </a:r>
          </a:p>
          <a:p>
            <a:r>
              <a:rPr lang="en-US" dirty="0"/>
              <a:t>https://itoldya420.getarchive.net/amp/media/water-supply-treatment-2-412-dsp-2-watersupply_084jpg-0e0fe3</a:t>
            </a:r>
          </a:p>
          <a:p>
            <a:r>
              <a:rPr lang="en-US" dirty="0"/>
              <a:t>SWEFC</a:t>
            </a:r>
          </a:p>
          <a:p>
            <a:r>
              <a:rPr lang="en-US" dirty="0"/>
              <a:t>https://library.fiveable.me/legal-method-writing/unit-2/structure-legal-opinion/study-guide/yB41WjH2B1nYy0Nk</a:t>
            </a:r>
          </a:p>
        </p:txBody>
      </p:sp>
      <p:sp>
        <p:nvSpPr>
          <p:cNvPr id="4" name="Slide Number Placeholder 3"/>
          <p:cNvSpPr>
            <a:spLocks noGrp="1"/>
          </p:cNvSpPr>
          <p:nvPr>
            <p:ph type="sldNum" sz="quarter" idx="5"/>
          </p:nvPr>
        </p:nvSpPr>
        <p:spPr/>
        <p:txBody>
          <a:bodyPr/>
          <a:lstStyle/>
          <a:p>
            <a:fld id="{9D962E49-2EF1-4D08-9461-BAE0BAA9ECEB}" type="slidenum">
              <a:rPr lang="en-US" smtClean="0"/>
              <a:t>10</a:t>
            </a:fld>
            <a:endParaRPr lang="en-US"/>
          </a:p>
        </p:txBody>
      </p:sp>
    </p:spTree>
    <p:extLst>
      <p:ext uri="{BB962C8B-B14F-4D97-AF65-F5344CB8AC3E}">
        <p14:creationId xmlns:p14="http://schemas.microsoft.com/office/powerpoint/2010/main" val="3504202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Excess nutrients lead to eutrophication. Algae thrive in these high nutrient environments and out compete other plans and wildlife in the effected area. They grow out of control and start to die off as nutrients and oxygen are consumed. When they die microorganisms consume them which depletes more of the oxygen in the water making it inhabitable for other wildlife. This creates dead zones or septic conditions essentially creating swamp conditions.</a:t>
            </a:r>
          </a:p>
          <a:p>
            <a:r>
              <a:rPr lang="en-US" dirty="0"/>
              <a:t>Pathogens in wastewater cause human diseases. Some important ones to know that frequently appear in certification exams are cholera, typhoid, hepatitis, dysentery, polio</a:t>
            </a:r>
          </a:p>
          <a:p>
            <a:r>
              <a:rPr lang="en-US" dirty="0"/>
              <a:t>Solids and debris add to current amounts of litter that are polluting the environment. Especially plastics that slowly breakdown and the ongoing concern of the effects of microplastics</a:t>
            </a:r>
          </a:p>
          <a:p>
            <a:r>
              <a:rPr lang="en-US" dirty="0"/>
              <a:t>Heavy metals can disrupt development in wildlife and humans, same with pharmaceuticals that can act as endocrine disrupters, and lots of other emerging contaminants that the extent of how they influence wildlife are barely understood</a:t>
            </a:r>
          </a:p>
          <a:p>
            <a:endParaRPr lang="en-US" dirty="0"/>
          </a:p>
          <a:p>
            <a:endParaRPr lang="en-US" dirty="0"/>
          </a:p>
          <a:p>
            <a:r>
              <a:rPr lang="en-US" dirty="0"/>
              <a:t>https://www.britannica.com/science/eutrophication</a:t>
            </a:r>
          </a:p>
        </p:txBody>
      </p:sp>
      <p:sp>
        <p:nvSpPr>
          <p:cNvPr id="4" name="Slide Number Placeholder 3"/>
          <p:cNvSpPr>
            <a:spLocks noGrp="1"/>
          </p:cNvSpPr>
          <p:nvPr>
            <p:ph type="sldNum" sz="quarter" idx="5"/>
          </p:nvPr>
        </p:nvSpPr>
        <p:spPr/>
        <p:txBody>
          <a:bodyPr/>
          <a:lstStyle/>
          <a:p>
            <a:fld id="{9D962E49-2EF1-4D08-9461-BAE0BAA9ECEB}" type="slidenum">
              <a:rPr lang="en-US" smtClean="0"/>
              <a:t>11</a:t>
            </a:fld>
            <a:endParaRPr lang="en-US"/>
          </a:p>
        </p:txBody>
      </p:sp>
    </p:spTree>
    <p:extLst>
      <p:ext uri="{BB962C8B-B14F-4D97-AF65-F5344CB8AC3E}">
        <p14:creationId xmlns:p14="http://schemas.microsoft.com/office/powerpoint/2010/main" val="20275990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E17AD-5052-42C4-1A9B-6CDDE9C708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5FE187-113D-9341-8C03-D5326F9208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8D7E17-4127-F5F8-E826-047374AFE36A}"/>
              </a:ext>
            </a:extLst>
          </p:cNvPr>
          <p:cNvSpPr>
            <a:spLocks noGrp="1"/>
          </p:cNvSpPr>
          <p:nvPr>
            <p:ph type="body" idx="1"/>
          </p:nvPr>
        </p:nvSpPr>
        <p:spPr/>
        <p:txBody>
          <a:bodyPr/>
          <a:lstStyle/>
          <a:p>
            <a:pPr marL="0" indent="0">
              <a:buNone/>
            </a:pPr>
            <a:r>
              <a:rPr lang="en-US" dirty="0"/>
              <a:t>In 1854 Dr. John (not Jon) Snow identified the contaminated Broad Street Water Pump in London as the source of a cholera outbreak</a:t>
            </a:r>
          </a:p>
          <a:p>
            <a:r>
              <a:rPr lang="en-US" dirty="0"/>
              <a:t>The contributed to the development of sewage systems and water cleaning systems</a:t>
            </a:r>
          </a:p>
          <a:p>
            <a:pPr marL="0" indent="0">
              <a:buNone/>
            </a:pPr>
            <a:r>
              <a:rPr lang="en-US" dirty="0"/>
              <a:t>U.S. cities implemented sewer systems in the late 1800s in response to European developments</a:t>
            </a:r>
          </a:p>
          <a:p>
            <a:pPr marL="0" indent="0">
              <a:buNone/>
            </a:pPr>
            <a:r>
              <a:rPr lang="en-US" dirty="0"/>
              <a:t>The Federal Water Pollution Control Act was created in 1948</a:t>
            </a:r>
          </a:p>
          <a:p>
            <a:r>
              <a:rPr lang="en-US" dirty="0"/>
              <a:t>First major federal legislation to address water pollution</a:t>
            </a:r>
          </a:p>
          <a:p>
            <a:r>
              <a:rPr lang="en-US" dirty="0"/>
              <a:t>Created water standards and provided funds for wastewater infrastructure that affect interstate waters</a:t>
            </a:r>
          </a:p>
          <a:p>
            <a:pPr marL="0" indent="0">
              <a:buNone/>
            </a:pPr>
            <a:r>
              <a:rPr lang="en-US" dirty="0"/>
              <a:t>The Federal Water Pollution Control Act became the Clean Water Act in 1972</a:t>
            </a:r>
          </a:p>
          <a:p>
            <a:endParaRPr lang="en-US" dirty="0"/>
          </a:p>
          <a:p>
            <a:endParaRPr lang="en-US" dirty="0"/>
          </a:p>
          <a:p>
            <a:r>
              <a:rPr lang="en-US" dirty="0"/>
              <a:t>https://www.goodfon.com/films/wallpaper-download-2100x1398-vzglyad-bryunet-muzhchina-jon.html</a:t>
            </a:r>
          </a:p>
        </p:txBody>
      </p:sp>
      <p:sp>
        <p:nvSpPr>
          <p:cNvPr id="4" name="Slide Number Placeholder 3">
            <a:extLst>
              <a:ext uri="{FF2B5EF4-FFF2-40B4-BE49-F238E27FC236}">
                <a16:creationId xmlns:a16="http://schemas.microsoft.com/office/drawing/2014/main" id="{85ABDB34-66C2-6241-82D2-7BD4D3F4966A}"/>
              </a:ext>
            </a:extLst>
          </p:cNvPr>
          <p:cNvSpPr>
            <a:spLocks noGrp="1"/>
          </p:cNvSpPr>
          <p:nvPr>
            <p:ph type="sldNum" sz="quarter" idx="5"/>
          </p:nvPr>
        </p:nvSpPr>
        <p:spPr/>
        <p:txBody>
          <a:bodyPr/>
          <a:lstStyle/>
          <a:p>
            <a:fld id="{9D962E49-2EF1-4D08-9461-BAE0BAA9ECEB}" type="slidenum">
              <a:rPr lang="en-US" smtClean="0"/>
              <a:t>12</a:t>
            </a:fld>
            <a:endParaRPr lang="en-US"/>
          </a:p>
        </p:txBody>
      </p:sp>
    </p:spTree>
    <p:extLst>
      <p:ext uri="{BB962C8B-B14F-4D97-AF65-F5344CB8AC3E}">
        <p14:creationId xmlns:p14="http://schemas.microsoft.com/office/powerpoint/2010/main" val="738537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6ACCA-1AA1-A271-22D5-457C12B1D6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70EB4-A47A-FAC3-7733-8E5A53FD6F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536006-DB8E-28C2-7658-D37D008B1D1D}"/>
              </a:ext>
            </a:extLst>
          </p:cNvPr>
          <p:cNvSpPr>
            <a:spLocks noGrp="1"/>
          </p:cNvSpPr>
          <p:nvPr>
            <p:ph type="body" idx="1"/>
          </p:nvPr>
        </p:nvSpPr>
        <p:spPr/>
        <p:txBody>
          <a:bodyPr/>
          <a:lstStyle/>
          <a:p>
            <a:pPr marL="0" indent="0">
              <a:buNone/>
            </a:pPr>
            <a:r>
              <a:rPr lang="en-US" dirty="0"/>
              <a:t>Prior to 1972 most the US utilized septic tanks to address their wastewater. Sewer systems were confined to cities and these systems typically only utilized primary treatment.</a:t>
            </a:r>
          </a:p>
          <a:p>
            <a:pPr marL="0" indent="0">
              <a:buNone/>
            </a:pPr>
            <a:r>
              <a:rPr lang="en-US" dirty="0"/>
              <a:t>In response to growing concerns of pollution and national attention to the pollution observed in the nations waterways the Clean Water Act of 1972 (known as the CWA) was established to protect the nations water through the following efforts:</a:t>
            </a:r>
          </a:p>
          <a:p>
            <a:pPr marL="0" indent="0">
              <a:buNone/>
            </a:pPr>
            <a:r>
              <a:rPr lang="en-US" dirty="0"/>
              <a:t>Established the </a:t>
            </a:r>
            <a:r>
              <a:rPr lang="fr-FR" dirty="0"/>
              <a:t>National </a:t>
            </a:r>
            <a:r>
              <a:rPr lang="fr-FR" dirty="0" err="1"/>
              <a:t>Pollutant</a:t>
            </a:r>
            <a:r>
              <a:rPr lang="fr-FR" dirty="0"/>
              <a:t> </a:t>
            </a:r>
            <a:r>
              <a:rPr lang="fr-FR" dirty="0" err="1"/>
              <a:t>Discharge</a:t>
            </a:r>
            <a:r>
              <a:rPr lang="fr-FR" dirty="0"/>
              <a:t> Elimination System (NPDES) permit program, </a:t>
            </a:r>
            <a:r>
              <a:rPr lang="fr-FR" dirty="0" err="1"/>
              <a:t>which</a:t>
            </a:r>
            <a:r>
              <a:rPr lang="fr-FR" dirty="0"/>
              <a:t> control water pollution by </a:t>
            </a:r>
            <a:r>
              <a:rPr lang="fr-FR" dirty="0" err="1"/>
              <a:t>limiting</a:t>
            </a:r>
            <a:r>
              <a:rPr lang="fr-FR" dirty="0"/>
              <a:t> the </a:t>
            </a:r>
            <a:r>
              <a:rPr lang="fr-FR" dirty="0" err="1"/>
              <a:t>discharge</a:t>
            </a:r>
            <a:r>
              <a:rPr lang="fr-FR" dirty="0"/>
              <a:t> </a:t>
            </a:r>
            <a:r>
              <a:rPr lang="fr-FR" dirty="0" err="1"/>
              <a:t>pollutants</a:t>
            </a:r>
            <a:r>
              <a:rPr lang="fr-FR" dirty="0"/>
              <a:t> </a:t>
            </a:r>
            <a:r>
              <a:rPr lang="fr-FR" dirty="0" err="1"/>
              <a:t>from</a:t>
            </a:r>
            <a:r>
              <a:rPr lang="fr-FR" dirty="0"/>
              <a:t> point sources </a:t>
            </a:r>
            <a:r>
              <a:rPr lang="fr-FR" dirty="0" err="1"/>
              <a:t>that</a:t>
            </a:r>
            <a:r>
              <a:rPr lang="fr-FR" dirty="0"/>
              <a:t> </a:t>
            </a:r>
            <a:r>
              <a:rPr lang="fr-FR" dirty="0" err="1"/>
              <a:t>discharge</a:t>
            </a:r>
            <a:r>
              <a:rPr lang="fr-FR" dirty="0"/>
              <a:t> to US waters</a:t>
            </a:r>
          </a:p>
          <a:p>
            <a:pPr marL="0" indent="0">
              <a:buNone/>
            </a:pPr>
            <a:r>
              <a:rPr lang="fr-FR" dirty="0"/>
              <a:t>Set </a:t>
            </a:r>
            <a:r>
              <a:rPr lang="fr-FR" dirty="0" err="1"/>
              <a:t>technology-based</a:t>
            </a:r>
            <a:r>
              <a:rPr lang="fr-FR" dirty="0"/>
              <a:t> (</a:t>
            </a:r>
            <a:r>
              <a:rPr lang="fr-FR" dirty="0" err="1"/>
              <a:t>which</a:t>
            </a:r>
            <a:r>
              <a:rPr lang="fr-FR" dirty="0"/>
              <a:t> </a:t>
            </a:r>
            <a:r>
              <a:rPr lang="fr-FR" dirty="0" err="1"/>
              <a:t>means</a:t>
            </a:r>
            <a:r>
              <a:rPr lang="fr-FR" dirty="0"/>
              <a:t> </a:t>
            </a:r>
            <a:r>
              <a:rPr lang="fr-FR" dirty="0" err="1"/>
              <a:t>current</a:t>
            </a:r>
            <a:r>
              <a:rPr lang="fr-FR" dirty="0"/>
              <a:t> </a:t>
            </a:r>
            <a:r>
              <a:rPr lang="fr-FR" dirty="0" err="1"/>
              <a:t>available</a:t>
            </a:r>
            <a:r>
              <a:rPr lang="fr-FR" dirty="0"/>
              <a:t> </a:t>
            </a:r>
            <a:r>
              <a:rPr lang="fr-FR" dirty="0" err="1"/>
              <a:t>technology</a:t>
            </a:r>
            <a:r>
              <a:rPr lang="fr-FR" dirty="0"/>
              <a:t> </a:t>
            </a:r>
            <a:r>
              <a:rPr lang="fr-FR" dirty="0" err="1"/>
              <a:t>that</a:t>
            </a:r>
            <a:r>
              <a:rPr lang="fr-FR" dirty="0"/>
              <a:t> are </a:t>
            </a:r>
            <a:r>
              <a:rPr lang="fr-FR" dirty="0" err="1"/>
              <a:t>proven</a:t>
            </a:r>
            <a:r>
              <a:rPr lang="fr-FR" dirty="0"/>
              <a:t> </a:t>
            </a:r>
            <a:r>
              <a:rPr lang="fr-FR" dirty="0" err="1"/>
              <a:t>treatment</a:t>
            </a:r>
            <a:r>
              <a:rPr lang="fr-FR" dirty="0"/>
              <a:t> </a:t>
            </a:r>
            <a:r>
              <a:rPr lang="fr-FR" dirty="0" err="1"/>
              <a:t>methods</a:t>
            </a:r>
            <a:r>
              <a:rPr lang="fr-FR" dirty="0"/>
              <a:t>) </a:t>
            </a:r>
            <a:r>
              <a:rPr lang="fr-FR" dirty="0" err="1"/>
              <a:t>wastewater</a:t>
            </a:r>
            <a:r>
              <a:rPr lang="fr-FR" dirty="0"/>
              <a:t> </a:t>
            </a:r>
            <a:r>
              <a:rPr lang="fr-FR" dirty="0" err="1"/>
              <a:t>discharge</a:t>
            </a:r>
            <a:r>
              <a:rPr lang="fr-FR" dirty="0"/>
              <a:t> </a:t>
            </a:r>
            <a:r>
              <a:rPr lang="fr-FR" dirty="0" err="1"/>
              <a:t>limits</a:t>
            </a:r>
            <a:r>
              <a:rPr lang="fr-FR" dirty="0"/>
              <a:t> and sets water standards </a:t>
            </a:r>
            <a:r>
              <a:rPr lang="fr-FR" dirty="0" err="1"/>
              <a:t>that</a:t>
            </a:r>
            <a:r>
              <a:rPr lang="fr-FR" dirty="0"/>
              <a:t> </a:t>
            </a:r>
            <a:r>
              <a:rPr lang="fr-FR" dirty="0" err="1"/>
              <a:t>protect</a:t>
            </a:r>
            <a:r>
              <a:rPr lang="fr-FR" dirty="0"/>
              <a:t> </a:t>
            </a:r>
            <a:r>
              <a:rPr lang="fr-FR" dirty="0" err="1"/>
              <a:t>human</a:t>
            </a:r>
            <a:r>
              <a:rPr lang="fr-FR" dirty="0"/>
              <a:t> and </a:t>
            </a:r>
            <a:r>
              <a:rPr lang="fr-FR" dirty="0" err="1"/>
              <a:t>aquatic</a:t>
            </a:r>
            <a:r>
              <a:rPr lang="fr-FR" dirty="0"/>
              <a:t> </a:t>
            </a:r>
            <a:r>
              <a:rPr lang="fr-FR" dirty="0" err="1"/>
              <a:t>health</a:t>
            </a:r>
            <a:r>
              <a:rPr lang="fr-FR" dirty="0"/>
              <a:t> for </a:t>
            </a:r>
            <a:r>
              <a:rPr lang="fr-FR" dirty="0" err="1"/>
              <a:t>receiving</a:t>
            </a:r>
            <a:r>
              <a:rPr lang="fr-FR" dirty="0"/>
              <a:t> waters</a:t>
            </a:r>
          </a:p>
          <a:p>
            <a:pPr marL="0" indent="0">
              <a:buNone/>
            </a:pPr>
            <a:r>
              <a:rPr lang="fr-FR" dirty="0" err="1"/>
              <a:t>Provides</a:t>
            </a:r>
            <a:r>
              <a:rPr lang="fr-FR" dirty="0"/>
              <a:t> </a:t>
            </a:r>
            <a:r>
              <a:rPr lang="fr-FR" dirty="0" err="1"/>
              <a:t>funding</a:t>
            </a:r>
            <a:r>
              <a:rPr lang="fr-FR" dirty="0"/>
              <a:t> for </a:t>
            </a:r>
            <a:r>
              <a:rPr lang="fr-FR" dirty="0" err="1"/>
              <a:t>developing</a:t>
            </a:r>
            <a:r>
              <a:rPr lang="fr-FR" dirty="0"/>
              <a:t> </a:t>
            </a:r>
            <a:r>
              <a:rPr lang="fr-FR" dirty="0" err="1"/>
              <a:t>wastewater</a:t>
            </a:r>
            <a:r>
              <a:rPr lang="fr-FR" dirty="0"/>
              <a:t> infrastructure</a:t>
            </a:r>
          </a:p>
          <a:p>
            <a:pPr marL="0" indent="0">
              <a:buNone/>
            </a:pPr>
            <a:r>
              <a:rPr lang="fr-FR" dirty="0" err="1"/>
              <a:t>Provides</a:t>
            </a:r>
            <a:r>
              <a:rPr lang="fr-FR" dirty="0"/>
              <a:t> the EPA </a:t>
            </a:r>
            <a:r>
              <a:rPr lang="fr-FR" dirty="0" err="1"/>
              <a:t>authority</a:t>
            </a:r>
            <a:r>
              <a:rPr lang="fr-FR" dirty="0"/>
              <a:t> to enforce </a:t>
            </a:r>
            <a:r>
              <a:rPr lang="fr-FR" dirty="0" err="1"/>
              <a:t>wastewater</a:t>
            </a:r>
            <a:r>
              <a:rPr lang="fr-FR" dirty="0"/>
              <a:t> </a:t>
            </a:r>
            <a:r>
              <a:rPr lang="fr-FR" dirty="0" err="1"/>
              <a:t>regulations</a:t>
            </a:r>
            <a:r>
              <a:rPr lang="fr-FR" dirty="0"/>
              <a:t> </a:t>
            </a:r>
            <a:r>
              <a:rPr lang="fr-FR" dirty="0" err="1"/>
              <a:t>through</a:t>
            </a:r>
            <a:r>
              <a:rPr lang="fr-FR" dirty="0"/>
              <a:t> inspections, monitoring and </a:t>
            </a:r>
            <a:r>
              <a:rPr lang="fr-FR" dirty="0" err="1"/>
              <a:t>enforcement</a:t>
            </a:r>
            <a:r>
              <a:rPr lang="fr-FR" dirty="0"/>
              <a:t> actions</a:t>
            </a:r>
            <a:endParaRPr lang="en-US" dirty="0"/>
          </a:p>
        </p:txBody>
      </p:sp>
      <p:sp>
        <p:nvSpPr>
          <p:cNvPr id="4" name="Slide Number Placeholder 3">
            <a:extLst>
              <a:ext uri="{FF2B5EF4-FFF2-40B4-BE49-F238E27FC236}">
                <a16:creationId xmlns:a16="http://schemas.microsoft.com/office/drawing/2014/main" id="{6E7286FC-442F-F9C8-233D-F44A662752AD}"/>
              </a:ext>
            </a:extLst>
          </p:cNvPr>
          <p:cNvSpPr>
            <a:spLocks noGrp="1"/>
          </p:cNvSpPr>
          <p:nvPr>
            <p:ph type="sldNum" sz="quarter" idx="5"/>
          </p:nvPr>
        </p:nvSpPr>
        <p:spPr/>
        <p:txBody>
          <a:bodyPr/>
          <a:lstStyle/>
          <a:p>
            <a:fld id="{9D962E49-2EF1-4D08-9461-BAE0BAA9ECEB}" type="slidenum">
              <a:rPr lang="en-US" smtClean="0"/>
              <a:t>13</a:t>
            </a:fld>
            <a:endParaRPr lang="en-US"/>
          </a:p>
        </p:txBody>
      </p:sp>
    </p:spTree>
    <p:extLst>
      <p:ext uri="{BB962C8B-B14F-4D97-AF65-F5344CB8AC3E}">
        <p14:creationId xmlns:p14="http://schemas.microsoft.com/office/powerpoint/2010/main" val="762181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40401-B420-C4BC-FF43-1A7ACDECF9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E7EC79-D86E-6748-734D-064E27D98F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837C81-E34C-089F-8A18-5DE8171564B6}"/>
              </a:ext>
            </a:extLst>
          </p:cNvPr>
          <p:cNvSpPr>
            <a:spLocks noGrp="1"/>
          </p:cNvSpPr>
          <p:nvPr>
            <p:ph type="body" idx="1"/>
          </p:nvPr>
        </p:nvSpPr>
        <p:spPr/>
        <p:txBody>
          <a:bodyPr/>
          <a:lstStyle/>
          <a:p>
            <a:pPr marL="0" indent="0">
              <a:buNone/>
            </a:pPr>
            <a:r>
              <a:rPr lang="en-US" dirty="0"/>
              <a:t>NPDES permits are required for agricultural, industrial, municipal, and other facilities that discharge directly to surface waters</a:t>
            </a:r>
          </a:p>
          <a:p>
            <a:pPr marL="0" indent="0">
              <a:buNone/>
            </a:pPr>
            <a:r>
              <a:rPr lang="en-US" dirty="0"/>
              <a:t>NPDES permits are required by the CWA to make the nation’s waters suitable for fishing, swimming, and other uses</a:t>
            </a:r>
          </a:p>
          <a:p>
            <a:pPr marL="0" indent="0">
              <a:buNone/>
            </a:pPr>
            <a:r>
              <a:rPr lang="en-US" dirty="0"/>
              <a:t>NPDES permits are not required for industries that discharge to Municipal systems and not directly to surface waters but those industries must meet pretreatment requirements</a:t>
            </a:r>
          </a:p>
          <a:p>
            <a:pPr marL="0" indent="0">
              <a:buNone/>
            </a:pPr>
            <a:r>
              <a:rPr lang="en-US" dirty="0"/>
              <a:t>The NPDES permit program also regulates a variety of other areas that affect how municipalities handle wastewater. This includes the prevention of combined sanitary overflows and sanitary sewer overflows, the management of separate stormwater systems, standards for establishing pretreatment programs across the country and how biosolids can be used for land application, surface disposal, incineration, or disposal at solid waste facilities</a:t>
            </a:r>
          </a:p>
          <a:p>
            <a:pPr marL="0" indent="0">
              <a:buNone/>
            </a:pPr>
            <a:endParaRPr lang="en-US" dirty="0"/>
          </a:p>
        </p:txBody>
      </p:sp>
      <p:sp>
        <p:nvSpPr>
          <p:cNvPr id="4" name="Slide Number Placeholder 3">
            <a:extLst>
              <a:ext uri="{FF2B5EF4-FFF2-40B4-BE49-F238E27FC236}">
                <a16:creationId xmlns:a16="http://schemas.microsoft.com/office/drawing/2014/main" id="{92E8A8A7-A88C-265F-37AA-A3C73CC416BE}"/>
              </a:ext>
            </a:extLst>
          </p:cNvPr>
          <p:cNvSpPr>
            <a:spLocks noGrp="1"/>
          </p:cNvSpPr>
          <p:nvPr>
            <p:ph type="sldNum" sz="quarter" idx="5"/>
          </p:nvPr>
        </p:nvSpPr>
        <p:spPr/>
        <p:txBody>
          <a:bodyPr/>
          <a:lstStyle/>
          <a:p>
            <a:fld id="{9D962E49-2EF1-4D08-9461-BAE0BAA9ECEB}" type="slidenum">
              <a:rPr lang="en-US" smtClean="0"/>
              <a:t>14</a:t>
            </a:fld>
            <a:endParaRPr lang="en-US"/>
          </a:p>
        </p:txBody>
      </p:sp>
    </p:spTree>
    <p:extLst>
      <p:ext uri="{BB962C8B-B14F-4D97-AF65-F5344CB8AC3E}">
        <p14:creationId xmlns:p14="http://schemas.microsoft.com/office/powerpoint/2010/main" val="1466617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0E595-21F9-4887-9F51-CA59BFF54B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9D9021-07F6-CF0D-4929-4CE11A57AA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18865C-CC61-63FB-ECEB-0F81F065647D}"/>
              </a:ext>
            </a:extLst>
          </p:cNvPr>
          <p:cNvSpPr>
            <a:spLocks noGrp="1"/>
          </p:cNvSpPr>
          <p:nvPr>
            <p:ph type="body" idx="1"/>
          </p:nvPr>
        </p:nvSpPr>
        <p:spPr/>
        <p:txBody>
          <a:bodyPr/>
          <a:lstStyle/>
          <a:p>
            <a:pPr marL="0" indent="0">
              <a:buNone/>
            </a:pPr>
            <a:r>
              <a:rPr lang="en-US" dirty="0"/>
              <a:t>Effluent discharge limits are the most important aspect of the NPDES permit that operators monitor to ensure their wastewater is being treated to regulatory standards and to a quality that will not negatively impact receiving waters</a:t>
            </a:r>
          </a:p>
          <a:p>
            <a:pPr marL="0" indent="0">
              <a:buNone/>
            </a:pPr>
            <a:r>
              <a:rPr lang="en-US" dirty="0"/>
              <a:t>The NPDES permits dictate what types of parameters a plant needs to test for, when and how often these samples are taken, this includes if things like a weekly or monthly average are used or just single grab results are sufficient, and many other aspects of required sampling protocols</a:t>
            </a:r>
          </a:p>
          <a:p>
            <a:pPr marL="0" indent="0">
              <a:buNone/>
            </a:pPr>
            <a:r>
              <a:rPr lang="en-US" dirty="0"/>
              <a:t>The NPDES program determines effluent discharge limits based on the available technology and the ability of receiving waters to withstand a certain level of contaminants these are known as technology based effluent limits and water quality based-effluent limits</a:t>
            </a:r>
          </a:p>
          <a:p>
            <a:pPr marL="0" indent="0">
              <a:buNone/>
            </a:pPr>
            <a:r>
              <a:rPr lang="en-US" dirty="0"/>
              <a:t>For technology based effluent limits the EPA publishes effluent limitations guidelines based on the best available technology economically achievable, which means the EPA will only require wastewater to be treated to a level that readily available technology can treat to. They will not set limits that facilities cannot reasonably acquire equipment to achieve.</a:t>
            </a:r>
          </a:p>
          <a:p>
            <a:pPr marL="0" indent="0">
              <a:buNone/>
            </a:pPr>
            <a:r>
              <a:rPr lang="en-US" dirty="0"/>
              <a:t>Water Quality-Based Effluent Limits are based on the flow, existing pollution levels, and intended uses of the receiving waters. </a:t>
            </a:r>
          </a:p>
        </p:txBody>
      </p:sp>
      <p:sp>
        <p:nvSpPr>
          <p:cNvPr id="4" name="Slide Number Placeholder 3">
            <a:extLst>
              <a:ext uri="{FF2B5EF4-FFF2-40B4-BE49-F238E27FC236}">
                <a16:creationId xmlns:a16="http://schemas.microsoft.com/office/drawing/2014/main" id="{F56D7415-46C1-A826-8CC3-47B2BA188FFB}"/>
              </a:ext>
            </a:extLst>
          </p:cNvPr>
          <p:cNvSpPr>
            <a:spLocks noGrp="1"/>
          </p:cNvSpPr>
          <p:nvPr>
            <p:ph type="sldNum" sz="quarter" idx="5"/>
          </p:nvPr>
        </p:nvSpPr>
        <p:spPr/>
        <p:txBody>
          <a:bodyPr/>
          <a:lstStyle/>
          <a:p>
            <a:fld id="{9D962E49-2EF1-4D08-9461-BAE0BAA9ECEB}" type="slidenum">
              <a:rPr lang="en-US" smtClean="0"/>
              <a:t>15</a:t>
            </a:fld>
            <a:endParaRPr lang="en-US"/>
          </a:p>
        </p:txBody>
      </p:sp>
    </p:spTree>
    <p:extLst>
      <p:ext uri="{BB962C8B-B14F-4D97-AF65-F5344CB8AC3E}">
        <p14:creationId xmlns:p14="http://schemas.microsoft.com/office/powerpoint/2010/main" val="36383917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chart can be a little hard to follow so notice for the first section the two columns with concentrations are influent concentration and effluent goal and the second section has 30 and 7 day averages. This is an important and easy rule to </a:t>
            </a:r>
          </a:p>
        </p:txBody>
      </p:sp>
      <p:sp>
        <p:nvSpPr>
          <p:cNvPr id="4" name="Slide Number Placeholder 3"/>
          <p:cNvSpPr>
            <a:spLocks noGrp="1"/>
          </p:cNvSpPr>
          <p:nvPr>
            <p:ph type="sldNum" sz="quarter" idx="5"/>
          </p:nvPr>
        </p:nvSpPr>
        <p:spPr/>
        <p:txBody>
          <a:bodyPr/>
          <a:lstStyle/>
          <a:p>
            <a:fld id="{9D962E49-2EF1-4D08-9461-BAE0BAA9ECEB}" type="slidenum">
              <a:rPr lang="en-US" smtClean="0"/>
              <a:t>16</a:t>
            </a:fld>
            <a:endParaRPr lang="en-US"/>
          </a:p>
        </p:txBody>
      </p:sp>
    </p:spTree>
    <p:extLst>
      <p:ext uri="{BB962C8B-B14F-4D97-AF65-F5344CB8AC3E}">
        <p14:creationId xmlns:p14="http://schemas.microsoft.com/office/powerpoint/2010/main" val="3066821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5A370-FDB0-84DD-A1AE-3C4522A4A2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225973-F2C6-61B3-87D2-70D2594447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A86C9F-27D7-2CF8-4D87-7C756308F40E}"/>
              </a:ext>
            </a:extLst>
          </p:cNvPr>
          <p:cNvSpPr>
            <a:spLocks noGrp="1"/>
          </p:cNvSpPr>
          <p:nvPr>
            <p:ph type="body" idx="1"/>
          </p:nvPr>
        </p:nvSpPr>
        <p:spPr/>
        <p:txBody>
          <a:bodyPr/>
          <a:lstStyle/>
          <a:p>
            <a:pPr marL="0" indent="0">
              <a:buNone/>
            </a:pPr>
            <a:r>
              <a:rPr lang="en-US" dirty="0"/>
              <a:t>NOVs act as a minor citation or warning that is intended to outline future actions or possible consequences for further non-compliance</a:t>
            </a:r>
          </a:p>
          <a:p>
            <a:pPr marL="0" indent="0">
              <a:buNone/>
            </a:pPr>
            <a:r>
              <a:rPr lang="en-US" dirty="0"/>
              <a:t>Administrative orders are formal actions permitting agencies issue which outline specific requirements facilities have to meet to come back into compliance. This includes things like extra sampling and inspections, milestones schedules for compliance, and even the requirement of updated infrastructure.</a:t>
            </a:r>
          </a:p>
          <a:p>
            <a:pPr marL="0" indent="0">
              <a:buNone/>
            </a:pPr>
            <a:r>
              <a:rPr lang="en-US" dirty="0"/>
              <a:t>There is of course fines that may be levied in corrective actions are not taken</a:t>
            </a:r>
          </a:p>
          <a:p>
            <a:pPr marL="0" indent="0">
              <a:buNone/>
            </a:pPr>
            <a:r>
              <a:rPr lang="en-US" dirty="0"/>
              <a:t>And intentional non-compliance can even be viewed as a criminal violation and escalated non-compliance can result in legal consequences for the responsible operator</a:t>
            </a:r>
          </a:p>
        </p:txBody>
      </p:sp>
      <p:sp>
        <p:nvSpPr>
          <p:cNvPr id="4" name="Slide Number Placeholder 3">
            <a:extLst>
              <a:ext uri="{FF2B5EF4-FFF2-40B4-BE49-F238E27FC236}">
                <a16:creationId xmlns:a16="http://schemas.microsoft.com/office/drawing/2014/main" id="{67B274FE-006A-0506-CA3C-5DE8548A8601}"/>
              </a:ext>
            </a:extLst>
          </p:cNvPr>
          <p:cNvSpPr>
            <a:spLocks noGrp="1"/>
          </p:cNvSpPr>
          <p:nvPr>
            <p:ph type="sldNum" sz="quarter" idx="5"/>
          </p:nvPr>
        </p:nvSpPr>
        <p:spPr/>
        <p:txBody>
          <a:bodyPr/>
          <a:lstStyle/>
          <a:p>
            <a:fld id="{9D962E49-2EF1-4D08-9461-BAE0BAA9ECEB}" type="slidenum">
              <a:rPr lang="en-US" smtClean="0"/>
              <a:t>17</a:t>
            </a:fld>
            <a:endParaRPr lang="en-US"/>
          </a:p>
        </p:txBody>
      </p:sp>
    </p:spTree>
    <p:extLst>
      <p:ext uri="{BB962C8B-B14F-4D97-AF65-F5344CB8AC3E}">
        <p14:creationId xmlns:p14="http://schemas.microsoft.com/office/powerpoint/2010/main" val="24052811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is where much of the debris we talked about is removed</a:t>
            </a:r>
          </a:p>
          <a:p>
            <a:r>
              <a:rPr lang="en-US" dirty="0"/>
              <a:t>Primary treatment removes organic matter</a:t>
            </a:r>
          </a:p>
          <a:p>
            <a:r>
              <a:rPr lang="en-US" dirty="0"/>
              <a:t>Biological treatment to reduce nutrient loading</a:t>
            </a:r>
          </a:p>
          <a:p>
            <a:r>
              <a:rPr lang="en-US" dirty="0"/>
              <a:t>Secondary treatment to further remove organics already in the </a:t>
            </a:r>
            <a:r>
              <a:rPr lang="en-US" dirty="0" err="1"/>
              <a:t>ww</a:t>
            </a:r>
            <a:r>
              <a:rPr lang="en-US" dirty="0"/>
              <a:t> and those created during bio treatment</a:t>
            </a:r>
          </a:p>
          <a:p>
            <a:r>
              <a:rPr lang="en-US" dirty="0"/>
              <a:t>Tertiary treatment is the polishing stage and typically consists of disinfection but may also incorporate specialized contaminant removal such as the precipitation of mercury or phosphorus</a:t>
            </a:r>
          </a:p>
          <a:p>
            <a:r>
              <a:rPr lang="en-US" dirty="0"/>
              <a:t>Sludge handling is process where solids removed in other processes are treated and disposed of in a safe and healthy way</a:t>
            </a:r>
          </a:p>
        </p:txBody>
      </p:sp>
      <p:sp>
        <p:nvSpPr>
          <p:cNvPr id="4" name="Slide Number Placeholder 3"/>
          <p:cNvSpPr>
            <a:spLocks noGrp="1"/>
          </p:cNvSpPr>
          <p:nvPr>
            <p:ph type="sldNum" sz="quarter" idx="5"/>
          </p:nvPr>
        </p:nvSpPr>
        <p:spPr/>
        <p:txBody>
          <a:bodyPr/>
          <a:lstStyle/>
          <a:p>
            <a:fld id="{9D962E49-2EF1-4D08-9461-BAE0BAA9ECEB}" type="slidenum">
              <a:rPr lang="en-US" smtClean="0"/>
              <a:t>19</a:t>
            </a:fld>
            <a:endParaRPr lang="en-US"/>
          </a:p>
        </p:txBody>
      </p:sp>
    </p:spTree>
    <p:extLst>
      <p:ext uri="{BB962C8B-B14F-4D97-AF65-F5344CB8AC3E}">
        <p14:creationId xmlns:p14="http://schemas.microsoft.com/office/powerpoint/2010/main" val="1474386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Wastewater entering the WWTP is called influent</a:t>
            </a:r>
          </a:p>
          <a:p>
            <a:r>
              <a:rPr lang="en-US" dirty="0"/>
              <a:t>Wastewater that has been treated by the WWTP is called effluent</a:t>
            </a:r>
          </a:p>
        </p:txBody>
      </p:sp>
      <p:sp>
        <p:nvSpPr>
          <p:cNvPr id="4" name="Slide Number Placeholder 3"/>
          <p:cNvSpPr>
            <a:spLocks noGrp="1"/>
          </p:cNvSpPr>
          <p:nvPr>
            <p:ph type="sldNum" sz="quarter" idx="5"/>
          </p:nvPr>
        </p:nvSpPr>
        <p:spPr/>
        <p:txBody>
          <a:bodyPr/>
          <a:lstStyle/>
          <a:p>
            <a:fld id="{9D962E49-2EF1-4D08-9461-BAE0BAA9ECEB}" type="slidenum">
              <a:rPr lang="en-US" smtClean="0"/>
              <a:t>20</a:t>
            </a:fld>
            <a:endParaRPr lang="en-US"/>
          </a:p>
        </p:txBody>
      </p:sp>
    </p:spTree>
    <p:extLst>
      <p:ext uri="{BB962C8B-B14F-4D97-AF65-F5344CB8AC3E}">
        <p14:creationId xmlns:p14="http://schemas.microsoft.com/office/powerpoint/2010/main" val="33280043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9166D-8206-8E1C-D8D1-236963003E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313669-D4C1-D5F9-F590-3DB1DE0850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B60B41-0E45-39DE-7965-5E6275B21C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E33D1F-C87F-6CFA-E414-BB39F8B2543A}"/>
              </a:ext>
            </a:extLst>
          </p:cNvPr>
          <p:cNvSpPr>
            <a:spLocks noGrp="1"/>
          </p:cNvSpPr>
          <p:nvPr>
            <p:ph type="sldNum" sz="quarter" idx="5"/>
          </p:nvPr>
        </p:nvSpPr>
        <p:spPr/>
        <p:txBody>
          <a:bodyPr/>
          <a:lstStyle/>
          <a:p>
            <a:fld id="{9D962E49-2EF1-4D08-9461-BAE0BAA9ECEB}" type="slidenum">
              <a:rPr lang="en-US" smtClean="0"/>
              <a:t>21</a:t>
            </a:fld>
            <a:endParaRPr lang="en-US"/>
          </a:p>
        </p:txBody>
      </p:sp>
    </p:spTree>
    <p:extLst>
      <p:ext uri="{BB962C8B-B14F-4D97-AF65-F5344CB8AC3E}">
        <p14:creationId xmlns:p14="http://schemas.microsoft.com/office/powerpoint/2010/main" val="34972177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BOD- WW strength. This is important because this describes how much oxygen would be consumed by the raw wastewater</a:t>
            </a:r>
          </a:p>
          <a:p>
            <a:r>
              <a:rPr lang="en-US" dirty="0"/>
              <a:t>Carbon cycle is important to understand how organics are consumed in WW and the different pathways they can follow</a:t>
            </a:r>
          </a:p>
          <a:p>
            <a:r>
              <a:rPr lang="en-US" dirty="0"/>
              <a:t>N- To understand how these natural cycles are manipulated for nutrient removal</a:t>
            </a:r>
          </a:p>
          <a:p>
            <a:r>
              <a:rPr lang="en-US" dirty="0"/>
              <a:t>Sulfur cycle is important to understand how harmful substances form that can harm WW workers or deteriorate the collection system</a:t>
            </a:r>
          </a:p>
          <a:p>
            <a:r>
              <a:rPr lang="en-US" dirty="0"/>
              <a:t>SG- very important to understand how clarifiers work and grit removal typically occurs. 3 of the main processes of 7</a:t>
            </a:r>
          </a:p>
        </p:txBody>
      </p:sp>
      <p:sp>
        <p:nvSpPr>
          <p:cNvPr id="4" name="Slide Number Placeholder 3"/>
          <p:cNvSpPr>
            <a:spLocks noGrp="1"/>
          </p:cNvSpPr>
          <p:nvPr>
            <p:ph type="sldNum" sz="quarter" idx="5"/>
          </p:nvPr>
        </p:nvSpPr>
        <p:spPr/>
        <p:txBody>
          <a:bodyPr/>
          <a:lstStyle/>
          <a:p>
            <a:fld id="{9D962E49-2EF1-4D08-9461-BAE0BAA9ECEB}" type="slidenum">
              <a:rPr lang="en-US" smtClean="0"/>
              <a:t>22</a:t>
            </a:fld>
            <a:endParaRPr lang="en-US"/>
          </a:p>
        </p:txBody>
      </p:sp>
    </p:spTree>
    <p:extLst>
      <p:ext uri="{BB962C8B-B14F-4D97-AF65-F5344CB8AC3E}">
        <p14:creationId xmlns:p14="http://schemas.microsoft.com/office/powerpoint/2010/main" val="17200088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understand the different forms of N that are present throughout the plant and how it transforms during different processes and what conditions those processes create. It is also important to understand the different forms of N that are regulated by NPDES permits. Examples of this are total inorganic nitrogen which is comprised of nitrite, nitrate and ammonia or total </a:t>
            </a:r>
            <a:r>
              <a:rPr lang="en-US" dirty="0" err="1"/>
              <a:t>Kjeldahl</a:t>
            </a:r>
            <a:r>
              <a:rPr lang="en-US" dirty="0"/>
              <a:t> nitrogen which is composed of the organically bound nitrogen and ammonia</a:t>
            </a:r>
          </a:p>
          <a:p>
            <a:r>
              <a:rPr lang="en-US" dirty="0"/>
              <a:t>Basic N in atmosphere, fixed and incorporated into plants, consumed by humans and secreted as urea in urine which decomposes to ammonia, ammonia arrives at the WWTP where it is treated. NH3 &gt; NO2 &gt; NO3 &gt; NO2 then N</a:t>
            </a:r>
          </a:p>
        </p:txBody>
      </p:sp>
      <p:sp>
        <p:nvSpPr>
          <p:cNvPr id="4" name="Slide Number Placeholder 3"/>
          <p:cNvSpPr>
            <a:spLocks noGrp="1"/>
          </p:cNvSpPr>
          <p:nvPr>
            <p:ph type="sldNum" sz="quarter" idx="5"/>
          </p:nvPr>
        </p:nvSpPr>
        <p:spPr/>
        <p:txBody>
          <a:bodyPr/>
          <a:lstStyle/>
          <a:p>
            <a:fld id="{9D962E49-2EF1-4D08-9461-BAE0BAA9ECEB}" type="slidenum">
              <a:rPr lang="en-US" smtClean="0"/>
              <a:t>23</a:t>
            </a:fld>
            <a:endParaRPr lang="en-US"/>
          </a:p>
        </p:txBody>
      </p:sp>
    </p:spTree>
    <p:extLst>
      <p:ext uri="{BB962C8B-B14F-4D97-AF65-F5344CB8AC3E}">
        <p14:creationId xmlns:p14="http://schemas.microsoft.com/office/powerpoint/2010/main" val="1477044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Sulfates exist naturally in the collection system.</a:t>
            </a:r>
          </a:p>
          <a:p>
            <a:r>
              <a:rPr lang="en-US" dirty="0"/>
              <a:t>The anaerobic, or oxygen free conditions of the system cause sulfate reducing microbes to use the oxygen bound to sulfates, because free oxygen is not available due to the anaerobic conditions.</a:t>
            </a:r>
          </a:p>
          <a:p>
            <a:r>
              <a:rPr lang="en-US" dirty="0"/>
              <a:t>This process converts SO4 to H2S.</a:t>
            </a:r>
          </a:p>
          <a:p>
            <a:endParaRPr lang="en-US" dirty="0"/>
          </a:p>
          <a:p>
            <a:r>
              <a:rPr lang="en-US" dirty="0"/>
              <a:t>H2S is poisonous to humans. It smells like rotten eggs at very low levels, can cause nose blindness at slightly higher levels, and is deadly at higher levels.</a:t>
            </a:r>
          </a:p>
          <a:p>
            <a:r>
              <a:rPr lang="en-US" dirty="0"/>
              <a:t>This is especially hazardous for collection system workers and the operation of pretreatment process.</a:t>
            </a:r>
          </a:p>
          <a:p>
            <a:r>
              <a:rPr lang="en-US" dirty="0"/>
              <a:t>Odor control systems are utilized to reduce H2S issues.</a:t>
            </a:r>
          </a:p>
          <a:p>
            <a:r>
              <a:rPr lang="en-US" dirty="0"/>
              <a:t>It is also important to have gas detectors in receiving facilities to detect excessive levels. Proper ventilation can also help in these situations. Sulfur oxidizing bacteria is also present at the top of collection systems and oxidizes h2s to form sulfuric acid which creates crown rot and deteriorates the collection system or damages equipment in the WWTP.</a:t>
            </a:r>
          </a:p>
        </p:txBody>
      </p:sp>
      <p:sp>
        <p:nvSpPr>
          <p:cNvPr id="4" name="Slide Number Placeholder 3"/>
          <p:cNvSpPr>
            <a:spLocks noGrp="1"/>
          </p:cNvSpPr>
          <p:nvPr>
            <p:ph type="sldNum" sz="quarter" idx="5"/>
          </p:nvPr>
        </p:nvSpPr>
        <p:spPr/>
        <p:txBody>
          <a:bodyPr/>
          <a:lstStyle/>
          <a:p>
            <a:fld id="{9D962E49-2EF1-4D08-9461-BAE0BAA9ECEB}" type="slidenum">
              <a:rPr lang="en-US" smtClean="0"/>
              <a:t>24</a:t>
            </a:fld>
            <a:endParaRPr lang="en-US"/>
          </a:p>
        </p:txBody>
      </p:sp>
    </p:spTree>
    <p:extLst>
      <p:ext uri="{BB962C8B-B14F-4D97-AF65-F5344CB8AC3E}">
        <p14:creationId xmlns:p14="http://schemas.microsoft.com/office/powerpoint/2010/main" val="14695316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Consists of a complex system of pipes and pumps of varying sizes</a:t>
            </a:r>
          </a:p>
          <a:p>
            <a:r>
              <a:rPr lang="en-US" dirty="0"/>
              <a:t>Sewer pipes are typically categorized into a hierarchy system that explains the system like you would a tree.</a:t>
            </a:r>
          </a:p>
          <a:p>
            <a:r>
              <a:rPr lang="en-US" dirty="0"/>
              <a:t>Lateral, branch, trunk, mains</a:t>
            </a:r>
          </a:p>
          <a:p>
            <a:r>
              <a:rPr lang="en-US" dirty="0"/>
              <a:t>Wastewater systems are typically separate from stormwater systems, but sometimes these systems are combined.</a:t>
            </a:r>
          </a:p>
          <a:p>
            <a:r>
              <a:rPr lang="en-US" dirty="0"/>
              <a:t>Combined systems have different factors to consider such as increased fluctuations during storms and require different strategies to manage those fluctuations and potential pollution.</a:t>
            </a:r>
          </a:p>
          <a:p>
            <a:r>
              <a:rPr lang="en-US" dirty="0"/>
              <a:t>When managing collection systems it’s important to manage infiltration from groundwater, inflow from stormwater, root intrusion, pipe deterioration, debris, and other things like excessive fats, oils, and grease build-up</a:t>
            </a:r>
          </a:p>
        </p:txBody>
      </p:sp>
      <p:sp>
        <p:nvSpPr>
          <p:cNvPr id="4" name="Slide Number Placeholder 3"/>
          <p:cNvSpPr>
            <a:spLocks noGrp="1"/>
          </p:cNvSpPr>
          <p:nvPr>
            <p:ph type="sldNum" sz="quarter" idx="5"/>
          </p:nvPr>
        </p:nvSpPr>
        <p:spPr/>
        <p:txBody>
          <a:bodyPr/>
          <a:lstStyle/>
          <a:p>
            <a:fld id="{4A3DA215-3231-4FAB-BF8A-F4221593F6C8}" type="slidenum">
              <a:rPr lang="en-US" smtClean="0"/>
              <a:t>25</a:t>
            </a:fld>
            <a:endParaRPr lang="en-US"/>
          </a:p>
        </p:txBody>
      </p:sp>
    </p:spTree>
    <p:extLst>
      <p:ext uri="{BB962C8B-B14F-4D97-AF65-F5344CB8AC3E}">
        <p14:creationId xmlns:p14="http://schemas.microsoft.com/office/powerpoint/2010/main" val="1337447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9563C-89DB-86F2-AE19-6065674F55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7FB0E6-88A5-1CF4-1595-55B0DB6199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98AF55-8E8C-AD4A-32F1-4254E142424C}"/>
              </a:ext>
            </a:extLst>
          </p:cNvPr>
          <p:cNvSpPr>
            <a:spLocks noGrp="1"/>
          </p:cNvSpPr>
          <p:nvPr>
            <p:ph type="body" idx="1"/>
          </p:nvPr>
        </p:nvSpPr>
        <p:spPr/>
        <p:txBody>
          <a:bodyPr/>
          <a:lstStyle/>
          <a:p>
            <a:r>
              <a:rPr lang="en-US" dirty="0"/>
              <a:t>Connections</a:t>
            </a:r>
          </a:p>
        </p:txBody>
      </p:sp>
      <p:sp>
        <p:nvSpPr>
          <p:cNvPr id="4" name="Slide Number Placeholder 3">
            <a:extLst>
              <a:ext uri="{FF2B5EF4-FFF2-40B4-BE49-F238E27FC236}">
                <a16:creationId xmlns:a16="http://schemas.microsoft.com/office/drawing/2014/main" id="{291119B8-0CD2-0BBB-BD16-78194ED13C3A}"/>
              </a:ext>
            </a:extLst>
          </p:cNvPr>
          <p:cNvSpPr>
            <a:spLocks noGrp="1"/>
          </p:cNvSpPr>
          <p:nvPr>
            <p:ph type="sldNum" sz="quarter" idx="5"/>
          </p:nvPr>
        </p:nvSpPr>
        <p:spPr/>
        <p:txBody>
          <a:bodyPr/>
          <a:lstStyle/>
          <a:p>
            <a:fld id="{4A3DA215-3231-4FAB-BF8A-F4221593F6C8}" type="slidenum">
              <a:rPr lang="en-US" smtClean="0"/>
              <a:t>26</a:t>
            </a:fld>
            <a:endParaRPr lang="en-US"/>
          </a:p>
        </p:txBody>
      </p:sp>
    </p:spTree>
    <p:extLst>
      <p:ext uri="{BB962C8B-B14F-4D97-AF65-F5344CB8AC3E}">
        <p14:creationId xmlns:p14="http://schemas.microsoft.com/office/powerpoint/2010/main" val="17900746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For collection systems odors are one of the biggest concerns.</a:t>
                </a:r>
              </a:p>
              <a:p>
                <a:r>
                  <a:rPr lang="en-US" dirty="0"/>
                  <a:t>Microbes in wastewater naturally produce gases as biproducts of their normal biological functions</a:t>
                </a:r>
              </a:p>
              <a:p>
                <a:r>
                  <a:rPr lang="en-US" dirty="0"/>
                  <a:t>These gases that lead to odors increase the more time wastewater spends in a collection system.</a:t>
                </a:r>
              </a:p>
              <a:p>
                <a:r>
                  <a:rPr lang="en-US" dirty="0"/>
                  <a:t>Travel times for wastewater in collection systems tend to increase as we increase the size of communities and need to extent collection systems our farther and farther.</a:t>
                </a:r>
              </a:p>
              <a:p>
                <a:pPr marL="0" indent="0">
                  <a:spcBef>
                    <a:spcPts val="0"/>
                  </a:spcBef>
                  <a:spcAft>
                    <a:spcPts val="2400"/>
                  </a:spcAft>
                  <a:buNone/>
                </a:pPr>
                <a14:m>
                  <m:oMath xmlns:m="http://schemas.openxmlformats.org/officeDocument/2006/math">
                    <m:sSub>
                      <m:sSubPr>
                        <m:ctrlPr>
                          <a:rPr lang="en-US" sz="1400" i="1" smtClean="0">
                            <a:latin typeface="Cambria Math" panose="02040503050406030204" pitchFamily="18" charset="0"/>
                          </a:rPr>
                        </m:ctrlPr>
                      </m:sSubPr>
                      <m:e>
                        <m:r>
                          <m:rPr>
                            <m:sty m:val="p"/>
                          </m:rPr>
                          <a:rPr lang="en-US" sz="1400" b="0" i="0" smtClean="0">
                            <a:latin typeface="Cambria Math" panose="02040503050406030204" pitchFamily="18" charset="0"/>
                          </a:rPr>
                          <m:t>H</m:t>
                        </m:r>
                      </m:e>
                      <m:sub>
                        <m:r>
                          <a:rPr lang="en-US" sz="1400" b="0" i="0" smtClean="0">
                            <a:latin typeface="Cambria Math" panose="02040503050406030204" pitchFamily="18" charset="0"/>
                          </a:rPr>
                          <m:t>2</m:t>
                        </m:r>
                      </m:sub>
                    </m:sSub>
                    <m:r>
                      <m:rPr>
                        <m:sty m:val="p"/>
                      </m:rPr>
                      <a:rPr lang="en-US" sz="1400" b="0" i="0" smtClean="0">
                        <a:latin typeface="Cambria Math" panose="02040503050406030204" pitchFamily="18" charset="0"/>
                      </a:rPr>
                      <m:t>S</m:t>
                    </m:r>
                  </m:oMath>
                </a14:m>
                <a:r>
                  <a:rPr lang="en-US" sz="1200" dirty="0">
                    <a:latin typeface="Helvetica" panose="020B0604020202020204"/>
                    <a:cs typeface="Helvetica" panose="020B0604020202020204"/>
                  </a:rPr>
                  <a:t> and Ammonia (</a:t>
                </a:r>
                <a14:m>
                  <m:oMath xmlns:m="http://schemas.openxmlformats.org/officeDocument/2006/math">
                    <m:sSub>
                      <m:sSubPr>
                        <m:ctrlPr>
                          <a:rPr lang="en-US" sz="1400" i="1">
                            <a:latin typeface="Cambria Math" panose="02040503050406030204" pitchFamily="18" charset="0"/>
                          </a:rPr>
                        </m:ctrlPr>
                      </m:sSubPr>
                      <m:e>
                        <m:r>
                          <m:rPr>
                            <m:sty m:val="p"/>
                          </m:rPr>
                          <a:rPr lang="en-US" sz="1400" b="0" i="0" smtClean="0">
                            <a:latin typeface="Cambria Math" panose="02040503050406030204" pitchFamily="18" charset="0"/>
                          </a:rPr>
                          <m:t>NH</m:t>
                        </m:r>
                      </m:e>
                      <m:sub>
                        <m:r>
                          <a:rPr lang="en-US" sz="1400" b="0" i="1" smtClean="0">
                            <a:latin typeface="Cambria Math" panose="02040503050406030204" pitchFamily="18" charset="0"/>
                          </a:rPr>
                          <m:t>3</m:t>
                        </m:r>
                      </m:sub>
                    </m:sSub>
                  </m:oMath>
                </a14:m>
                <a:r>
                  <a:rPr lang="en-US" sz="1200" dirty="0">
                    <a:latin typeface="Helvetica" panose="020B0604020202020204"/>
                    <a:cs typeface="Helvetica" panose="020B0604020202020204"/>
                  </a:rPr>
                  <a:t>) are the primary concern</a:t>
                </a:r>
              </a:p>
              <a:p>
                <a:pPr>
                  <a:spcBef>
                    <a:spcPts val="0"/>
                  </a:spcBef>
                  <a:spcAft>
                    <a:spcPts val="2400"/>
                  </a:spcAft>
                </a:pPr>
                <a:r>
                  <a:rPr lang="en-US" sz="1200" dirty="0">
                    <a:latin typeface="Helvetica" panose="020B0604020202020204"/>
                    <a:cs typeface="Helvetica" panose="020B0604020202020204"/>
                  </a:rPr>
                  <a:t>Other notable sewer gases are </a:t>
                </a:r>
                <a14:m>
                  <m:oMath xmlns:m="http://schemas.openxmlformats.org/officeDocument/2006/math">
                    <m:sSub>
                      <m:sSubPr>
                        <m:ctrlPr>
                          <a:rPr lang="en-US" sz="1400" i="1">
                            <a:latin typeface="Cambria Math" panose="02040503050406030204" pitchFamily="18" charset="0"/>
                          </a:rPr>
                        </m:ctrlPr>
                      </m:sSubPr>
                      <m:e>
                        <m:r>
                          <m:rPr>
                            <m:sty m:val="p"/>
                          </m:rPr>
                          <a:rPr lang="en-US" sz="1400" b="0" i="0" smtClean="0">
                            <a:latin typeface="Cambria Math" panose="02040503050406030204" pitchFamily="18" charset="0"/>
                          </a:rPr>
                          <m:t>CO</m:t>
                        </m:r>
                      </m:e>
                      <m:sub>
                        <m:r>
                          <a:rPr lang="en-US" sz="1400" b="0" i="1" smtClean="0">
                            <a:latin typeface="Cambria Math" panose="02040503050406030204" pitchFamily="18" charset="0"/>
                          </a:rPr>
                          <m:t>2</m:t>
                        </m:r>
                      </m:sub>
                    </m:sSub>
                  </m:oMath>
                </a14:m>
                <a:r>
                  <a:rPr lang="en-US" sz="1200" dirty="0">
                    <a:latin typeface="Helvetica" panose="020B0604020202020204"/>
                    <a:cs typeface="Helvetica" panose="020B0604020202020204"/>
                  </a:rPr>
                  <a:t>, </a:t>
                </a:r>
                <a14:m>
                  <m:oMath xmlns:m="http://schemas.openxmlformats.org/officeDocument/2006/math">
                    <m:sSub>
                      <m:sSubPr>
                        <m:ctrlPr>
                          <a:rPr lang="en-US" sz="1400" i="1">
                            <a:latin typeface="Cambria Math" panose="02040503050406030204" pitchFamily="18" charset="0"/>
                          </a:rPr>
                        </m:ctrlPr>
                      </m:sSubPr>
                      <m:e>
                        <m:r>
                          <m:rPr>
                            <m:sty m:val="p"/>
                          </m:rPr>
                          <a:rPr lang="en-US" sz="1400" b="0" i="0" smtClean="0">
                            <a:latin typeface="Cambria Math" panose="02040503050406030204" pitchFamily="18" charset="0"/>
                          </a:rPr>
                          <m:t>C</m:t>
                        </m:r>
                        <m:r>
                          <m:rPr>
                            <m:sty m:val="p"/>
                          </m:rPr>
                          <a:rPr lang="en-US" sz="1400">
                            <a:latin typeface="Cambria Math" panose="02040503050406030204" pitchFamily="18" charset="0"/>
                          </a:rPr>
                          <m:t>H</m:t>
                        </m:r>
                      </m:e>
                      <m:sub>
                        <m:r>
                          <a:rPr lang="en-US" sz="1400" b="0" i="1" smtClean="0">
                            <a:latin typeface="Cambria Math" panose="02040503050406030204" pitchFamily="18" charset="0"/>
                          </a:rPr>
                          <m:t>4</m:t>
                        </m:r>
                      </m:sub>
                    </m:sSub>
                  </m:oMath>
                </a14:m>
                <a:r>
                  <a:rPr lang="en-US" sz="1200" dirty="0">
                    <a:latin typeface="Helvetica" panose="020B0604020202020204"/>
                    <a:cs typeface="Helvetica" panose="020B0604020202020204"/>
                  </a:rPr>
                  <a:t>, and odorous organics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Helvetica" panose="020B0604020202020204"/>
                    <a:cs typeface="Helvetica" panose="020B0604020202020204"/>
                  </a:rPr>
                  <a:t>Sewer gases can be toxic, explosive, and corrosive (crown rot)</a:t>
                </a:r>
              </a:p>
              <a:p>
                <a:endParaRPr lang="en-US" dirty="0"/>
              </a:p>
              <a:p>
                <a:r>
                  <a:rPr lang="en-US" dirty="0"/>
                  <a:t>Crown rot is the conversion of hydrogen sulfide gas to sulfuric acid in sewer pipes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Helvetica" panose="020B0604020202020204"/>
                    <a:cs typeface="Helvetica" panose="020B0604020202020204"/>
                  </a:rPr>
                  <a:t>Sewer gas mitigation includes proper collection system design, maintenance, aeration, and chemical treatment (hydrogen peroxide)</a:t>
                </a:r>
              </a:p>
              <a:p>
                <a:endParaRPr lang="en-US" dirty="0"/>
              </a:p>
              <a:p>
                <a:r>
                  <a:rPr lang="en-US" dirty="0"/>
                  <a:t>Such as ensuring a gravity system slope that creates a minimum wastewater travel velocity of 2 feet per second which is known as scouring velocity, proper sewer maintenance that removes blockages</a:t>
                </a:r>
              </a:p>
            </p:txBody>
          </p:sp>
        </mc:Choice>
        <mc:Fallback xmlns="">
          <p:sp>
            <p:nvSpPr>
              <p:cNvPr id="3" name="Notes Placeholder 2"/>
              <p:cNvSpPr>
                <a:spLocks noGrp="1"/>
              </p:cNvSpPr>
              <p:nvPr>
                <p:ph type="body" idx="1"/>
              </p:nvPr>
            </p:nvSpPr>
            <p:spPr/>
            <p:txBody>
              <a:bodyPr/>
              <a:lstStyle/>
              <a:p>
                <a:r>
                  <a:rPr lang="en-US" dirty="0"/>
                  <a:t>For collection systems odors are one of the biggest concerns.</a:t>
                </a:r>
              </a:p>
              <a:p>
                <a:r>
                  <a:rPr lang="en-US" dirty="0"/>
                  <a:t>Microbes in wastewater naturally produce gases as biproducts of their normal biological functions</a:t>
                </a:r>
              </a:p>
              <a:p>
                <a:r>
                  <a:rPr lang="en-US" dirty="0"/>
                  <a:t>These gases that lead to odors increase the more time wastewater spends in a collection system.</a:t>
                </a:r>
              </a:p>
              <a:p>
                <a:r>
                  <a:rPr lang="en-US" dirty="0"/>
                  <a:t>Travel times for wastewater in collection systems tend to increase as we increase the size of communities and need to extent collection systems our farther and farther.</a:t>
                </a:r>
              </a:p>
              <a:p>
                <a:pPr marL="0" indent="0">
                  <a:spcBef>
                    <a:spcPts val="0"/>
                  </a:spcBef>
                  <a:spcAft>
                    <a:spcPts val="2400"/>
                  </a:spcAft>
                  <a:buNone/>
                </a:pPr>
                <a:r>
                  <a:rPr lang="en-US" sz="1400" b="0" i="0">
                    <a:latin typeface="Cambria Math" panose="02040503050406030204" pitchFamily="18" charset="0"/>
                  </a:rPr>
                  <a:t>H_2 S</a:t>
                </a:r>
                <a:r>
                  <a:rPr lang="en-US" sz="1200" dirty="0">
                    <a:latin typeface="Helvetica" panose="020B0604020202020204"/>
                    <a:cs typeface="Helvetica" panose="020B0604020202020204"/>
                  </a:rPr>
                  <a:t> and Ammonia (</a:t>
                </a:r>
                <a:r>
                  <a:rPr lang="en-US" sz="1400" b="0" i="0">
                    <a:latin typeface="Cambria Math" panose="02040503050406030204" pitchFamily="18" charset="0"/>
                  </a:rPr>
                  <a:t>NH_3</a:t>
                </a:r>
                <a:r>
                  <a:rPr lang="en-US" sz="1200" dirty="0">
                    <a:latin typeface="Helvetica" panose="020B0604020202020204"/>
                    <a:cs typeface="Helvetica" panose="020B0604020202020204"/>
                  </a:rPr>
                  <a:t>) are the primary concern</a:t>
                </a:r>
              </a:p>
              <a:p>
                <a:pPr>
                  <a:spcBef>
                    <a:spcPts val="0"/>
                  </a:spcBef>
                  <a:spcAft>
                    <a:spcPts val="2400"/>
                  </a:spcAft>
                </a:pPr>
                <a:r>
                  <a:rPr lang="en-US" sz="1200" dirty="0">
                    <a:latin typeface="Helvetica" panose="020B0604020202020204"/>
                    <a:cs typeface="Helvetica" panose="020B0604020202020204"/>
                  </a:rPr>
                  <a:t>Other notable sewer gases are </a:t>
                </a:r>
                <a:r>
                  <a:rPr lang="en-US" sz="1400" b="0" i="0">
                    <a:latin typeface="Cambria Math" panose="02040503050406030204" pitchFamily="18" charset="0"/>
                  </a:rPr>
                  <a:t>CO_2</a:t>
                </a:r>
                <a:r>
                  <a:rPr lang="en-US" sz="1200" dirty="0">
                    <a:latin typeface="Helvetica" panose="020B0604020202020204"/>
                    <a:cs typeface="Helvetica" panose="020B0604020202020204"/>
                  </a:rPr>
                  <a:t>, </a:t>
                </a:r>
                <a:r>
                  <a:rPr lang="en-US" sz="1400" b="0" i="0">
                    <a:latin typeface="Cambria Math" panose="02040503050406030204" pitchFamily="18" charset="0"/>
                  </a:rPr>
                  <a:t>C</a:t>
                </a:r>
                <a:r>
                  <a:rPr lang="en-US" sz="1400" i="0">
                    <a:latin typeface="Cambria Math" panose="02040503050406030204" pitchFamily="18" charset="0"/>
                  </a:rPr>
                  <a:t>H_</a:t>
                </a:r>
                <a:r>
                  <a:rPr lang="en-US" sz="1400" b="0" i="0">
                    <a:latin typeface="Cambria Math" panose="02040503050406030204" pitchFamily="18" charset="0"/>
                  </a:rPr>
                  <a:t>4</a:t>
                </a:r>
                <a:r>
                  <a:rPr lang="en-US" sz="1200" dirty="0">
                    <a:latin typeface="Helvetica" panose="020B0604020202020204"/>
                    <a:cs typeface="Helvetica" panose="020B0604020202020204"/>
                  </a:rPr>
                  <a:t>, and odorous organics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Helvetica" panose="020B0604020202020204"/>
                    <a:cs typeface="Helvetica" panose="020B0604020202020204"/>
                  </a:rPr>
                  <a:t>Sewer gases can be toxic, explosive, and corrosive (crown rot)</a:t>
                </a:r>
              </a:p>
              <a:p>
                <a:endParaRPr lang="en-US" dirty="0"/>
              </a:p>
              <a:p>
                <a:r>
                  <a:rPr lang="en-US" dirty="0"/>
                  <a:t>Crown rot is the conversion of hydrogen sulfide gas to sulfuric acid in sewer pipes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Helvetica" panose="020B0604020202020204"/>
                    <a:cs typeface="Helvetica" panose="020B0604020202020204"/>
                  </a:rPr>
                  <a:t>Sewer gas mitigation includes proper collection system design, maintenance, aeration, and chemical treatment (hydrogen peroxide)</a:t>
                </a:r>
              </a:p>
              <a:p>
                <a:endParaRPr lang="en-US" dirty="0"/>
              </a:p>
              <a:p>
                <a:r>
                  <a:rPr lang="en-US" dirty="0"/>
                  <a:t>Such as ensuring a gravity system slope that creates a minimum wastewater travel velocity of 2 feet per second which is known as scouring velocity, proper sewer maintenance that removes blockages</a:t>
                </a:r>
              </a:p>
            </p:txBody>
          </p:sp>
        </mc:Fallback>
      </mc:AlternateContent>
      <p:sp>
        <p:nvSpPr>
          <p:cNvPr id="4" name="Slide Number Placeholder 3"/>
          <p:cNvSpPr>
            <a:spLocks noGrp="1"/>
          </p:cNvSpPr>
          <p:nvPr>
            <p:ph type="sldNum" sz="quarter" idx="5"/>
          </p:nvPr>
        </p:nvSpPr>
        <p:spPr/>
        <p:txBody>
          <a:bodyPr/>
          <a:lstStyle/>
          <a:p>
            <a:fld id="{4A3DA215-3231-4FAB-BF8A-F4221593F6C8}" type="slidenum">
              <a:rPr lang="en-US" smtClean="0"/>
              <a:t>27</a:t>
            </a:fld>
            <a:endParaRPr lang="en-US"/>
          </a:p>
        </p:txBody>
      </p:sp>
    </p:spTree>
    <p:extLst>
      <p:ext uri="{BB962C8B-B14F-4D97-AF65-F5344CB8AC3E}">
        <p14:creationId xmlns:p14="http://schemas.microsoft.com/office/powerpoint/2010/main" val="28737175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Rags, wrappers, flushable wipes that aren’t flushable, all kinds of plastic and rubber products etc.</a:t>
            </a:r>
          </a:p>
          <a:p>
            <a:r>
              <a:rPr lang="en-US" dirty="0"/>
              <a:t>Grit must be removed to protect down stream equipment, especially pumps and other devices which have soft components integrated into hard metal or concrete components.</a:t>
            </a:r>
          </a:p>
          <a:p>
            <a:r>
              <a:rPr lang="en-US" dirty="0"/>
              <a:t>It is important for flow measurement to occur at the beginning of the plant to understand treatment requirements throughout the plant. Sampling may also occur here to understand the wastewater profile of the influent, which is also important for adjusting operations throughout the WWTP.</a:t>
            </a:r>
          </a:p>
          <a:p>
            <a:r>
              <a:rPr lang="en-US" dirty="0"/>
              <a:t>Flow equalization to account for fluctuations of flow throughout the day and to distribute flow equally throughout the day for treatment.</a:t>
            </a:r>
          </a:p>
          <a:p>
            <a:r>
              <a:rPr lang="en-US" dirty="0"/>
              <a:t>That’s also where WW can be freshened up with oxygen</a:t>
            </a:r>
          </a:p>
          <a:p>
            <a:endParaRPr lang="en-US" dirty="0"/>
          </a:p>
          <a:p>
            <a:r>
              <a:rPr lang="en-US" dirty="0"/>
              <a:t>https://metrocouncil.org/News-Events/Wastewater-Water/Newsletters/%E2%80%98Flushable%E2%80%99-wipes-clogging-up-sewer-pumps.aspx</a:t>
            </a:r>
          </a:p>
        </p:txBody>
      </p:sp>
      <p:sp>
        <p:nvSpPr>
          <p:cNvPr id="4" name="Slide Number Placeholder 3"/>
          <p:cNvSpPr>
            <a:spLocks noGrp="1"/>
          </p:cNvSpPr>
          <p:nvPr>
            <p:ph type="sldNum" sz="quarter" idx="5"/>
          </p:nvPr>
        </p:nvSpPr>
        <p:spPr/>
        <p:txBody>
          <a:bodyPr/>
          <a:lstStyle/>
          <a:p>
            <a:fld id="{9D962E49-2EF1-4D08-9461-BAE0BAA9ECEB}" type="slidenum">
              <a:rPr lang="en-US" smtClean="0"/>
              <a:t>28</a:t>
            </a:fld>
            <a:endParaRPr lang="en-US"/>
          </a:p>
        </p:txBody>
      </p:sp>
    </p:spTree>
    <p:extLst>
      <p:ext uri="{BB962C8B-B14F-4D97-AF65-F5344CB8AC3E}">
        <p14:creationId xmlns:p14="http://schemas.microsoft.com/office/powerpoint/2010/main" val="31656853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typically the first process that wastewater influent encounters when it enters the WWTP</a:t>
            </a:r>
          </a:p>
          <a:p>
            <a:r>
              <a:rPr lang="en-US" dirty="0"/>
              <a:t>Bar screens are comprised of multiple parallel slanted or vertical bars that are placed close together so that wastewater can flow through the </a:t>
            </a:r>
            <a:r>
              <a:rPr lang="en-US" dirty="0" err="1"/>
              <a:t>barscreen</a:t>
            </a:r>
            <a:r>
              <a:rPr lang="en-US" dirty="0"/>
              <a:t> while debris and course debris are trapped in the bars. Can be Manual or mechanical and are usually oriented so that screenings enter a conveyance device such as a trench or conveyor belt that conveys the screens to a disposal bin. Manual </a:t>
            </a:r>
            <a:r>
              <a:rPr lang="en-US" dirty="0" err="1"/>
              <a:t>barscreens</a:t>
            </a:r>
            <a:r>
              <a:rPr lang="en-US" dirty="0"/>
              <a:t> are usually present at smaller WW facilities and automatic </a:t>
            </a:r>
            <a:r>
              <a:rPr lang="en-US" dirty="0" err="1"/>
              <a:t>barscreens</a:t>
            </a:r>
            <a:r>
              <a:rPr lang="en-US" dirty="0"/>
              <a:t> are used at larger facilities where mechanical devices are more efficient than man power</a:t>
            </a:r>
          </a:p>
          <a:p>
            <a:r>
              <a:rPr lang="en-US" dirty="0"/>
              <a:t>Can be water triggered by the mechanism or conveyor belts</a:t>
            </a:r>
          </a:p>
          <a:p>
            <a:r>
              <a:rPr lang="en-US" dirty="0"/>
              <a:t>Bar screens should be constructed from stainless steel to resist corrosion caused by gases such as H2S formed in the collection system</a:t>
            </a:r>
          </a:p>
          <a:p>
            <a:r>
              <a:rPr lang="en-US" dirty="0"/>
              <a:t>There are two types of screen devices. When the opening between the stainless steel bars are 3/8-2 inches they are known as bar screens and when the openings are larger than 2 inches they are referred to as bar racks. Bar racks are usually utilized in by-pass channels to provide a small amount of screening treatment during maintenance.</a:t>
            </a:r>
          </a:p>
          <a:p>
            <a:r>
              <a:rPr lang="en-US" dirty="0"/>
              <a:t>Disposal bins or hoppers should be designed to minimize water content in rags to allow for efficient transport.</a:t>
            </a:r>
          </a:p>
          <a:p>
            <a:r>
              <a:rPr lang="en-US" dirty="0"/>
              <a:t>It is important that these devices stay well maintained through proper lubrication and frequent observation that there are no obstructions on the bar screens or </a:t>
            </a:r>
            <a:r>
              <a:rPr lang="en-US" dirty="0" err="1"/>
              <a:t>converyor</a:t>
            </a:r>
            <a:r>
              <a:rPr lang="en-US" dirty="0"/>
              <a:t> device that can permanently damage the equipment</a:t>
            </a:r>
          </a:p>
        </p:txBody>
      </p:sp>
      <p:sp>
        <p:nvSpPr>
          <p:cNvPr id="4" name="Slide Number Placeholder 3"/>
          <p:cNvSpPr>
            <a:spLocks noGrp="1"/>
          </p:cNvSpPr>
          <p:nvPr>
            <p:ph type="sldNum" sz="quarter" idx="5"/>
          </p:nvPr>
        </p:nvSpPr>
        <p:spPr/>
        <p:txBody>
          <a:bodyPr/>
          <a:lstStyle/>
          <a:p>
            <a:fld id="{9D962E49-2EF1-4D08-9461-BAE0BAA9ECEB}" type="slidenum">
              <a:rPr lang="en-US" smtClean="0"/>
              <a:t>29</a:t>
            </a:fld>
            <a:endParaRPr lang="en-US"/>
          </a:p>
        </p:txBody>
      </p:sp>
    </p:spTree>
    <p:extLst>
      <p:ext uri="{BB962C8B-B14F-4D97-AF65-F5344CB8AC3E}">
        <p14:creationId xmlns:p14="http://schemas.microsoft.com/office/powerpoint/2010/main" val="42477163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in smaller systems and replace the need for bar screens</a:t>
            </a:r>
          </a:p>
        </p:txBody>
      </p:sp>
      <p:sp>
        <p:nvSpPr>
          <p:cNvPr id="4" name="Slide Number Placeholder 3"/>
          <p:cNvSpPr>
            <a:spLocks noGrp="1"/>
          </p:cNvSpPr>
          <p:nvPr>
            <p:ph type="sldNum" sz="quarter" idx="5"/>
          </p:nvPr>
        </p:nvSpPr>
        <p:spPr/>
        <p:txBody>
          <a:bodyPr/>
          <a:lstStyle/>
          <a:p>
            <a:fld id="{9D962E49-2EF1-4D08-9461-BAE0BAA9ECEB}" type="slidenum">
              <a:rPr lang="en-US" smtClean="0"/>
              <a:t>30</a:t>
            </a:fld>
            <a:endParaRPr lang="en-US"/>
          </a:p>
        </p:txBody>
      </p:sp>
    </p:spTree>
    <p:extLst>
      <p:ext uri="{BB962C8B-B14F-4D97-AF65-F5344CB8AC3E}">
        <p14:creationId xmlns:p14="http://schemas.microsoft.com/office/powerpoint/2010/main" val="28411312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Grit is composed of sand, sediment, and eggshells that damage the impellers of plants or deposit in downstream basins, reducing their capacity and efficiency. The buildup can be so extreme that the flow may be stopped completely in certain treatment areas. The amount of grit present in WW influent depends on the plant and collection system, but typically 1-4 cubic feet of grit should be removed daily for every million gallon of WW treated.</a:t>
                </a:r>
              </a:p>
              <a:p>
                <a:r>
                  <a:rPr lang="en-US" dirty="0"/>
                  <a:t>Grit is separated from liquid water by a variety of methods but all tend to utilize the manipulation of specific gravity</a:t>
                </a:r>
              </a:p>
              <a:p>
                <a:r>
                  <a:rPr lang="en-US" dirty="0"/>
                  <a:t>A simple method is the usage of a long channel that is approximately 20-40 feet and slows down flow to 1 ft/s. This allows grit to settle and water to pass through. Baffles can be used to account for daily fluctuations in flow.</a:t>
                </a:r>
              </a:p>
              <a:p>
                <a:r>
                  <a:rPr lang="en-US" dirty="0"/>
                  <a:t>Aerated grit channels such as the one on the left utilized dissolved air to make the wastewater even less dense and causing grit to settle even more efficiently. This decreases the spatial footprint of the grit removal process and does not require the flow to be slowed down.</a:t>
                </a:r>
              </a:p>
              <a:p>
                <a:r>
                  <a:rPr lang="en-US" dirty="0"/>
                  <a:t>These process can either be done in a straight channel or in a serpentine to reduce land used. For both types system when too much grit is accumulated they must be bypassed and cleaned out or pumps must be installed to consistently removes grit before it can accumulate.</a:t>
                </a:r>
              </a:p>
              <a:p>
                <a:r>
                  <a:rPr lang="en-US" dirty="0"/>
                  <a:t>Or pumps must be installed to remove the grit on an interval or continuously</a:t>
                </a:r>
              </a:p>
              <a:p>
                <a:r>
                  <a:rPr lang="en-US" dirty="0"/>
                  <a:t>Right - </a:t>
                </a:r>
                <a:r>
                  <a:rPr lang="en-US" dirty="0" err="1"/>
                  <a:t>Headcell</a:t>
                </a:r>
                <a:r>
                  <a:rPr lang="en-US" dirty="0"/>
                  <a:t> right solids are moved to the center due to the centrifugal technology and light water moves to the outside where it passes to the next process. Grit classifiers also used.</a:t>
                </a:r>
              </a:p>
            </p:txBody>
          </p:sp>
        </mc:Choice>
        <mc:Fallback xmlns="">
          <p:sp>
            <p:nvSpPr>
              <p:cNvPr id="3" name="Notes Placeholder 2"/>
              <p:cNvSpPr>
                <a:spLocks noGrp="1"/>
              </p:cNvSpPr>
              <p:nvPr>
                <p:ph type="body" idx="1"/>
              </p:nvPr>
            </p:nvSpPr>
            <p:spPr/>
            <p:txBody>
              <a:bodyPr/>
              <a:lstStyle/>
              <a:p>
                <a:r>
                  <a:rPr lang="en-US" dirty="0"/>
                  <a:t>For every 1 MG removed daily 1-4 </a:t>
                </a:r>
                <a:r>
                  <a:rPr lang="en-US" i="0">
                    <a:latin typeface="Cambria Math" panose="02040503050406030204" pitchFamily="18" charset="0"/>
                  </a:rPr>
                  <a:t>〖</a:t>
                </a:r>
                <a:r>
                  <a:rPr lang="en-US" b="0" i="0">
                    <a:latin typeface="Cambria Math" panose="02040503050406030204" pitchFamily="18" charset="0"/>
                  </a:rPr>
                  <a:t>𝑓𝑡〗^3</a:t>
                </a:r>
                <a:r>
                  <a:rPr lang="en-US" dirty="0"/>
                  <a:t> of grit should</a:t>
                </a:r>
                <a:r>
                  <a:rPr lang="en-US" baseline="0" dirty="0"/>
                  <a:t> be removed.</a:t>
                </a:r>
              </a:p>
              <a:p>
                <a:r>
                  <a:rPr lang="en-US" dirty="0"/>
                  <a:t>Grit removal can be aerated or non-aerated.</a:t>
                </a:r>
              </a:p>
              <a:p>
                <a:r>
                  <a:rPr lang="en-US" dirty="0"/>
                  <a:t>Non-aerated processes are traditionally referred to as long-channel grit chambers and are 20-40 feet in length.</a:t>
                </a:r>
              </a:p>
              <a:p>
                <a:r>
                  <a:rPr lang="en-US" dirty="0"/>
                  <a:t>They are designed to reduce flow velocity to 1 ft/s so the heavier grit material will settle.</a:t>
                </a:r>
              </a:p>
              <a:p>
                <a:r>
                  <a:rPr lang="en-US" dirty="0"/>
                  <a:t>Aerated processes “freshens” influent and removes some odor and H2S gas.</a:t>
                </a:r>
              </a:p>
              <a:p>
                <a:r>
                  <a:rPr lang="en-US" dirty="0"/>
                  <a:t>In the aerated process grit is pumped to a classifier which uses centrifugal force to rinse and dewater grit.</a:t>
                </a:r>
              </a:p>
              <a:p>
                <a:r>
                  <a:rPr lang="en-US" dirty="0"/>
                  <a:t>Head cells use a hydraulically created vortexes on each treys that allows grit to settle in the middle then down where it is pumped to a classifier.</a:t>
                </a:r>
              </a:p>
              <a:p>
                <a:endParaRPr lang="en-US" dirty="0"/>
              </a:p>
            </p:txBody>
          </p:sp>
        </mc:Fallback>
      </mc:AlternateContent>
      <p:sp>
        <p:nvSpPr>
          <p:cNvPr id="4" name="Slide Number Placeholder 3"/>
          <p:cNvSpPr>
            <a:spLocks noGrp="1"/>
          </p:cNvSpPr>
          <p:nvPr>
            <p:ph type="sldNum" sz="quarter" idx="5"/>
          </p:nvPr>
        </p:nvSpPr>
        <p:spPr/>
        <p:txBody>
          <a:bodyPr/>
          <a:lstStyle/>
          <a:p>
            <a:fld id="{9D962E49-2EF1-4D08-9461-BAE0BAA9ECEB}" type="slidenum">
              <a:rPr lang="en-US" smtClean="0"/>
              <a:t>31</a:t>
            </a:fld>
            <a:endParaRPr lang="en-US"/>
          </a:p>
        </p:txBody>
      </p:sp>
    </p:spTree>
    <p:extLst>
      <p:ext uri="{BB962C8B-B14F-4D97-AF65-F5344CB8AC3E}">
        <p14:creationId xmlns:p14="http://schemas.microsoft.com/office/powerpoint/2010/main" val="27476173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at the headworks is our flow measurement data collection devices</a:t>
            </a:r>
          </a:p>
          <a:p>
            <a:r>
              <a:rPr lang="en-US" dirty="0"/>
              <a:t>Flumes and staff gauges are used in open channels. </a:t>
            </a:r>
          </a:p>
          <a:p>
            <a:r>
              <a:rPr lang="en-US" dirty="0" err="1"/>
              <a:t>Ventruri</a:t>
            </a:r>
            <a:r>
              <a:rPr lang="en-US" dirty="0"/>
              <a:t> meters and magnetic flow meters are used for pumping systems that are closed.</a:t>
            </a:r>
          </a:p>
          <a:p>
            <a:r>
              <a:rPr lang="en-US" dirty="0"/>
              <a:t>These devices are examples of devices that show what that flow is at that instant</a:t>
            </a:r>
          </a:p>
          <a:p>
            <a:r>
              <a:rPr lang="en-US" dirty="0"/>
              <a:t>Bubblers and other probes are utilized to totalize flow readings and measure the total for a day or other increment of time</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32</a:t>
            </a:fld>
            <a:endParaRPr lang="en-US"/>
          </a:p>
        </p:txBody>
      </p:sp>
    </p:spTree>
    <p:extLst>
      <p:ext uri="{BB962C8B-B14F-4D97-AF65-F5344CB8AC3E}">
        <p14:creationId xmlns:p14="http://schemas.microsoft.com/office/powerpoint/2010/main" val="2570779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flow is measured by a manual gauge that shows the flow based on how high on the gauge the water rises</a:t>
            </a:r>
          </a:p>
          <a:p>
            <a:r>
              <a:rPr lang="en-US" dirty="0"/>
              <a:t>Parshall flume- Head rise measurement is taken 2/3rds  of the way up the approach channel.</a:t>
            </a:r>
          </a:p>
          <a:p>
            <a:r>
              <a:rPr lang="en-US" dirty="0"/>
              <a:t>Right staff gauge and these should be installed at least 4x the maximum head rise aware from the weir to prevent false readings caused by the turbulence of the water.</a:t>
            </a:r>
          </a:p>
        </p:txBody>
      </p:sp>
      <p:sp>
        <p:nvSpPr>
          <p:cNvPr id="4" name="Slide Number Placeholder 3"/>
          <p:cNvSpPr>
            <a:spLocks noGrp="1"/>
          </p:cNvSpPr>
          <p:nvPr>
            <p:ph type="sldNum" sz="quarter" idx="5"/>
          </p:nvPr>
        </p:nvSpPr>
        <p:spPr/>
        <p:txBody>
          <a:bodyPr/>
          <a:lstStyle/>
          <a:p>
            <a:fld id="{9D962E49-2EF1-4D08-9461-BAE0BAA9ECEB}" type="slidenum">
              <a:rPr lang="en-US" smtClean="0"/>
              <a:t>33</a:t>
            </a:fld>
            <a:endParaRPr lang="en-US"/>
          </a:p>
        </p:txBody>
      </p:sp>
    </p:spTree>
    <p:extLst>
      <p:ext uri="{BB962C8B-B14F-4D97-AF65-F5344CB8AC3E}">
        <p14:creationId xmlns:p14="http://schemas.microsoft.com/office/powerpoint/2010/main" val="8111354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Sedementation</a:t>
            </a:r>
            <a:endParaRPr lang="en-US" dirty="0"/>
          </a:p>
          <a:p>
            <a:r>
              <a:rPr lang="en-US" dirty="0"/>
              <a:t>The purpose of primary treatment is to removal material that will settle to the bottom or float to the top of WW when the flow is slowed down. This process also relies on specific gravity and allows the water that resides in the middle section of the WW to pass onto the next treatment process.</a:t>
            </a:r>
          </a:p>
          <a:p>
            <a:r>
              <a:rPr lang="en-US" dirty="0"/>
              <a:t>Sludge is typically send to the digesters for the first step of solids handling</a:t>
            </a:r>
          </a:p>
        </p:txBody>
      </p:sp>
      <p:sp>
        <p:nvSpPr>
          <p:cNvPr id="4" name="Slide Number Placeholder 3"/>
          <p:cNvSpPr>
            <a:spLocks noGrp="1"/>
          </p:cNvSpPr>
          <p:nvPr>
            <p:ph type="sldNum" sz="quarter" idx="5"/>
          </p:nvPr>
        </p:nvSpPr>
        <p:spPr/>
        <p:txBody>
          <a:bodyPr/>
          <a:lstStyle/>
          <a:p>
            <a:fld id="{9D962E49-2EF1-4D08-9461-BAE0BAA9ECEB}" type="slidenum">
              <a:rPr lang="en-US" smtClean="0"/>
              <a:t>34</a:t>
            </a:fld>
            <a:endParaRPr lang="en-US"/>
          </a:p>
        </p:txBody>
      </p:sp>
    </p:spTree>
    <p:extLst>
      <p:ext uri="{BB962C8B-B14F-4D97-AF65-F5344CB8AC3E}">
        <p14:creationId xmlns:p14="http://schemas.microsoft.com/office/powerpoint/2010/main" val="26499328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Operators should understand how pumping occurs, how to alter pump piping to pump scum trays if necessary, and how to measure performance. This typically involves using a core measuring device to measure the depth of the sludge blanket with a core sampler also known as a sludge judge. For certification purposes the typical sludge blanket depth is 2-3 feet but this will vary from plant to plant. High detention times will result in sludge becoming septic due to a lack of oxygen. This interferes with solids handling since sludge will float and not settle properly and increase the difficulty of biological treatment.</a:t>
            </a:r>
          </a:p>
        </p:txBody>
      </p:sp>
      <p:sp>
        <p:nvSpPr>
          <p:cNvPr id="4" name="Slide Number Placeholder 3"/>
          <p:cNvSpPr>
            <a:spLocks noGrp="1"/>
          </p:cNvSpPr>
          <p:nvPr>
            <p:ph type="sldNum" sz="quarter" idx="5"/>
          </p:nvPr>
        </p:nvSpPr>
        <p:spPr/>
        <p:txBody>
          <a:bodyPr/>
          <a:lstStyle/>
          <a:p>
            <a:fld id="{9D962E49-2EF1-4D08-9461-BAE0BAA9ECEB}" type="slidenum">
              <a:rPr lang="en-US" smtClean="0"/>
              <a:t>35</a:t>
            </a:fld>
            <a:endParaRPr lang="en-US"/>
          </a:p>
        </p:txBody>
      </p:sp>
    </p:spTree>
    <p:extLst>
      <p:ext uri="{BB962C8B-B14F-4D97-AF65-F5344CB8AC3E}">
        <p14:creationId xmlns:p14="http://schemas.microsoft.com/office/powerpoint/2010/main" val="40082253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Biological treatment</a:t>
            </a:r>
          </a:p>
        </p:txBody>
      </p:sp>
      <p:sp>
        <p:nvSpPr>
          <p:cNvPr id="4" name="Slide Number Placeholder 3"/>
          <p:cNvSpPr>
            <a:spLocks noGrp="1"/>
          </p:cNvSpPr>
          <p:nvPr>
            <p:ph type="sldNum" sz="quarter" idx="5"/>
          </p:nvPr>
        </p:nvSpPr>
        <p:spPr/>
        <p:txBody>
          <a:bodyPr/>
          <a:lstStyle/>
          <a:p>
            <a:fld id="{9D962E49-2EF1-4D08-9461-BAE0BAA9ECEB}" type="slidenum">
              <a:rPr lang="en-US" smtClean="0"/>
              <a:t>36</a:t>
            </a:fld>
            <a:endParaRPr lang="en-US"/>
          </a:p>
        </p:txBody>
      </p:sp>
    </p:spTree>
    <p:extLst>
      <p:ext uri="{BB962C8B-B14F-4D97-AF65-F5344CB8AC3E}">
        <p14:creationId xmlns:p14="http://schemas.microsoft.com/office/powerpoint/2010/main" val="24670396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Constructed of specially designed media or rocks 2-4 inches in diameter.</a:t>
            </a:r>
          </a:p>
          <a:p>
            <a:r>
              <a:rPr lang="en-US" dirty="0"/>
              <a:t>Grow zoogleal film which mimics the natural environment</a:t>
            </a:r>
          </a:p>
          <a:p>
            <a:r>
              <a:rPr lang="en-US" dirty="0"/>
              <a:t>The distribution arm is controlled by how much flow is distributed by it</a:t>
            </a:r>
          </a:p>
          <a:p>
            <a:r>
              <a:rPr lang="en-US" dirty="0"/>
              <a:t>It is important to understand the design parameters, operation principles and troubleshooting for trickling filters. This includes Types of trickling filters and what they’re utilized for, recirculation and loading rates. Trickling filters can experience issues with ponding, odors, excessive sloughing, and filter flies.</a:t>
            </a:r>
          </a:p>
          <a:p>
            <a:r>
              <a:rPr lang="en-US" dirty="0"/>
              <a:t>Requires a secondary clarifier to handle regular sloughing.</a:t>
            </a:r>
          </a:p>
          <a:p>
            <a:endParaRPr lang="en-US" dirty="0"/>
          </a:p>
        </p:txBody>
      </p:sp>
      <p:sp>
        <p:nvSpPr>
          <p:cNvPr id="4" name="Slide Number Placeholder 3"/>
          <p:cNvSpPr>
            <a:spLocks noGrp="1"/>
          </p:cNvSpPr>
          <p:nvPr>
            <p:ph type="sldNum" sz="quarter" idx="5"/>
          </p:nvPr>
        </p:nvSpPr>
        <p:spPr/>
        <p:txBody>
          <a:bodyPr/>
          <a:lstStyle/>
          <a:p>
            <a:fld id="{4A3DA215-3231-4FAB-BF8A-F4221593F6C8}" type="slidenum">
              <a:rPr lang="en-US" smtClean="0"/>
              <a:t>37</a:t>
            </a:fld>
            <a:endParaRPr lang="en-US"/>
          </a:p>
        </p:txBody>
      </p:sp>
    </p:spTree>
    <p:extLst>
      <p:ext uri="{BB962C8B-B14F-4D97-AF65-F5344CB8AC3E}">
        <p14:creationId xmlns:p14="http://schemas.microsoft.com/office/powerpoint/2010/main" val="40641577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Very similar to trickling filters by applying microorganisms typically found in WW.</a:t>
            </a:r>
          </a:p>
          <a:p>
            <a:r>
              <a:rPr lang="en-US" dirty="0"/>
              <a:t>These are rotates mechanically and wastewater is allow to collect in the contactor and trickle down through the media. The media is constructed of corrugated plastic sheets stacked over one another. They are cylinder shaped and typically 12 feet in diameter and 25 feet in length</a:t>
            </a:r>
          </a:p>
          <a:p>
            <a:r>
              <a:rPr lang="en-US" dirty="0"/>
              <a:t>It is important to understand the staging of RBCs, operation including seasonal adjustments and troubleshooting. Issues with RBCs can usually be identified through observation. The media may have a darkened appearance due to overloading or whitening may occur due to toxic shock</a:t>
            </a:r>
          </a:p>
        </p:txBody>
      </p:sp>
      <p:sp>
        <p:nvSpPr>
          <p:cNvPr id="4" name="Slide Number Placeholder 3"/>
          <p:cNvSpPr>
            <a:spLocks noGrp="1"/>
          </p:cNvSpPr>
          <p:nvPr>
            <p:ph type="sldNum" sz="quarter" idx="5"/>
          </p:nvPr>
        </p:nvSpPr>
        <p:spPr/>
        <p:txBody>
          <a:bodyPr/>
          <a:lstStyle/>
          <a:p>
            <a:fld id="{9D962E49-2EF1-4D08-9461-BAE0BAA9ECEB}" type="slidenum">
              <a:rPr lang="en-US" smtClean="0"/>
              <a:t>38</a:t>
            </a:fld>
            <a:endParaRPr lang="en-US"/>
          </a:p>
        </p:txBody>
      </p:sp>
    </p:spTree>
    <p:extLst>
      <p:ext uri="{BB962C8B-B14F-4D97-AF65-F5344CB8AC3E}">
        <p14:creationId xmlns:p14="http://schemas.microsoft.com/office/powerpoint/2010/main" val="20006008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Activated sludge is a suspended growth secondary treatment that in it’s most basic form is designed to remove dissolved organic and settleable and non-settleable solids.</a:t>
            </a:r>
          </a:p>
          <a:p>
            <a:r>
              <a:rPr lang="en-US" dirty="0"/>
              <a:t>Depending on the type of plant activated sludge can treat primary treated wastewater or direct raw wastewater</a:t>
            </a:r>
          </a:p>
          <a:p>
            <a:r>
              <a:rPr lang="en-US" dirty="0"/>
              <a:t>The combination of wastewater and microorganisms is called mixed liquor </a:t>
            </a:r>
          </a:p>
          <a:p>
            <a:r>
              <a:rPr lang="en-US" dirty="0"/>
              <a:t>Dissolved air must be used to provide complete waste stabilization and allow aerobic activity to function correctly</a:t>
            </a:r>
          </a:p>
          <a:p>
            <a:r>
              <a:rPr lang="en-US" dirty="0" err="1"/>
              <a:t>Reciruclation</a:t>
            </a:r>
            <a:r>
              <a:rPr lang="en-US" dirty="0"/>
              <a:t> can be incorporated to also denitrify after the aerobic activity which results in nitrification</a:t>
            </a:r>
          </a:p>
          <a:p>
            <a:r>
              <a:rPr lang="en-US" dirty="0"/>
              <a:t>It is important to understand the ways to measure the time that microorganisms spend in the process, the ratio of food to microorganisms as well as operational characteristics such as DO levels, flow rate, and recirculation rate for activated sludge that passes to secondary clarification and for the mixed liquor in the basins and types of microorganisms in the flow and performing the process</a:t>
            </a:r>
          </a:p>
          <a:p>
            <a:r>
              <a:rPr lang="en-US" dirty="0"/>
              <a:t>This is an example of two activated sludge plants that utilize recirculation to effectively denitrify</a:t>
            </a:r>
          </a:p>
          <a:p>
            <a:r>
              <a:rPr lang="en-US" dirty="0"/>
              <a:t>The second diagram is a modified </a:t>
            </a:r>
            <a:r>
              <a:rPr lang="en-US" dirty="0" err="1"/>
              <a:t>ludzak</a:t>
            </a:r>
            <a:r>
              <a:rPr lang="en-US" dirty="0"/>
              <a:t> Ettinger process which I am most familiar with</a:t>
            </a:r>
          </a:p>
          <a:p>
            <a:r>
              <a:rPr lang="en-US" dirty="0"/>
              <a:t>Followed by secondary settling, which follows the same principles as primary clarification except this sludge contains useful microorganisms that can be recycled back to aeration basins where they are mixed with the incoming flow to keep up the nutrient removal processes. Some of the sludge is reused in the activated sludge process and some are wasted and combined with other solids that are disposed of from other processes.</a:t>
            </a:r>
          </a:p>
          <a:p>
            <a:r>
              <a:rPr lang="en-US" dirty="0"/>
              <a:t>The design parameters for secondary clarifiers can be similar to primary clarifiers, but usually vary slightly based on the process they follow</a:t>
            </a:r>
          </a:p>
        </p:txBody>
      </p:sp>
      <p:sp>
        <p:nvSpPr>
          <p:cNvPr id="4" name="Slide Number Placeholder 3"/>
          <p:cNvSpPr>
            <a:spLocks noGrp="1"/>
          </p:cNvSpPr>
          <p:nvPr>
            <p:ph type="sldNum" sz="quarter" idx="5"/>
          </p:nvPr>
        </p:nvSpPr>
        <p:spPr/>
        <p:txBody>
          <a:bodyPr/>
          <a:lstStyle/>
          <a:p>
            <a:fld id="{9D962E49-2EF1-4D08-9461-BAE0BAA9ECEB}" type="slidenum">
              <a:rPr lang="en-US" smtClean="0"/>
              <a:t>39</a:t>
            </a:fld>
            <a:endParaRPr lang="en-US"/>
          </a:p>
        </p:txBody>
      </p:sp>
    </p:spTree>
    <p:extLst>
      <p:ext uri="{BB962C8B-B14F-4D97-AF65-F5344CB8AC3E}">
        <p14:creationId xmlns:p14="http://schemas.microsoft.com/office/powerpoint/2010/main" val="9730132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CA12D-0DAC-939F-B219-A81BC21B67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0C171A-8C97-FCB5-4BA3-210F1C06CA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6A3E67-9419-F2A3-F760-B35EEBE1CD76}"/>
              </a:ext>
            </a:extLst>
          </p:cNvPr>
          <p:cNvSpPr>
            <a:spLocks noGrp="1"/>
          </p:cNvSpPr>
          <p:nvPr>
            <p:ph type="body" idx="1"/>
          </p:nvPr>
        </p:nvSpPr>
        <p:spPr/>
        <p:txBody>
          <a:bodyPr/>
          <a:lstStyle/>
          <a:p>
            <a:r>
              <a:rPr lang="en-US" dirty="0"/>
              <a:t>Wastewater treatment ponds are one of the earliest forms of wastewater treatment and are a well established method for treating wastewater since at least the 1800s.</a:t>
            </a:r>
          </a:p>
          <a:p>
            <a:r>
              <a:rPr lang="en-US" dirty="0"/>
              <a:t>Ponds or lagoons combine sedimentation and biological treatment to effectively treat wastewater.</a:t>
            </a:r>
          </a:p>
          <a:p>
            <a:r>
              <a:rPr lang="en-US" dirty="0"/>
              <a:t>Ponds are categorized by the type of microbes they utilize to treat wastewater.</a:t>
            </a:r>
          </a:p>
          <a:p>
            <a:r>
              <a:rPr lang="en-US" dirty="0"/>
              <a:t>This includes microbes that use oxygen, microbes that thrive in anerobic environments, or microbes that cycle between using free and bound oxygen.</a:t>
            </a:r>
          </a:p>
          <a:p>
            <a:endParaRPr lang="en-US" dirty="0"/>
          </a:p>
        </p:txBody>
      </p:sp>
      <p:sp>
        <p:nvSpPr>
          <p:cNvPr id="4" name="Slide Number Placeholder 3">
            <a:extLst>
              <a:ext uri="{FF2B5EF4-FFF2-40B4-BE49-F238E27FC236}">
                <a16:creationId xmlns:a16="http://schemas.microsoft.com/office/drawing/2014/main" id="{8884389C-4D74-4633-C381-C2285C8CA56A}"/>
              </a:ext>
            </a:extLst>
          </p:cNvPr>
          <p:cNvSpPr>
            <a:spLocks noGrp="1"/>
          </p:cNvSpPr>
          <p:nvPr>
            <p:ph type="sldNum" sz="quarter" idx="5"/>
          </p:nvPr>
        </p:nvSpPr>
        <p:spPr/>
        <p:txBody>
          <a:bodyPr/>
          <a:lstStyle/>
          <a:p>
            <a:fld id="{9D962E49-2EF1-4D08-9461-BAE0BAA9ECEB}" type="slidenum">
              <a:rPr lang="en-US" smtClean="0"/>
              <a:t>40</a:t>
            </a:fld>
            <a:endParaRPr lang="en-US"/>
          </a:p>
        </p:txBody>
      </p:sp>
    </p:spTree>
    <p:extLst>
      <p:ext uri="{BB962C8B-B14F-4D97-AF65-F5344CB8AC3E}">
        <p14:creationId xmlns:p14="http://schemas.microsoft.com/office/powerpoint/2010/main" val="3368420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C117F-E6B5-6E25-A5DD-187FD3D773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912CE1-24D0-3A48-49E5-CF1D29DAA1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D09C84-F72E-2E17-BC18-7BF6959533D1}"/>
              </a:ext>
            </a:extLst>
          </p:cNvPr>
          <p:cNvSpPr>
            <a:spLocks noGrp="1"/>
          </p:cNvSpPr>
          <p:nvPr>
            <p:ph type="body" idx="1"/>
          </p:nvPr>
        </p:nvSpPr>
        <p:spPr/>
        <p:txBody>
          <a:bodyPr/>
          <a:lstStyle/>
          <a:p>
            <a:r>
              <a:rPr lang="en-US" dirty="0"/>
              <a:t>Like lagoons SBRs combine the treatment processes into one reactor tank.</a:t>
            </a:r>
          </a:p>
          <a:p>
            <a:r>
              <a:rPr lang="en-US" dirty="0"/>
              <a:t>They run on set sequence times to allow for processes like clarification, biological treatment and aeration, digestion, and decanting to </a:t>
            </a:r>
            <a:r>
              <a:rPr lang="en-US"/>
              <a:t>allow clean water to </a:t>
            </a:r>
            <a:endParaRPr lang="en-US" dirty="0"/>
          </a:p>
        </p:txBody>
      </p:sp>
      <p:sp>
        <p:nvSpPr>
          <p:cNvPr id="4" name="Slide Number Placeholder 3">
            <a:extLst>
              <a:ext uri="{FF2B5EF4-FFF2-40B4-BE49-F238E27FC236}">
                <a16:creationId xmlns:a16="http://schemas.microsoft.com/office/drawing/2014/main" id="{EE1F3CF1-AD51-1269-12D5-945FD44E2913}"/>
              </a:ext>
            </a:extLst>
          </p:cNvPr>
          <p:cNvSpPr>
            <a:spLocks noGrp="1"/>
          </p:cNvSpPr>
          <p:nvPr>
            <p:ph type="sldNum" sz="quarter" idx="5"/>
          </p:nvPr>
        </p:nvSpPr>
        <p:spPr/>
        <p:txBody>
          <a:bodyPr/>
          <a:lstStyle/>
          <a:p>
            <a:fld id="{9D962E49-2EF1-4D08-9461-BAE0BAA9ECEB}" type="slidenum">
              <a:rPr lang="en-US" smtClean="0"/>
              <a:t>41</a:t>
            </a:fld>
            <a:endParaRPr lang="en-US"/>
          </a:p>
        </p:txBody>
      </p:sp>
    </p:spTree>
    <p:extLst>
      <p:ext uri="{BB962C8B-B14F-4D97-AF65-F5344CB8AC3E}">
        <p14:creationId xmlns:p14="http://schemas.microsoft.com/office/powerpoint/2010/main" val="16011414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Refers specifically to treatment that removes pollutants other than BOD and TSS.</a:t>
            </a:r>
          </a:p>
          <a:p>
            <a:r>
              <a:rPr lang="en-US" dirty="0"/>
              <a:t>These types of process typically refer to the removal of phosphorus and nitrogen if not removed through secondary treatment. A basic type of tertiary treatment is a constructed wetlands, which works like a trickling filter, but is more of a polishing process than a primary biological process. For certification exams I would recommend understanding the vegetation control of constructed wetlands</a:t>
            </a:r>
          </a:p>
          <a:p>
            <a:r>
              <a:rPr lang="en-US" dirty="0"/>
              <a:t>Disinfection is typically categorized separately, but is considered a type of tertiary treatment</a:t>
            </a:r>
          </a:p>
          <a:p>
            <a:r>
              <a:rPr lang="en-US" dirty="0"/>
              <a:t>Tertiary treatment can also be designed to target specific pollutants. Mercury is typically removed through precipitation by adding sulfide, alum, or other coagulant and adjusting the pH of the process. </a:t>
            </a:r>
          </a:p>
          <a:p>
            <a:r>
              <a:rPr lang="en-US" dirty="0"/>
              <a:t>Microplastics and pharmaceuticals and personal care products are a current area of concern due to their relatively recent emergence and still unknown environmental and public health impacts</a:t>
            </a:r>
          </a:p>
          <a:p>
            <a:r>
              <a:rPr lang="en-US" dirty="0"/>
              <a:t>These substances can be removed through advanced filtering techniques such as microfiltration, ultrafiltration, nanofiltration and reverse osmosis. These processes can be difficult to apply in wastewater due to there tendency for clogging or fouling and ongoing research to optimize them for wastewater</a:t>
            </a:r>
          </a:p>
        </p:txBody>
      </p:sp>
      <p:sp>
        <p:nvSpPr>
          <p:cNvPr id="4" name="Slide Number Placeholder 3"/>
          <p:cNvSpPr>
            <a:spLocks noGrp="1"/>
          </p:cNvSpPr>
          <p:nvPr>
            <p:ph type="sldNum" sz="quarter" idx="5"/>
          </p:nvPr>
        </p:nvSpPr>
        <p:spPr/>
        <p:txBody>
          <a:bodyPr/>
          <a:lstStyle/>
          <a:p>
            <a:fld id="{9D962E49-2EF1-4D08-9461-BAE0BAA9ECEB}" type="slidenum">
              <a:rPr lang="en-US" smtClean="0"/>
              <a:t>42</a:t>
            </a:fld>
            <a:endParaRPr lang="en-US"/>
          </a:p>
        </p:txBody>
      </p:sp>
    </p:spTree>
    <p:extLst>
      <p:ext uri="{BB962C8B-B14F-4D97-AF65-F5344CB8AC3E}">
        <p14:creationId xmlns:p14="http://schemas.microsoft.com/office/powerpoint/2010/main" val="24176246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44</a:t>
            </a:fld>
            <a:endParaRPr lang="en-US"/>
          </a:p>
        </p:txBody>
      </p:sp>
    </p:spTree>
    <p:extLst>
      <p:ext uri="{BB962C8B-B14F-4D97-AF65-F5344CB8AC3E}">
        <p14:creationId xmlns:p14="http://schemas.microsoft.com/office/powerpoint/2010/main" val="34487793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Bacteria is sterilized and cannot reproduce and negatively impact the environment or public health.</a:t>
            </a:r>
          </a:p>
        </p:txBody>
      </p:sp>
      <p:sp>
        <p:nvSpPr>
          <p:cNvPr id="4" name="Slide Number Placeholder 3"/>
          <p:cNvSpPr>
            <a:spLocks noGrp="1"/>
          </p:cNvSpPr>
          <p:nvPr>
            <p:ph type="sldNum" sz="quarter" idx="5"/>
          </p:nvPr>
        </p:nvSpPr>
        <p:spPr/>
        <p:txBody>
          <a:bodyPr/>
          <a:lstStyle/>
          <a:p>
            <a:fld id="{9D962E49-2EF1-4D08-9461-BAE0BAA9ECEB}" type="slidenum">
              <a:rPr lang="en-US" smtClean="0"/>
              <a:t>45</a:t>
            </a:fld>
            <a:endParaRPr lang="en-US"/>
          </a:p>
        </p:txBody>
      </p:sp>
    </p:spTree>
    <p:extLst>
      <p:ext uri="{BB962C8B-B14F-4D97-AF65-F5344CB8AC3E}">
        <p14:creationId xmlns:p14="http://schemas.microsoft.com/office/powerpoint/2010/main" val="35931696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Primary sludge is odorous and must be digested to prevent excessive odors. Secondary is dewatered and combined with the primary sludge to provide use microorganisms that increase digestion efficiency</a:t>
            </a:r>
          </a:p>
        </p:txBody>
      </p:sp>
      <p:sp>
        <p:nvSpPr>
          <p:cNvPr id="4" name="Slide Number Placeholder 3"/>
          <p:cNvSpPr>
            <a:spLocks noGrp="1"/>
          </p:cNvSpPr>
          <p:nvPr>
            <p:ph type="sldNum" sz="quarter" idx="5"/>
          </p:nvPr>
        </p:nvSpPr>
        <p:spPr/>
        <p:txBody>
          <a:bodyPr/>
          <a:lstStyle/>
          <a:p>
            <a:fld id="{9D962E49-2EF1-4D08-9461-BAE0BAA9ECEB}" type="slidenum">
              <a:rPr lang="en-US" smtClean="0"/>
              <a:t>46</a:t>
            </a:fld>
            <a:endParaRPr lang="en-US"/>
          </a:p>
        </p:txBody>
      </p:sp>
    </p:spTree>
    <p:extLst>
      <p:ext uri="{BB962C8B-B14F-4D97-AF65-F5344CB8AC3E}">
        <p14:creationId xmlns:p14="http://schemas.microsoft.com/office/powerpoint/2010/main" val="38791891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Sludge drying beds, centrifuges, belt presses, and rotary drums</a:t>
            </a:r>
          </a:p>
        </p:txBody>
      </p:sp>
      <p:sp>
        <p:nvSpPr>
          <p:cNvPr id="4" name="Slide Number Placeholder 3"/>
          <p:cNvSpPr>
            <a:spLocks noGrp="1"/>
          </p:cNvSpPr>
          <p:nvPr>
            <p:ph type="sldNum" sz="quarter" idx="5"/>
          </p:nvPr>
        </p:nvSpPr>
        <p:spPr/>
        <p:txBody>
          <a:bodyPr/>
          <a:lstStyle/>
          <a:p>
            <a:fld id="{9D962E49-2EF1-4D08-9461-BAE0BAA9ECEB}" type="slidenum">
              <a:rPr lang="en-US" smtClean="0"/>
              <a:t>47</a:t>
            </a:fld>
            <a:endParaRPr lang="en-US"/>
          </a:p>
        </p:txBody>
      </p:sp>
    </p:spTree>
    <p:extLst>
      <p:ext uri="{BB962C8B-B14F-4D97-AF65-F5344CB8AC3E}">
        <p14:creationId xmlns:p14="http://schemas.microsoft.com/office/powerpoint/2010/main" val="28662938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30F66-4104-7A28-644F-B0E5B20A0F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D2B0AA-1FFA-A8F7-8516-9FC5A07B44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0760DB-4D71-DD2A-DF7E-A54484E54A2C}"/>
              </a:ext>
            </a:extLst>
          </p:cNvPr>
          <p:cNvSpPr>
            <a:spLocks noGrp="1"/>
          </p:cNvSpPr>
          <p:nvPr>
            <p:ph type="body" idx="1"/>
          </p:nvPr>
        </p:nvSpPr>
        <p:spPr/>
        <p:txBody>
          <a:bodyPr/>
          <a:lstStyle/>
          <a:p>
            <a:r>
              <a:rPr lang="en-US" dirty="0"/>
              <a:t>Digesters are used to stabilized sludge and remove pathogens.</a:t>
            </a:r>
          </a:p>
          <a:p>
            <a:r>
              <a:rPr lang="en-US" dirty="0"/>
              <a:t>Continuous mixing and temperature regulation allows biological activity to break down complex organics in sludge into simpler biological components.</a:t>
            </a:r>
          </a:p>
          <a:p>
            <a:r>
              <a:rPr lang="en-US" dirty="0"/>
              <a:t>This can be anaerobic or aerobic.</a:t>
            </a:r>
          </a:p>
          <a:p>
            <a:r>
              <a:rPr lang="en-US" dirty="0"/>
              <a:t>Anaerobic digesters produce methane gas, which can be reused as an alternative fuel source to power engines that produce electricity for the plant</a:t>
            </a:r>
          </a:p>
        </p:txBody>
      </p:sp>
      <p:sp>
        <p:nvSpPr>
          <p:cNvPr id="4" name="Slide Number Placeholder 3">
            <a:extLst>
              <a:ext uri="{FF2B5EF4-FFF2-40B4-BE49-F238E27FC236}">
                <a16:creationId xmlns:a16="http://schemas.microsoft.com/office/drawing/2014/main" id="{71FA83D0-28B1-29B8-B381-A978BB06353D}"/>
              </a:ext>
            </a:extLst>
          </p:cNvPr>
          <p:cNvSpPr>
            <a:spLocks noGrp="1"/>
          </p:cNvSpPr>
          <p:nvPr>
            <p:ph type="sldNum" sz="quarter" idx="5"/>
          </p:nvPr>
        </p:nvSpPr>
        <p:spPr/>
        <p:txBody>
          <a:bodyPr/>
          <a:lstStyle/>
          <a:p>
            <a:fld id="{9D962E49-2EF1-4D08-9461-BAE0BAA9ECEB}" type="slidenum">
              <a:rPr lang="en-US" smtClean="0"/>
              <a:t>48</a:t>
            </a:fld>
            <a:endParaRPr lang="en-US"/>
          </a:p>
        </p:txBody>
      </p:sp>
    </p:spTree>
    <p:extLst>
      <p:ext uri="{BB962C8B-B14F-4D97-AF65-F5344CB8AC3E}">
        <p14:creationId xmlns:p14="http://schemas.microsoft.com/office/powerpoint/2010/main" val="16917882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6918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50</a:t>
            </a:fld>
            <a:endParaRPr lang="en-US"/>
          </a:p>
        </p:txBody>
      </p:sp>
    </p:spTree>
    <p:extLst>
      <p:ext uri="{BB962C8B-B14F-4D97-AF65-F5344CB8AC3E}">
        <p14:creationId xmlns:p14="http://schemas.microsoft.com/office/powerpoint/2010/main" val="21618021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landscape with a city and mountains&#10;&#10;Description automatically generated">
            <a:extLst>
              <a:ext uri="{FF2B5EF4-FFF2-40B4-BE49-F238E27FC236}">
                <a16:creationId xmlns:a16="http://schemas.microsoft.com/office/drawing/2014/main" id="{7BC8BD13-74F4-E1C2-E4B9-8AE23D017954}"/>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6" name="Title 1">
            <a:extLst>
              <a:ext uri="{FF2B5EF4-FFF2-40B4-BE49-F238E27FC236}">
                <a16:creationId xmlns:a16="http://schemas.microsoft.com/office/drawing/2014/main" id="{8156C4DA-EA5A-1CD9-417C-934A92721B36}"/>
              </a:ext>
            </a:extLst>
          </p:cNvPr>
          <p:cNvSpPr>
            <a:spLocks noGrp="1"/>
          </p:cNvSpPr>
          <p:nvPr>
            <p:ph type="ctrTitle"/>
          </p:nvPr>
        </p:nvSpPr>
        <p:spPr>
          <a:xfrm>
            <a:off x="526942" y="2309556"/>
            <a:ext cx="10296041" cy="995766"/>
          </a:xfrm>
        </p:spPr>
        <p:txBody>
          <a:bodyPr anchor="b">
            <a:normAutofit/>
          </a:bodyPr>
          <a:lstStyle>
            <a:lvl1pPr algn="l">
              <a:defRPr sz="4000" b="1"/>
            </a:lvl1pPr>
          </a:lstStyle>
          <a:p>
            <a:r>
              <a:rPr lang="en-US" dirty="0"/>
              <a:t>Click to edit Master title style</a:t>
            </a:r>
          </a:p>
        </p:txBody>
      </p:sp>
      <p:sp>
        <p:nvSpPr>
          <p:cNvPr id="7" name="Subtitle 2">
            <a:extLst>
              <a:ext uri="{FF2B5EF4-FFF2-40B4-BE49-F238E27FC236}">
                <a16:creationId xmlns:a16="http://schemas.microsoft.com/office/drawing/2014/main" id="{74A68B17-2D78-1BF7-A44F-9CC2DB7ED0D2}"/>
              </a:ext>
            </a:extLst>
          </p:cNvPr>
          <p:cNvSpPr>
            <a:spLocks noGrp="1"/>
          </p:cNvSpPr>
          <p:nvPr>
            <p:ph type="subTitle" idx="1"/>
          </p:nvPr>
        </p:nvSpPr>
        <p:spPr>
          <a:xfrm>
            <a:off x="526942" y="3495471"/>
            <a:ext cx="9144000" cy="756195"/>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descr="A blue and green logo&#10;&#10;Description automatically generated">
            <a:extLst>
              <a:ext uri="{FF2B5EF4-FFF2-40B4-BE49-F238E27FC236}">
                <a16:creationId xmlns:a16="http://schemas.microsoft.com/office/drawing/2014/main" id="{34EDDE14-F8C3-18BF-505A-5C1EE04BBFB1}"/>
              </a:ext>
            </a:extLst>
          </p:cNvPr>
          <p:cNvPicPr>
            <a:picLocks noChangeAspect="1"/>
          </p:cNvPicPr>
          <p:nvPr userDrawn="1"/>
        </p:nvPicPr>
        <p:blipFill>
          <a:blip r:embed="rId3"/>
          <a:stretch>
            <a:fillRect/>
          </a:stretch>
        </p:blipFill>
        <p:spPr>
          <a:xfrm>
            <a:off x="563248" y="382977"/>
            <a:ext cx="1985562" cy="1428616"/>
          </a:xfrm>
          <a:prstGeom prst="rect">
            <a:avLst/>
          </a:prstGeom>
        </p:spPr>
      </p:pic>
      <p:sp>
        <p:nvSpPr>
          <p:cNvPr id="9" name="Title 1">
            <a:extLst>
              <a:ext uri="{FF2B5EF4-FFF2-40B4-BE49-F238E27FC236}">
                <a16:creationId xmlns:a16="http://schemas.microsoft.com/office/drawing/2014/main" id="{3CF3B444-62AB-7217-EBA8-3F28F2FA6FD7}"/>
              </a:ext>
            </a:extLst>
          </p:cNvPr>
          <p:cNvSpPr txBox="1">
            <a:spLocks/>
          </p:cNvSpPr>
          <p:nvPr userDrawn="1"/>
        </p:nvSpPr>
        <p:spPr>
          <a:xfrm>
            <a:off x="4619794" y="6408710"/>
            <a:ext cx="7588468"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i="1" dirty="0">
                <a:solidFill>
                  <a:schemeClr val="bg1"/>
                </a:solidFill>
                <a:latin typeface="Arial" panose="020B0604020202020204" pitchFamily="34" charset="0"/>
                <a:cs typeface="Arial" panose="020B0604020202020204" pitchFamily="34" charset="0"/>
              </a:rPr>
              <a:t>This program is made possible under a cooperative agreement with US EPA</a:t>
            </a:r>
            <a:r>
              <a:rPr lang="en-US" sz="1600" i="1" dirty="0">
                <a:solidFill>
                  <a:schemeClr val="bg1"/>
                </a:solidFill>
                <a:latin typeface="Montserrat" pitchFamily="2" charset="77"/>
              </a:rPr>
              <a:t>.</a:t>
            </a:r>
          </a:p>
        </p:txBody>
      </p:sp>
      <p:sp>
        <p:nvSpPr>
          <p:cNvPr id="10" name="Title 1">
            <a:extLst>
              <a:ext uri="{FF2B5EF4-FFF2-40B4-BE49-F238E27FC236}">
                <a16:creationId xmlns:a16="http://schemas.microsoft.com/office/drawing/2014/main" id="{9065023F-E1F9-32DC-DC1B-034B93C178C5}"/>
              </a:ext>
            </a:extLst>
          </p:cNvPr>
          <p:cNvSpPr txBox="1">
            <a:spLocks/>
          </p:cNvSpPr>
          <p:nvPr userDrawn="1"/>
        </p:nvSpPr>
        <p:spPr>
          <a:xfrm>
            <a:off x="200691" y="6408710"/>
            <a:ext cx="2710676"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b="1" dirty="0">
                <a:solidFill>
                  <a:schemeClr val="bg1"/>
                </a:solidFill>
                <a:latin typeface="Arial" panose="020B0604020202020204" pitchFamily="34" charset="0"/>
                <a:cs typeface="Arial" panose="020B0604020202020204" pitchFamily="34" charset="0"/>
              </a:rPr>
              <a:t>www.efcnetwork.org</a:t>
            </a:r>
          </a:p>
        </p:txBody>
      </p:sp>
    </p:spTree>
    <p:extLst>
      <p:ext uri="{BB962C8B-B14F-4D97-AF65-F5344CB8AC3E}">
        <p14:creationId xmlns:p14="http://schemas.microsoft.com/office/powerpoint/2010/main" val="2239427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mp; Content">
    <p:spTree>
      <p:nvGrpSpPr>
        <p:cNvPr id="1" name=""/>
        <p:cNvGrpSpPr/>
        <p:nvPr/>
      </p:nvGrpSpPr>
      <p:grpSpPr>
        <a:xfrm>
          <a:off x="0" y="0"/>
          <a:ext cx="0" cy="0"/>
          <a:chOff x="0" y="0"/>
          <a:chExt cx="0" cy="0"/>
        </a:xfrm>
      </p:grpSpPr>
      <p:pic>
        <p:nvPicPr>
          <p:cNvPr id="7" name="Picture 6" descr="Logo&#10;&#10;Description automatically generated with low confidence">
            <a:extLst>
              <a:ext uri="{FF2B5EF4-FFF2-40B4-BE49-F238E27FC236}">
                <a16:creationId xmlns:a16="http://schemas.microsoft.com/office/drawing/2014/main" id="{359F4509-D51B-F277-4724-89DFB5351A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1" y="-5117941"/>
            <a:ext cx="1956117" cy="12192002"/>
          </a:xfrm>
          <a:prstGeom prst="rect">
            <a:avLst/>
          </a:prstGeom>
        </p:spPr>
      </p:pic>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178443" y="-213609"/>
            <a:ext cx="10515600" cy="1325563"/>
          </a:xfr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956119"/>
            <a:ext cx="10515600" cy="4351338"/>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descr="A blue and green logo&#10;&#10;Description automatically generated">
            <a:extLst>
              <a:ext uri="{FF2B5EF4-FFF2-40B4-BE49-F238E27FC236}">
                <a16:creationId xmlns:a16="http://schemas.microsoft.com/office/drawing/2014/main" id="{F7580EEA-2D7C-14C0-C245-BAA0EDB8AF94}"/>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096638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mp;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388305" y="0"/>
            <a:ext cx="10515600" cy="1325563"/>
          </a:xfrm>
        </p:spPr>
        <p:txBody>
          <a:bodyPr/>
          <a:lstStyle>
            <a:lvl1pPr>
              <a:defRPr>
                <a:solidFill>
                  <a:srgbClr val="004190"/>
                </a:solidFill>
                <a:latin typeface="Helvetica" panose="020B0604020202020204" pitchFamily="34" charset="0"/>
                <a:cs typeface="Helvetica"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633928"/>
            <a:ext cx="10515600" cy="4673529"/>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blue and green logo&#10;&#10;Description automatically generated">
            <a:extLst>
              <a:ext uri="{FF2B5EF4-FFF2-40B4-BE49-F238E27FC236}">
                <a16:creationId xmlns:a16="http://schemas.microsoft.com/office/drawing/2014/main" id="{856016C0-4187-D330-32D4-D75243497E2B}"/>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436017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1B366-76AE-C6BD-98EB-3BBDEB93F90D}"/>
              </a:ext>
            </a:extLst>
          </p:cNvPr>
          <p:cNvSpPr>
            <a:spLocks noGrp="1"/>
          </p:cNvSpPr>
          <p:nvPr>
            <p:ph type="title"/>
          </p:nvPr>
        </p:nvSpPr>
        <p:spPr>
          <a:xfrm>
            <a:off x="838200" y="1203751"/>
            <a:ext cx="10515600" cy="2852737"/>
          </a:xfrm>
        </p:spPr>
        <p:txBody>
          <a:bodyPr anchor="b"/>
          <a:lstStyle>
            <a:lvl1pPr>
              <a:defRPr sz="6000" b="1" baseline="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316897BF-C571-E788-B2C2-395E77D9400D}"/>
              </a:ext>
            </a:extLst>
          </p:cNvPr>
          <p:cNvSpPr>
            <a:spLocks noGrp="1"/>
          </p:cNvSpPr>
          <p:nvPr>
            <p:ph type="body" idx="1"/>
          </p:nvPr>
        </p:nvSpPr>
        <p:spPr>
          <a:xfrm>
            <a:off x="838200" y="4227880"/>
            <a:ext cx="10515600" cy="1500187"/>
          </a:xfrm>
        </p:spPr>
        <p:txBody>
          <a:bodyPr/>
          <a:lstStyle>
            <a:lvl1pPr marL="0" indent="0">
              <a:buNone/>
              <a:defRPr sz="24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4" name="Picture 3" descr="A white logo with a person in the middle&#10;&#10;Description automatically generated">
            <a:extLst>
              <a:ext uri="{FF2B5EF4-FFF2-40B4-BE49-F238E27FC236}">
                <a16:creationId xmlns:a16="http://schemas.microsoft.com/office/drawing/2014/main" id="{7B64DE3D-CA00-7EC7-B097-F1031B9BF259}"/>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868824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2">
    <p:bg>
      <p:bgPr>
        <a:solidFill>
          <a:schemeClr val="bg1"/>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6FEC3A8-005A-8518-34C9-4C89FA14F4C9}"/>
              </a:ext>
            </a:extLst>
          </p:cNvPr>
          <p:cNvSpPr>
            <a:spLocks noGrp="1"/>
          </p:cNvSpPr>
          <p:nvPr>
            <p:ph type="body" idx="1"/>
          </p:nvPr>
        </p:nvSpPr>
        <p:spPr>
          <a:xfrm>
            <a:off x="838200" y="411608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 name="Title 1">
            <a:extLst>
              <a:ext uri="{FF2B5EF4-FFF2-40B4-BE49-F238E27FC236}">
                <a16:creationId xmlns:a16="http://schemas.microsoft.com/office/drawing/2014/main" id="{28A17A0D-3743-96FC-1067-BB75452DD20B}"/>
              </a:ext>
            </a:extLst>
          </p:cNvPr>
          <p:cNvSpPr>
            <a:spLocks noGrp="1"/>
          </p:cNvSpPr>
          <p:nvPr>
            <p:ph type="ctrTitle"/>
          </p:nvPr>
        </p:nvSpPr>
        <p:spPr>
          <a:xfrm>
            <a:off x="838200" y="1558701"/>
            <a:ext cx="10515599" cy="2387600"/>
          </a:xfrm>
        </p:spPr>
        <p:txBody>
          <a:bodyPr anchor="b"/>
          <a:lstStyle>
            <a:lvl1pPr algn="l">
              <a:defRPr sz="6000" b="1"/>
            </a:lvl1pPr>
          </a:lstStyle>
          <a:p>
            <a:r>
              <a:rPr lang="en-US" dirty="0"/>
              <a:t>Click to edit Master title style</a:t>
            </a:r>
          </a:p>
        </p:txBody>
      </p:sp>
      <p:pic>
        <p:nvPicPr>
          <p:cNvPr id="2" name="Picture 1" descr="A blue and green logo&#10;&#10;Description automatically generated">
            <a:extLst>
              <a:ext uri="{FF2B5EF4-FFF2-40B4-BE49-F238E27FC236}">
                <a16:creationId xmlns:a16="http://schemas.microsoft.com/office/drawing/2014/main" id="{8B1D341D-1171-4F07-2176-69700DC19ED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716852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341244" y="0"/>
            <a:ext cx="10515600"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1325563"/>
            <a:ext cx="5343939" cy="4851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1325563"/>
            <a:ext cx="5257800" cy="4851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A blue and green logo&#10;&#10;Description automatically generated">
            <a:extLst>
              <a:ext uri="{FF2B5EF4-FFF2-40B4-BE49-F238E27FC236}">
                <a16:creationId xmlns:a16="http://schemas.microsoft.com/office/drawing/2014/main" id="{20FC17E6-18FE-D9D8-95C4-8C8678F0A0C3}"/>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665470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2">
    <p:spTree>
      <p:nvGrpSpPr>
        <p:cNvPr id="1" name=""/>
        <p:cNvGrpSpPr/>
        <p:nvPr/>
      </p:nvGrpSpPr>
      <p:grpSpPr>
        <a:xfrm>
          <a:off x="0" y="0"/>
          <a:ext cx="0" cy="0"/>
          <a:chOff x="0" y="0"/>
          <a:chExt cx="0" cy="0"/>
        </a:xfrm>
      </p:grpSpPr>
      <p:pic>
        <p:nvPicPr>
          <p:cNvPr id="5" name="Picture 4" descr="Logo&#10;&#10;Description automatically generated with low confidence">
            <a:extLst>
              <a:ext uri="{FF2B5EF4-FFF2-40B4-BE49-F238E27FC236}">
                <a16:creationId xmlns:a16="http://schemas.microsoft.com/office/drawing/2014/main" id="{B4253E7F-FADE-16C6-0522-55CEAB3997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116777" y="-194872"/>
            <a:ext cx="10515600" cy="1325563"/>
          </a:xfrm>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2008682"/>
            <a:ext cx="5343939" cy="41682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2008682"/>
            <a:ext cx="5257800" cy="41682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A blue and green logo&#10;&#10;Description automatically generated">
            <a:extLst>
              <a:ext uri="{FF2B5EF4-FFF2-40B4-BE49-F238E27FC236}">
                <a16:creationId xmlns:a16="http://schemas.microsoft.com/office/drawing/2014/main" id="{D69A026B-1BCA-38ED-8AF3-E538D6F20C65}"/>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679356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dirty="0"/>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579645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2">
    <p:bg>
      <p:bgPr>
        <a:solidFill>
          <a:srgbClr val="004190"/>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938213" y="1356127"/>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912811" y="2311801"/>
            <a:ext cx="5157787"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248399" y="1356127"/>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248399" y="2295926"/>
            <a:ext cx="5183188"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a:extLst>
              <a:ext uri="{FF2B5EF4-FFF2-40B4-BE49-F238E27FC236}">
                <a16:creationId xmlns:a16="http://schemas.microsoft.com/office/drawing/2014/main" id="{A643A92B-146F-696C-561D-880AC0D096D5}"/>
              </a:ext>
            </a:extLst>
          </p:cNvPr>
          <p:cNvSpPr>
            <a:spLocks noGrp="1"/>
          </p:cNvSpPr>
          <p:nvPr>
            <p:ph type="title"/>
          </p:nvPr>
        </p:nvSpPr>
        <p:spPr>
          <a:xfrm>
            <a:off x="251689" y="-101198"/>
            <a:ext cx="10515600" cy="1325563"/>
          </a:xfrm>
        </p:spPr>
        <p:txBody>
          <a:bodyPr/>
          <a:lstStyle>
            <a:lvl1pPr>
              <a:defRPr baseline="0">
                <a:solidFill>
                  <a:schemeClr val="bg1"/>
                </a:solidFill>
              </a:defRPr>
            </a:lvl1pPr>
          </a:lstStyle>
          <a:p>
            <a:r>
              <a:rPr lang="en-US" dirty="0"/>
              <a:t>Click to edit Master title style</a:t>
            </a:r>
          </a:p>
        </p:txBody>
      </p:sp>
      <p:pic>
        <p:nvPicPr>
          <p:cNvPr id="2" name="Picture 1" descr="A white logo with a person in the middle&#10;&#10;Description automatically generated">
            <a:extLst>
              <a:ext uri="{FF2B5EF4-FFF2-40B4-BE49-F238E27FC236}">
                <a16:creationId xmlns:a16="http://schemas.microsoft.com/office/drawing/2014/main" id="{65CC1688-598B-C576-9D52-CADD3A50A28E}"/>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34221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Logo&#10;&#10;Description automatically generated with low confidence">
            <a:extLst>
              <a:ext uri="{FF2B5EF4-FFF2-40B4-BE49-F238E27FC236}">
                <a16:creationId xmlns:a16="http://schemas.microsoft.com/office/drawing/2014/main" id="{AA11B16A-0B80-0E60-A999-38D35C9A13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7942"/>
            <a:ext cx="1956117" cy="12192002"/>
          </a:xfrm>
          <a:prstGeom prst="rect">
            <a:avLst/>
          </a:prstGeom>
        </p:spPr>
      </p:pic>
      <p:sp>
        <p:nvSpPr>
          <p:cNvPr id="4" name="Title 1">
            <a:extLst>
              <a:ext uri="{FF2B5EF4-FFF2-40B4-BE49-F238E27FC236}">
                <a16:creationId xmlns:a16="http://schemas.microsoft.com/office/drawing/2014/main" id="{947B9550-4E56-A0ED-667D-F21A428F45CB}"/>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dirty="0"/>
              <a:t>Click to edit Master title style</a:t>
            </a:r>
          </a:p>
        </p:txBody>
      </p:sp>
      <p:pic>
        <p:nvPicPr>
          <p:cNvPr id="2" name="Picture 1" descr="A blue and green logo&#10;&#10;Description automatically generated">
            <a:extLst>
              <a:ext uri="{FF2B5EF4-FFF2-40B4-BE49-F238E27FC236}">
                <a16:creationId xmlns:a16="http://schemas.microsoft.com/office/drawing/2014/main" id="{4FF29EA4-55B2-3C5C-4EFF-A3E7CFC12B2B}"/>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340682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D6F4E-B3D8-BEB0-A313-1451E704158C}"/>
              </a:ext>
            </a:extLst>
          </p:cNvPr>
          <p:cNvSpPr>
            <a:spLocks noGrp="1"/>
          </p:cNvSpPr>
          <p:nvPr>
            <p:ph type="title"/>
          </p:nvPr>
        </p:nvSpPr>
        <p:spPr>
          <a:xfrm>
            <a:off x="313266" y="283622"/>
            <a:ext cx="10515600" cy="1325563"/>
          </a:xfrm>
        </p:spPr>
        <p:txBody>
          <a:bodyPr/>
          <a:lstStyle/>
          <a:p>
            <a:r>
              <a:rPr lang="en-US"/>
              <a:t>Click to edit Master title style</a:t>
            </a:r>
          </a:p>
        </p:txBody>
      </p:sp>
      <p:pic>
        <p:nvPicPr>
          <p:cNvPr id="4" name="Picture 3" descr="A blue and green logo&#10;&#10;Description automatically generated">
            <a:extLst>
              <a:ext uri="{FF2B5EF4-FFF2-40B4-BE49-F238E27FC236}">
                <a16:creationId xmlns:a16="http://schemas.microsoft.com/office/drawing/2014/main" id="{13510A3A-1CC2-97B4-8828-76EFB48F1F1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8620848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85908-0594-5449-58E8-07050DD31734}"/>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4" name="Picture 3" descr="A white logo with a person in the middle&#10;&#10;Description automatically generated">
            <a:extLst>
              <a:ext uri="{FF2B5EF4-FFF2-40B4-BE49-F238E27FC236}">
                <a16:creationId xmlns:a16="http://schemas.microsoft.com/office/drawing/2014/main" id="{638E1F0E-57C9-BCE3-14A8-5AD1D7304546}"/>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2983757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91CC-AB56-F9BA-CBB8-80134559A0B0}"/>
              </a:ext>
            </a:extLst>
          </p:cNvPr>
          <p:cNvSpPr>
            <a:spLocks noGrp="1"/>
          </p:cNvSpPr>
          <p:nvPr>
            <p:ph type="title"/>
          </p:nvPr>
        </p:nvSpPr>
        <p:spPr>
          <a:xfrm>
            <a:off x="836612" y="257175"/>
            <a:ext cx="3932237" cy="1600200"/>
          </a:xfrm>
        </p:spPr>
        <p:txBody>
          <a:bodyPr anchor="b"/>
          <a:lstStyle>
            <a:lvl1pPr>
              <a:defRPr sz="3200" b="0">
                <a:solidFill>
                  <a:schemeClr val="tx1"/>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8AEB1D9A-2D18-3AD0-81CE-284D2DFE2689}"/>
              </a:ext>
            </a:extLst>
          </p:cNvPr>
          <p:cNvSpPr>
            <a:spLocks noGrp="1"/>
          </p:cNvSpPr>
          <p:nvPr>
            <p:ph type="pic" idx="1"/>
          </p:nvPr>
        </p:nvSpPr>
        <p:spPr>
          <a:xfrm>
            <a:off x="5183188" y="987425"/>
            <a:ext cx="6172200" cy="4873625"/>
          </a:xfr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A746005-9878-908D-447A-7DAD1907569B}"/>
              </a:ext>
            </a:extLst>
          </p:cNvPr>
          <p:cNvSpPr>
            <a:spLocks noGrp="1"/>
          </p:cNvSpPr>
          <p:nvPr>
            <p:ph type="body" sz="half" idx="2"/>
          </p:nvPr>
        </p:nvSpPr>
        <p:spPr>
          <a:xfrm>
            <a:off x="839788" y="2057400"/>
            <a:ext cx="3932237" cy="3811588"/>
          </a:xfrm>
        </p:spPr>
        <p:txBody>
          <a:bodyPr/>
          <a:lstStyle>
            <a:lvl1pPr marL="0" indent="0">
              <a:buNone/>
              <a:defRPr sz="1600">
                <a:solidFill>
                  <a:srgbClr val="66666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6" name="Picture 5" descr="A blue and green logo&#10;&#10;Description automatically generated">
            <a:extLst>
              <a:ext uri="{FF2B5EF4-FFF2-40B4-BE49-F238E27FC236}">
                <a16:creationId xmlns:a16="http://schemas.microsoft.com/office/drawing/2014/main" id="{39B8AEAA-A755-31F1-8AC0-D236BC88E3EC}"/>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2102281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66005-1015-E2B7-C316-65B10D0CA819}"/>
              </a:ext>
            </a:extLst>
          </p:cNvPr>
          <p:cNvSpPr>
            <a:spLocks noGrp="1"/>
          </p:cNvSpPr>
          <p:nvPr>
            <p:ph type="title"/>
          </p:nvPr>
        </p:nvSpPr>
        <p:spPr>
          <a:xfrm>
            <a:off x="808600" y="187325"/>
            <a:ext cx="3932237" cy="1600200"/>
          </a:xfrm>
        </p:spPr>
        <p:txBody>
          <a:bodyPr anchor="b"/>
          <a:lstStyle>
            <a:lvl1pPr>
              <a:defRPr sz="3200" b="1" baseline="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A53B261-BC1D-7038-F5A6-968C1F5851C8}"/>
              </a:ext>
            </a:extLst>
          </p:cNvPr>
          <p:cNvSpPr>
            <a:spLocks noGrp="1"/>
          </p:cNvSpPr>
          <p:nvPr>
            <p:ph idx="1"/>
          </p:nvPr>
        </p:nvSpPr>
        <p:spPr>
          <a:xfrm>
            <a:off x="5183188" y="987425"/>
            <a:ext cx="6172200" cy="4873625"/>
          </a:xfrm>
        </p:spPr>
        <p:txBody>
          <a:bodyPr/>
          <a:lstStyle>
            <a:lvl1pPr>
              <a:defRPr sz="3200" baseline="0">
                <a:solidFill>
                  <a:schemeClr val="bg1"/>
                </a:solidFill>
              </a:defRPr>
            </a:lvl1pPr>
            <a:lvl2pPr>
              <a:defRPr sz="2800" baseline="0">
                <a:solidFill>
                  <a:schemeClr val="bg1"/>
                </a:solidFill>
              </a:defRPr>
            </a:lvl2pPr>
            <a:lvl3pPr>
              <a:defRPr sz="2400" baseline="0">
                <a:solidFill>
                  <a:schemeClr val="bg1"/>
                </a:solidFill>
              </a:defRPr>
            </a:lvl3pPr>
            <a:lvl4pPr>
              <a:defRPr sz="2000" baseline="0">
                <a:solidFill>
                  <a:schemeClr val="bg1"/>
                </a:solidFill>
              </a:defRPr>
            </a:lvl4pPr>
            <a:lvl5pPr>
              <a:defRPr sz="2000" baseline="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B876ACE6-BA9D-D4A8-4C8A-E853BFBEFF2A}"/>
              </a:ext>
            </a:extLst>
          </p:cNvPr>
          <p:cNvSpPr>
            <a:spLocks noGrp="1"/>
          </p:cNvSpPr>
          <p:nvPr>
            <p:ph type="body" sz="half" idx="2"/>
          </p:nvPr>
        </p:nvSpPr>
        <p:spPr>
          <a:xfrm>
            <a:off x="839788" y="2057400"/>
            <a:ext cx="3932237" cy="3811588"/>
          </a:xfrm>
        </p:spPr>
        <p:txBody>
          <a:bodyPr/>
          <a:lstStyle>
            <a:lvl1pPr marL="0" indent="0">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5" name="Picture 4" descr="A white logo with a person in the middle&#10;&#10;Description automatically generated">
            <a:extLst>
              <a:ext uri="{FF2B5EF4-FFF2-40B4-BE49-F238E27FC236}">
                <a16:creationId xmlns:a16="http://schemas.microsoft.com/office/drawing/2014/main" id="{2EF7CC0B-C595-738A-02F7-571D1C3E0E4A}"/>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2686350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113961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920025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descr="A blue and green logo&#10;&#10;Description automatically generated">
            <a:extLst>
              <a:ext uri="{FF2B5EF4-FFF2-40B4-BE49-F238E27FC236}">
                <a16:creationId xmlns:a16="http://schemas.microsoft.com/office/drawing/2014/main" id="{E112BECF-D8C0-4660-FE10-6EFC7A8B565D}"/>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3197303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cSld name="Title Slide - Background Graphic">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vl1pPr>
          </a:lstStyle>
          <a:p>
            <a:fld id="{811F328A-8CBA-4025-8A6E-B75C2F6B4B66}" type="datetimeFigureOut">
              <a:rPr lang="en-US" smtClean="0"/>
              <a:t>7/10/2025</a:t>
            </a:fld>
            <a:endParaRPr lang="en-US"/>
          </a:p>
        </p:txBody>
      </p:sp>
      <p:sp>
        <p:nvSpPr>
          <p:cNvPr id="5" name="Footer Placeholder 4"/>
          <p:cNvSpPr>
            <a:spLocks noGrp="1"/>
          </p:cNvSpPr>
          <p:nvPr>
            <p:ph type="ftr" sz="quarter" idx="11"/>
          </p:nvPr>
        </p:nvSpPr>
        <p:spPr/>
        <p:txBody>
          <a:bodyPr/>
          <a:lstStyle>
            <a:lvl1pPr>
              <a:defRPr sz="2000"/>
            </a:lvl1pPr>
          </a:lstStyle>
          <a:p>
            <a:endParaRPr lang="en-US"/>
          </a:p>
        </p:txBody>
      </p:sp>
      <p:sp>
        <p:nvSpPr>
          <p:cNvPr id="6" name="Rectangle 5">
            <a:extLst>
              <a:ext uri="{FF2B5EF4-FFF2-40B4-BE49-F238E27FC236}">
                <a16:creationId xmlns:a16="http://schemas.microsoft.com/office/drawing/2014/main" id="{FF69859B-0B7C-2F46-BF49-065F01B0C46F}"/>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0725884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7/10/2025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6074944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7/10/2025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4916488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cSld name="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7/10/2025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22082478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C99E4-10C4-FE4F-A037-3BE585B69196}" type="datetime1">
              <a:rPr lang="en-US" smtClean="0"/>
              <a:t>7/10/2025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65180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C9C544-1570-7CFE-A128-B80A4B405B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A2A9B4A-D42C-333E-25C3-83E96ABA4F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B33E10F-D316-8FA3-96B4-C22FBBF469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C1C18-307B-4F68-A007-B5B542270E8D}" type="datetimeFigureOut">
              <a:rPr lang="en-US" smtClean="0"/>
              <a:t>7/10/2025</a:t>
            </a:fld>
            <a:endParaRPr lang="en-US" dirty="0"/>
          </a:p>
        </p:txBody>
      </p:sp>
      <p:sp>
        <p:nvSpPr>
          <p:cNvPr id="6" name="Slide Number Placeholder 5">
            <a:extLst>
              <a:ext uri="{FF2B5EF4-FFF2-40B4-BE49-F238E27FC236}">
                <a16:creationId xmlns:a16="http://schemas.microsoft.com/office/drawing/2014/main" id="{91F6FCB8-3B9B-A8A2-9364-1B91ADB0BF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2242065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28" r:id="rId3"/>
    <p:sldLayoutId id="2147483711" r:id="rId4"/>
    <p:sldLayoutId id="2147483726" r:id="rId5"/>
    <p:sldLayoutId id="2147483712" r:id="rId6"/>
    <p:sldLayoutId id="2147483729" r:id="rId7"/>
    <p:sldLayoutId id="2147483713" r:id="rId8"/>
    <p:sldLayoutId id="2147483725" r:id="rId9"/>
    <p:sldLayoutId id="2147483714" r:id="rId10"/>
    <p:sldLayoutId id="2147483719" r:id="rId11"/>
    <p:sldLayoutId id="2147483721" r:id="rId12"/>
    <p:sldLayoutId id="2147483717" r:id="rId13"/>
    <p:sldLayoutId id="2147483716" r:id="rId14"/>
    <p:sldLayoutId id="2147483723" r:id="rId15"/>
    <p:sldLayoutId id="2147483718" r:id="rId16"/>
    <p:sldLayoutId id="2147483727" r:id="rId17"/>
    <p:sldLayoutId id="2147483730" r:id="rId18"/>
    <p:sldLayoutId id="2147483732" r:id="rId19"/>
    <p:sldLayoutId id="2147483733" r:id="rId20"/>
    <p:sldLayoutId id="2147483734" r:id="rId21"/>
    <p:sldLayoutId id="2147483735" r:id="rId22"/>
  </p:sldLayoutIdLst>
  <p:hf sldNum="0" hdr="0" ftr="0" dt="0"/>
  <p:txStyles>
    <p:titleStyle>
      <a:lvl1pPr algn="l" defTabSz="914400" rtl="0" eaLnBrk="1" latinLnBrk="0" hangingPunct="1">
        <a:lnSpc>
          <a:spcPct val="90000"/>
        </a:lnSpc>
        <a:spcBef>
          <a:spcPct val="0"/>
        </a:spcBef>
        <a:buNone/>
        <a:defRPr sz="4400" kern="120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image" Target="../media/image8.png"/><Relationship Id="rId5" Type="http://schemas.openxmlformats.org/officeDocument/2006/relationships/image" Target="../media/image2.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9.xml"/><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7.xml"/><Relationship Id="rId1" Type="http://schemas.openxmlformats.org/officeDocument/2006/relationships/slideLayout" Target="../slideLayouts/slideLayout15.xml"/><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4.xml"/><Relationship Id="rId1" Type="http://schemas.openxmlformats.org/officeDocument/2006/relationships/slideLayout" Target="../slideLayouts/slideLayout8.xml"/><Relationship Id="rId5" Type="http://schemas.openxmlformats.org/officeDocument/2006/relationships/image" Target="../media/image53.png"/><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5.JP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7.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picture containing arrow&#10;&#10;Description automatically generated">
            <a:extLst>
              <a:ext uri="{FF2B5EF4-FFF2-40B4-BE49-F238E27FC236}">
                <a16:creationId xmlns:a16="http://schemas.microsoft.com/office/drawing/2014/main" id="{5D4A19FB-4BA1-B4F4-33C4-D485AD76C61D}"/>
              </a:ext>
            </a:extLst>
          </p:cNvPr>
          <p:cNvPicPr>
            <a:picLocks noChangeAspect="1"/>
          </p:cNvPicPr>
          <p:nvPr/>
        </p:nvPicPr>
        <p:blipFill rotWithShape="1">
          <a:blip r:embed="rId3">
            <a:alphaModFix amt="72000"/>
            <a:extLst>
              <a:ext uri="{28A0092B-C50C-407E-A947-70E740481C1C}">
                <a14:useLocalDpi xmlns:a14="http://schemas.microsoft.com/office/drawing/2010/main" val="0"/>
              </a:ext>
            </a:extLst>
          </a:blip>
          <a:srcRect t="43494" b="10576"/>
          <a:stretch/>
        </p:blipFill>
        <p:spPr>
          <a:xfrm>
            <a:off x="0" y="4480756"/>
            <a:ext cx="12192000" cy="2389882"/>
          </a:xfrm>
          <a:prstGeom prst="rect">
            <a:avLst/>
          </a:prstGeom>
        </p:spPr>
      </p:pic>
      <p:sp>
        <p:nvSpPr>
          <p:cNvPr id="7" name="Title 1">
            <a:extLst>
              <a:ext uri="{FF2B5EF4-FFF2-40B4-BE49-F238E27FC236}">
                <a16:creationId xmlns:a16="http://schemas.microsoft.com/office/drawing/2014/main" id="{D4DC6CDD-FA6F-4BF0-A404-E63E780BC843}"/>
              </a:ext>
            </a:extLst>
          </p:cNvPr>
          <p:cNvSpPr txBox="1">
            <a:spLocks/>
          </p:cNvSpPr>
          <p:nvPr/>
        </p:nvSpPr>
        <p:spPr>
          <a:xfrm>
            <a:off x="438512" y="4101396"/>
            <a:ext cx="7772400" cy="8839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200" dirty="0">
                <a:solidFill>
                  <a:prstClr val="white">
                    <a:lumMod val="50000"/>
                  </a:prstClr>
                </a:solidFill>
                <a:latin typeface="Helvetica" charset="0"/>
                <a:ea typeface="Helvetica" charset="0"/>
                <a:cs typeface="Helvetica" charset="0"/>
              </a:rPr>
              <a:t>7</a:t>
            </a:r>
            <a:r>
              <a:rPr kumimoji="0" lang="en-US" sz="2200" b="0" i="0" u="none" strike="noStrike" kern="1200" cap="none" spc="0" normalizeH="0" baseline="0" noProof="0" dirty="0">
                <a:ln>
                  <a:noFill/>
                </a:ln>
                <a:solidFill>
                  <a:prstClr val="white">
                    <a:lumMod val="50000"/>
                  </a:prstClr>
                </a:solidFill>
                <a:effectLst/>
                <a:uLnTx/>
                <a:uFillTx/>
                <a:latin typeface="Helvetica" charset="0"/>
                <a:ea typeface="Helvetica" charset="0"/>
                <a:cs typeface="Helvetica" charset="0"/>
              </a:rPr>
              <a:t>/8/25 </a:t>
            </a:r>
          </a:p>
        </p:txBody>
      </p:sp>
      <p:sp>
        <p:nvSpPr>
          <p:cNvPr id="8" name="Title 1">
            <a:extLst>
              <a:ext uri="{FF2B5EF4-FFF2-40B4-BE49-F238E27FC236}">
                <a16:creationId xmlns:a16="http://schemas.microsoft.com/office/drawing/2014/main" id="{FEE649CA-BA44-4A8E-A530-BF530741562C}"/>
              </a:ext>
            </a:extLst>
          </p:cNvPr>
          <p:cNvSpPr txBox="1">
            <a:spLocks/>
          </p:cNvSpPr>
          <p:nvPr/>
        </p:nvSpPr>
        <p:spPr>
          <a:xfrm>
            <a:off x="438512" y="2808601"/>
            <a:ext cx="11246463" cy="1676394"/>
          </a:xfrm>
          <a:prstGeom prst="rect">
            <a:avLst/>
          </a:prstGeom>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lang="en-US" sz="3800" b="1" dirty="0">
                <a:solidFill>
                  <a:srgbClr val="004190"/>
                </a:solidFill>
                <a:latin typeface="Helvetica" panose="020B0604020202020204" pitchFamily="34" charset="0"/>
                <a:ea typeface="Helvetica Neue"/>
                <a:cs typeface="Helvetica" panose="020B0604020202020204" pitchFamily="34" charset="0"/>
                <a:sym typeface="Helvetica Neue"/>
              </a:rPr>
              <a:t>US Territories Wastewater Operator Training Series</a:t>
            </a: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endParaRPr lang="en-US" sz="3200" b="1" dirty="0">
              <a:solidFill>
                <a:srgbClr val="004190"/>
              </a:solidFill>
              <a:latin typeface="Helvetica" panose="020B0604020202020204" pitchFamily="34" charset="0"/>
              <a:ea typeface="Helvetica Neue"/>
              <a:cs typeface="Helvetica" panose="020B0604020202020204" pitchFamily="34" charset="0"/>
              <a:sym typeface="Helvetica Neue"/>
            </a:endParaRPr>
          </a:p>
          <a:p>
            <a:pPr algn="l">
              <a:spcBef>
                <a:spcPts val="0"/>
              </a:spcBef>
              <a:buClr>
                <a:srgbClr val="000090"/>
              </a:buClr>
              <a:buSzPts val="2400"/>
              <a:defRPr/>
            </a:pPr>
            <a:r>
              <a:rPr kumimoji="0" lang="en-US" sz="3200" b="1" i="0" u="none" strike="noStrike" kern="1200" cap="none" spc="0" normalizeH="0" baseline="0" noProof="0" dirty="0">
                <a:ln>
                  <a:noFill/>
                </a:ln>
                <a:solidFill>
                  <a:srgbClr val="004190"/>
                </a:solidFill>
                <a:effectLst/>
                <a:uLnTx/>
                <a:uFillTx/>
                <a:latin typeface="Helvetica" panose="020B0604020202020204" pitchFamily="34" charset="0"/>
                <a:ea typeface="Helvetica Neue"/>
                <a:cs typeface="Helvetica" panose="020B0604020202020204" pitchFamily="34" charset="0"/>
                <a:sym typeface="Helvetica Neue"/>
              </a:rPr>
              <a:t>Session 2: </a:t>
            </a:r>
            <a:r>
              <a:rPr lang="en-US" sz="3200" dirty="0">
                <a:latin typeface="Raleway" pitchFamily="2" charset="77"/>
              </a:rPr>
              <a:t>Treatment Overview: Regulation History and Treatment Overview</a:t>
            </a:r>
            <a:endParaRPr lang="en-US" sz="3200" dirty="0">
              <a:solidFill>
                <a:srgbClr val="000000"/>
              </a:solidFill>
              <a:latin typeface="Raleway" pitchFamily="2" charset="77"/>
            </a:endParaRPr>
          </a:p>
        </p:txBody>
      </p:sp>
      <p:sp>
        <p:nvSpPr>
          <p:cNvPr id="13" name="Subtitle 2">
            <a:extLst>
              <a:ext uri="{FF2B5EF4-FFF2-40B4-BE49-F238E27FC236}">
                <a16:creationId xmlns:a16="http://schemas.microsoft.com/office/drawing/2014/main" id="{0B7086A7-1D07-4811-9E99-351A7AFF4291}"/>
              </a:ext>
            </a:extLst>
          </p:cNvPr>
          <p:cNvSpPr txBox="1">
            <a:spLocks/>
          </p:cNvSpPr>
          <p:nvPr/>
        </p:nvSpPr>
        <p:spPr>
          <a:xfrm>
            <a:off x="206485" y="6385449"/>
            <a:ext cx="3424518" cy="550339"/>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white"/>
                </a:solidFill>
                <a:effectLst/>
                <a:uLnTx/>
                <a:uFillTx/>
                <a:latin typeface="Helvetica Neue"/>
                <a:ea typeface="+mn-ea"/>
                <a:cs typeface="Helvetica Neue"/>
              </a:rPr>
              <a:t>www.efcnetwork.org</a:t>
            </a:r>
          </a:p>
        </p:txBody>
      </p:sp>
      <p:sp>
        <p:nvSpPr>
          <p:cNvPr id="14" name="TextBox 13">
            <a:extLst>
              <a:ext uri="{FF2B5EF4-FFF2-40B4-BE49-F238E27FC236}">
                <a16:creationId xmlns:a16="http://schemas.microsoft.com/office/drawing/2014/main" id="{89BD148C-649B-468F-A3F8-F90CE69D22E6}"/>
              </a:ext>
            </a:extLst>
          </p:cNvPr>
          <p:cNvSpPr txBox="1"/>
          <p:nvPr/>
        </p:nvSpPr>
        <p:spPr>
          <a:xfrm>
            <a:off x="5131143" y="6532084"/>
            <a:ext cx="803096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white"/>
                </a:solidFill>
                <a:effectLst/>
                <a:uLnTx/>
                <a:uFillTx/>
                <a:latin typeface="Arial"/>
                <a:ea typeface="+mn-ea"/>
                <a:cs typeface="Arial"/>
              </a:rPr>
              <a:t>This program is made possible under a cooperative agreement with US EPA. </a:t>
            </a:r>
          </a:p>
        </p:txBody>
      </p:sp>
      <p:pic>
        <p:nvPicPr>
          <p:cNvPr id="10" name="Picture 9" descr="Logo&#10;&#10;Description automatically generated with low confidence">
            <a:extLst>
              <a:ext uri="{FF2B5EF4-FFF2-40B4-BE49-F238E27FC236}">
                <a16:creationId xmlns:a16="http://schemas.microsoft.com/office/drawing/2014/main" id="{C34C64B7-202E-AC5A-2B9F-F92D0523EFF9}"/>
              </a:ext>
            </a:extLst>
          </p:cNvPr>
          <p:cNvPicPr>
            <a:picLocks noChangeAspect="1"/>
          </p:cNvPicPr>
          <p:nvPr/>
        </p:nvPicPr>
        <p:blipFill rotWithShape="1">
          <a:blip r:embed="rId4">
            <a:extLst>
              <a:ext uri="{28A0092B-C50C-407E-A947-70E740481C1C}">
                <a14:useLocalDpi xmlns:a14="http://schemas.microsoft.com/office/drawing/2010/main" val="0"/>
              </a:ext>
            </a:extLst>
          </a:blip>
          <a:srcRect l="43287" r="-1"/>
          <a:stretch/>
        </p:blipFill>
        <p:spPr>
          <a:xfrm rot="5400000">
            <a:off x="5489343" y="-5592213"/>
            <a:ext cx="1205694" cy="12390120"/>
          </a:xfrm>
          <a:prstGeom prst="rect">
            <a:avLst/>
          </a:prstGeom>
        </p:spPr>
      </p:pic>
      <p:pic>
        <p:nvPicPr>
          <p:cNvPr id="19" name="Picture 18" descr="Logo&#10;&#10;Description automatically generated">
            <a:extLst>
              <a:ext uri="{FF2B5EF4-FFF2-40B4-BE49-F238E27FC236}">
                <a16:creationId xmlns:a16="http://schemas.microsoft.com/office/drawing/2014/main" id="{DFC78400-F3A3-5849-948D-BB60AB1AA2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512" y="1400204"/>
            <a:ext cx="1618076" cy="1164209"/>
          </a:xfrm>
          <a:prstGeom prst="rect">
            <a:avLst/>
          </a:prstGeom>
        </p:spPr>
      </p:pic>
      <p:pic>
        <p:nvPicPr>
          <p:cNvPr id="21" name="Picture 20" descr="Logo, company name&#10;&#10;Description automatically generated">
            <a:extLst>
              <a:ext uri="{FF2B5EF4-FFF2-40B4-BE49-F238E27FC236}">
                <a16:creationId xmlns:a16="http://schemas.microsoft.com/office/drawing/2014/main" id="{BA7075C6-0EFD-7E3D-4BF4-4DCED1D65943}"/>
              </a:ext>
            </a:extLst>
          </p:cNvPr>
          <p:cNvPicPr>
            <a:picLocks noChangeAspect="1"/>
          </p:cNvPicPr>
          <p:nvPr/>
        </p:nvPicPr>
        <p:blipFill rotWithShape="1">
          <a:blip r:embed="rId6">
            <a:extLst>
              <a:ext uri="{28A0092B-C50C-407E-A947-70E740481C1C}">
                <a14:useLocalDpi xmlns:a14="http://schemas.microsoft.com/office/drawing/2010/main" val="0"/>
              </a:ext>
            </a:extLst>
          </a:blip>
          <a:srcRect l="9158" r="9091" b="23104"/>
          <a:stretch/>
        </p:blipFill>
        <p:spPr>
          <a:xfrm>
            <a:off x="2261885" y="1440056"/>
            <a:ext cx="1369118" cy="1134183"/>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B0CDFDCA-C054-8CF3-832E-B8A1A16359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6626" y="1646770"/>
            <a:ext cx="1883803" cy="745059"/>
          </a:xfrm>
          <a:prstGeom prst="rect">
            <a:avLst/>
          </a:prstGeom>
        </p:spPr>
      </p:pic>
    </p:spTree>
    <p:extLst>
      <p:ext uri="{BB962C8B-B14F-4D97-AF65-F5344CB8AC3E}">
        <p14:creationId xmlns:p14="http://schemas.microsoft.com/office/powerpoint/2010/main" val="2176841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D5ED3-3028-95AE-73ED-3A6CB7A2C97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58FDAE2-DE2F-F167-4203-1BD648E51852}"/>
              </a:ext>
            </a:extLst>
          </p:cNvPr>
          <p:cNvSpPr txBox="1"/>
          <p:nvPr/>
        </p:nvSpPr>
        <p:spPr>
          <a:xfrm>
            <a:off x="1525824" y="5015546"/>
            <a:ext cx="4073621"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dirty="0">
                <a:solidFill>
                  <a:srgbClr val="000000"/>
                </a:solidFill>
                <a:latin typeface="Raleway" pitchFamily="2" charset="77"/>
              </a:rPr>
              <a:t>A.J. Barney</a:t>
            </a:r>
            <a:endPar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rPr>
              <a:t>Research Engineer</a:t>
            </a:r>
          </a:p>
        </p:txBody>
      </p:sp>
      <p:sp>
        <p:nvSpPr>
          <p:cNvPr id="3" name="TextBox 2">
            <a:extLst>
              <a:ext uri="{FF2B5EF4-FFF2-40B4-BE49-F238E27FC236}">
                <a16:creationId xmlns:a16="http://schemas.microsoft.com/office/drawing/2014/main" id="{95F9F2F0-F994-7C01-E7DF-63B2CEDEFE0E}"/>
              </a:ext>
            </a:extLst>
          </p:cNvPr>
          <p:cNvSpPr txBox="1"/>
          <p:nvPr/>
        </p:nvSpPr>
        <p:spPr>
          <a:xfrm>
            <a:off x="6592557" y="4955444"/>
            <a:ext cx="4283053"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rPr>
              <a:t>Valeria Cortes-Mora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rPr>
              <a:t>Professional Intern</a:t>
            </a:r>
          </a:p>
        </p:txBody>
      </p:sp>
      <p:sp>
        <p:nvSpPr>
          <p:cNvPr id="6" name="Title 5">
            <a:extLst>
              <a:ext uri="{FF2B5EF4-FFF2-40B4-BE49-F238E27FC236}">
                <a16:creationId xmlns:a16="http://schemas.microsoft.com/office/drawing/2014/main" id="{1717AC08-66B0-0AD1-D8B7-E909EFA112F4}"/>
              </a:ext>
            </a:extLst>
          </p:cNvPr>
          <p:cNvSpPr>
            <a:spLocks noGrp="1"/>
          </p:cNvSpPr>
          <p:nvPr>
            <p:ph type="title"/>
          </p:nvPr>
        </p:nvSpPr>
        <p:spPr/>
        <p:txBody>
          <a:bodyPr/>
          <a:lstStyle/>
          <a:p>
            <a:r>
              <a:rPr lang="en-US" dirty="0"/>
              <a:t>Your trainers for today:</a:t>
            </a:r>
          </a:p>
        </p:txBody>
      </p:sp>
      <p:pic>
        <p:nvPicPr>
          <p:cNvPr id="9" name="Picture 8" descr="A person with long hair&#10;&#10;AI-generated content may be incorrect.">
            <a:extLst>
              <a:ext uri="{FF2B5EF4-FFF2-40B4-BE49-F238E27FC236}">
                <a16:creationId xmlns:a16="http://schemas.microsoft.com/office/drawing/2014/main" id="{6F838E23-FEB6-B9F8-87A4-358842968C15}"/>
              </a:ext>
            </a:extLst>
          </p:cNvPr>
          <p:cNvPicPr>
            <a:picLocks noChangeAspect="1"/>
          </p:cNvPicPr>
          <p:nvPr/>
        </p:nvPicPr>
        <p:blipFill>
          <a:blip r:embed="rId3">
            <a:extLst>
              <a:ext uri="{28A0092B-C50C-407E-A947-70E740481C1C}">
                <a14:useLocalDpi xmlns:a14="http://schemas.microsoft.com/office/drawing/2010/main" val="0"/>
              </a:ext>
            </a:extLst>
          </a:blip>
          <a:srcRect t="11648" b="15049"/>
          <a:stretch>
            <a:fillRect/>
          </a:stretch>
        </p:blipFill>
        <p:spPr>
          <a:xfrm>
            <a:off x="7013235" y="1548304"/>
            <a:ext cx="3335476" cy="3053300"/>
          </a:xfrm>
          <a:prstGeom prst="rect">
            <a:avLst/>
          </a:prstGeom>
        </p:spPr>
      </p:pic>
      <p:pic>
        <p:nvPicPr>
          <p:cNvPr id="5" name="Content Placeholder 5" descr="A person smiling for a picture&#10;&#10;AI-generated content may be incorrect.">
            <a:extLst>
              <a:ext uri="{FF2B5EF4-FFF2-40B4-BE49-F238E27FC236}">
                <a16:creationId xmlns:a16="http://schemas.microsoft.com/office/drawing/2014/main" id="{4ECA4741-74EB-D5E6-AE6A-9CE7EC18437D}"/>
              </a:ext>
            </a:extLst>
          </p:cNvPr>
          <p:cNvPicPr>
            <a:picLocks noChangeAspect="1"/>
          </p:cNvPicPr>
          <p:nvPr/>
        </p:nvPicPr>
        <p:blipFill>
          <a:blip r:embed="rId4"/>
          <a:srcRect l="6445" r="14159"/>
          <a:stretch/>
        </p:blipFill>
        <p:spPr>
          <a:xfrm>
            <a:off x="1946504" y="1548304"/>
            <a:ext cx="3232263" cy="3053300"/>
          </a:xfrm>
          <a:prstGeom prst="rect">
            <a:avLst/>
          </a:prstGeom>
        </p:spPr>
      </p:pic>
    </p:spTree>
    <p:extLst>
      <p:ext uri="{BB962C8B-B14F-4D97-AF65-F5344CB8AC3E}">
        <p14:creationId xmlns:p14="http://schemas.microsoft.com/office/powerpoint/2010/main" val="1296569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picture containing lamp&#10;&#10;Description automatically generated">
            <a:extLst>
              <a:ext uri="{FF2B5EF4-FFF2-40B4-BE49-F238E27FC236}">
                <a16:creationId xmlns:a16="http://schemas.microsoft.com/office/drawing/2014/main" id="{1ED5ED91-214F-5742-B884-FD1F763D18F1}"/>
              </a:ext>
            </a:extLst>
          </p:cNvPr>
          <p:cNvPicPr>
            <a:picLocks noChangeAspect="1"/>
          </p:cNvPicPr>
          <p:nvPr/>
        </p:nvPicPr>
        <p:blipFill>
          <a:blip r:embed="rId3"/>
          <a:stretch>
            <a:fillRect/>
          </a:stretch>
        </p:blipFill>
        <p:spPr>
          <a:xfrm>
            <a:off x="2508156" y="396122"/>
            <a:ext cx="7175687" cy="2838890"/>
          </a:xfrm>
          <a:prstGeom prst="rect">
            <a:avLst/>
          </a:prstGeom>
        </p:spPr>
      </p:pic>
      <p:grpSp>
        <p:nvGrpSpPr>
          <p:cNvPr id="23" name="Group 22">
            <a:extLst>
              <a:ext uri="{FF2B5EF4-FFF2-40B4-BE49-F238E27FC236}">
                <a16:creationId xmlns:a16="http://schemas.microsoft.com/office/drawing/2014/main" id="{3B375820-8B28-8044-BDB6-28A8F87B7916}"/>
              </a:ext>
            </a:extLst>
          </p:cNvPr>
          <p:cNvGrpSpPr>
            <a:grpSpLocks noChangeAspect="1"/>
          </p:cNvGrpSpPr>
          <p:nvPr/>
        </p:nvGrpSpPr>
        <p:grpSpPr>
          <a:xfrm>
            <a:off x="1302340" y="3090704"/>
            <a:ext cx="9587318" cy="2315564"/>
            <a:chOff x="4695616" y="4071691"/>
            <a:chExt cx="7496384" cy="1810554"/>
          </a:xfrm>
        </p:grpSpPr>
        <p:pic>
          <p:nvPicPr>
            <p:cNvPr id="24" name="Picture 8" descr="http://engineering.unm.edu/common/images/new-soe-logo.png">
              <a:extLst>
                <a:ext uri="{FF2B5EF4-FFF2-40B4-BE49-F238E27FC236}">
                  <a16:creationId xmlns:a16="http://schemas.microsoft.com/office/drawing/2014/main" id="{9A6C659D-EF13-054F-A7E7-D5F215391B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5616" y="4071691"/>
              <a:ext cx="6030312" cy="166383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Image result for unm lobo logo">
              <a:extLst>
                <a:ext uri="{FF2B5EF4-FFF2-40B4-BE49-F238E27FC236}">
                  <a16:creationId xmlns:a16="http://schemas.microsoft.com/office/drawing/2014/main" id="{470D082B-47DA-B44D-BC02-B093172B31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25928" y="4076305"/>
              <a:ext cx="1466072" cy="180594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EA4A4C62-AAE9-FDDF-4173-165A756F0CA0}"/>
              </a:ext>
            </a:extLst>
          </p:cNvPr>
          <p:cNvSpPr txBox="1"/>
          <p:nvPr/>
        </p:nvSpPr>
        <p:spPr>
          <a:xfrm>
            <a:off x="90188" y="5498707"/>
            <a:ext cx="12011622" cy="861774"/>
          </a:xfrm>
          <a:prstGeom prst="rect">
            <a:avLst/>
          </a:prstGeom>
          <a:noFill/>
        </p:spPr>
        <p:txBody>
          <a:bodyPr wrap="none" rtlCol="0">
            <a:spAutoFit/>
          </a:bodyPr>
          <a:lstStyle/>
          <a:p>
            <a:r>
              <a:rPr lang="en-US" sz="5000" dirty="0">
                <a:latin typeface="Raleway" pitchFamily="2" charset="77"/>
              </a:rPr>
              <a:t>This training series is funded by the EPA</a:t>
            </a:r>
          </a:p>
        </p:txBody>
      </p:sp>
    </p:spTree>
    <p:extLst>
      <p:ext uri="{BB962C8B-B14F-4D97-AF65-F5344CB8AC3E}">
        <p14:creationId xmlns:p14="http://schemas.microsoft.com/office/powerpoint/2010/main" val="3719235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9F7414-B598-E7A6-D9F8-5DC2953BE502}"/>
              </a:ext>
            </a:extLst>
          </p:cNvPr>
          <p:cNvPicPr>
            <a:picLocks noChangeAspect="1"/>
          </p:cNvPicPr>
          <p:nvPr/>
        </p:nvPicPr>
        <p:blipFill>
          <a:blip r:embed="rId3"/>
          <a:stretch>
            <a:fillRect/>
          </a:stretch>
        </p:blipFill>
        <p:spPr>
          <a:xfrm>
            <a:off x="0" y="0"/>
            <a:ext cx="12274826" cy="8018296"/>
          </a:xfrm>
          <a:prstGeom prst="rect">
            <a:avLst/>
          </a:prstGeom>
        </p:spPr>
      </p:pic>
    </p:spTree>
    <p:extLst>
      <p:ext uri="{BB962C8B-B14F-4D97-AF65-F5344CB8AC3E}">
        <p14:creationId xmlns:p14="http://schemas.microsoft.com/office/powerpoint/2010/main" val="3770576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BA68DD-732C-88B6-F0A0-2B05DBC61B71}"/>
              </a:ext>
            </a:extLst>
          </p:cNvPr>
          <p:cNvPicPr>
            <a:picLocks noChangeAspect="1"/>
          </p:cNvPicPr>
          <p:nvPr/>
        </p:nvPicPr>
        <p:blipFill>
          <a:blip r:embed="rId3"/>
          <a:stretch>
            <a:fillRect/>
          </a:stretch>
        </p:blipFill>
        <p:spPr>
          <a:xfrm>
            <a:off x="0" y="1690688"/>
            <a:ext cx="12192000" cy="6579023"/>
          </a:xfrm>
          <a:prstGeom prst="rect">
            <a:avLst/>
          </a:prstGeom>
        </p:spPr>
      </p:pic>
      <p:sp>
        <p:nvSpPr>
          <p:cNvPr id="2" name="Title 1">
            <a:extLst>
              <a:ext uri="{FF2B5EF4-FFF2-40B4-BE49-F238E27FC236}">
                <a16:creationId xmlns:a16="http://schemas.microsoft.com/office/drawing/2014/main" id="{B1AA32D4-9F5A-6FBA-8CDC-54C833152AEE}"/>
              </a:ext>
            </a:extLst>
          </p:cNvPr>
          <p:cNvSpPr>
            <a:spLocks noGrp="1"/>
          </p:cNvSpPr>
          <p:nvPr>
            <p:ph type="title"/>
          </p:nvPr>
        </p:nvSpPr>
        <p:spPr/>
        <p:txBody>
          <a:bodyPr>
            <a:normAutofit/>
          </a:bodyPr>
          <a:lstStyle/>
          <a:p>
            <a:r>
              <a:rPr lang="en-US" dirty="0"/>
              <a:t>WPI/ABC Operator Certification</a:t>
            </a:r>
          </a:p>
        </p:txBody>
      </p:sp>
    </p:spTree>
    <p:extLst>
      <p:ext uri="{BB962C8B-B14F-4D97-AF65-F5344CB8AC3E}">
        <p14:creationId xmlns:p14="http://schemas.microsoft.com/office/powerpoint/2010/main" val="1588467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EBA79B-58B4-4BBA-6F31-0877406C8AE5}"/>
              </a:ext>
            </a:extLst>
          </p:cNvPr>
          <p:cNvSpPr>
            <a:spLocks noGrp="1"/>
          </p:cNvSpPr>
          <p:nvPr>
            <p:ph type="title"/>
          </p:nvPr>
        </p:nvSpPr>
        <p:spPr/>
        <p:txBody>
          <a:bodyPr/>
          <a:lstStyle/>
          <a:p>
            <a:r>
              <a:rPr lang="en-US" dirty="0"/>
              <a:t>Schedule for 2025:</a:t>
            </a:r>
          </a:p>
        </p:txBody>
      </p:sp>
      <p:graphicFrame>
        <p:nvGraphicFramePr>
          <p:cNvPr id="7" name="Table 6">
            <a:extLst>
              <a:ext uri="{FF2B5EF4-FFF2-40B4-BE49-F238E27FC236}">
                <a16:creationId xmlns:a16="http://schemas.microsoft.com/office/drawing/2014/main" id="{1DBCEABE-7E78-6F8C-5CED-22F574BFD474}"/>
              </a:ext>
            </a:extLst>
          </p:cNvPr>
          <p:cNvGraphicFramePr>
            <a:graphicFrameLocks noGrp="1"/>
          </p:cNvGraphicFramePr>
          <p:nvPr/>
        </p:nvGraphicFramePr>
        <p:xfrm>
          <a:off x="1280491" y="1789043"/>
          <a:ext cx="9631018" cy="4287589"/>
        </p:xfrm>
        <a:graphic>
          <a:graphicData uri="http://schemas.openxmlformats.org/drawingml/2006/table">
            <a:tbl>
              <a:tblPr>
                <a:tableStyleId>{5C22544A-7EE6-4342-B048-85BDC9FD1C3A}</a:tableStyleId>
              </a:tblPr>
              <a:tblGrid>
                <a:gridCol w="2495526">
                  <a:extLst>
                    <a:ext uri="{9D8B030D-6E8A-4147-A177-3AD203B41FA5}">
                      <a16:colId xmlns:a16="http://schemas.microsoft.com/office/drawing/2014/main" val="267428786"/>
                    </a:ext>
                  </a:extLst>
                </a:gridCol>
                <a:gridCol w="7135492">
                  <a:extLst>
                    <a:ext uri="{9D8B030D-6E8A-4147-A177-3AD203B41FA5}">
                      <a16:colId xmlns:a16="http://schemas.microsoft.com/office/drawing/2014/main" val="1526478808"/>
                    </a:ext>
                  </a:extLst>
                </a:gridCol>
              </a:tblGrid>
              <a:tr h="304902">
                <a:tc>
                  <a:txBody>
                    <a:bodyPr/>
                    <a:lstStyle/>
                    <a:p>
                      <a:pPr algn="ctr" fontAlgn="b"/>
                      <a:r>
                        <a:rPr lang="en-US" sz="2000" b="1" i="0" u="none" strike="noStrike" dirty="0">
                          <a:solidFill>
                            <a:srgbClr val="000000"/>
                          </a:solidFill>
                          <a:effectLst/>
                          <a:latin typeface="Raleway" pitchFamily="2" charset="77"/>
                        </a:rPr>
                        <a:t>Date</a:t>
                      </a:r>
                    </a:p>
                  </a:txBody>
                  <a:tcPr marL="9525" marR="9525" marT="9525" marB="0" anchor="b"/>
                </a:tc>
                <a:tc>
                  <a:txBody>
                    <a:bodyPr/>
                    <a:lstStyle/>
                    <a:p>
                      <a:pPr algn="ctr" fontAlgn="b"/>
                      <a:r>
                        <a:rPr lang="en-US" sz="2000" b="1" i="0" u="none" strike="noStrike" dirty="0">
                          <a:solidFill>
                            <a:srgbClr val="000000"/>
                          </a:solidFill>
                          <a:effectLst/>
                          <a:latin typeface="Raleway" pitchFamily="2" charset="77"/>
                        </a:rPr>
                        <a:t>Topic</a:t>
                      </a:r>
                    </a:p>
                  </a:txBody>
                  <a:tcPr marL="9525" marR="9525" marT="9525" marB="0" anchor="b"/>
                </a:tc>
                <a:extLst>
                  <a:ext uri="{0D108BD9-81ED-4DB2-BD59-A6C34878D82A}">
                    <a16:rowId xmlns:a16="http://schemas.microsoft.com/office/drawing/2014/main" val="1230452248"/>
                  </a:ext>
                </a:extLst>
              </a:tr>
              <a:tr h="304902">
                <a:tc>
                  <a:txBody>
                    <a:bodyPr/>
                    <a:lstStyle/>
                    <a:p>
                      <a:pPr algn="ctr" fontAlgn="b"/>
                      <a:r>
                        <a:rPr lang="en-US" sz="1600" u="none" strike="noStrike" dirty="0">
                          <a:effectLst/>
                          <a:latin typeface="Raleway" pitchFamily="2" charset="77"/>
                        </a:rPr>
                        <a:t>6/24/25</a:t>
                      </a:r>
                      <a:endParaRPr lang="en-US" sz="1600" b="1"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Program Overview, Test Format, Study &amp; Test Tips</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733357491"/>
                  </a:ext>
                </a:extLst>
              </a:tr>
              <a:tr h="304902">
                <a:tc>
                  <a:txBody>
                    <a:bodyPr/>
                    <a:lstStyle/>
                    <a:p>
                      <a:pPr algn="ctr" fontAlgn="b"/>
                      <a:r>
                        <a:rPr lang="en-US" sz="1600" u="none" strike="noStrike" dirty="0">
                          <a:effectLst/>
                          <a:latin typeface="Raleway" pitchFamily="2" charset="77"/>
                        </a:rPr>
                        <a:t>7/8/25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Treatment Overview - Reg history, overview</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392762338"/>
                  </a:ext>
                </a:extLst>
              </a:tr>
              <a:tr h="304902">
                <a:tc>
                  <a:txBody>
                    <a:bodyPr/>
                    <a:lstStyle/>
                    <a:p>
                      <a:pPr algn="ctr" fontAlgn="b"/>
                      <a:r>
                        <a:rPr lang="en-US" sz="1600" u="none" strike="noStrike" dirty="0">
                          <a:effectLst/>
                          <a:latin typeface="Raleway" pitchFamily="2" charset="77"/>
                        </a:rPr>
                        <a:t>7/22/25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WW Math Part 1 (Areas &amp; Volumes)</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988889985"/>
                  </a:ext>
                </a:extLst>
              </a:tr>
              <a:tr h="304902">
                <a:tc>
                  <a:txBody>
                    <a:bodyPr/>
                    <a:lstStyle/>
                    <a:p>
                      <a:pPr algn="ctr" fontAlgn="b"/>
                      <a:r>
                        <a:rPr lang="en-US" sz="1600" u="none" strike="noStrike" dirty="0">
                          <a:effectLst/>
                          <a:latin typeface="Raleway" pitchFamily="2" charset="77"/>
                        </a:rPr>
                        <a:t>8/5/25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WW Math Part 2 (Flow Rates &amp; Detention Times)</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439428"/>
                  </a:ext>
                </a:extLst>
              </a:tr>
              <a:tr h="304902">
                <a:tc>
                  <a:txBody>
                    <a:bodyPr/>
                    <a:lstStyle/>
                    <a:p>
                      <a:pPr algn="ctr" fontAlgn="b"/>
                      <a:r>
                        <a:rPr lang="en-US" sz="1600" u="none" strike="noStrike" dirty="0">
                          <a:effectLst/>
                          <a:latin typeface="Raleway" pitchFamily="2" charset="77"/>
                        </a:rPr>
                        <a:t>8/19/25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Collection Systems - Gravity systems </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125775095"/>
                  </a:ext>
                </a:extLst>
              </a:tr>
              <a:tr h="304902">
                <a:tc>
                  <a:txBody>
                    <a:bodyPr/>
                    <a:lstStyle/>
                    <a:p>
                      <a:pPr algn="ctr" fontAlgn="b"/>
                      <a:r>
                        <a:rPr lang="en-US" sz="1600" u="none" strike="noStrike" dirty="0">
                          <a:effectLst/>
                          <a:latin typeface="Raleway" pitchFamily="2" charset="77"/>
                        </a:rPr>
                        <a:t>9/2/25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Collection Systems - Pumping &amp; force mains</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678978195"/>
                  </a:ext>
                </a:extLst>
              </a:tr>
              <a:tr h="304902">
                <a:tc>
                  <a:txBody>
                    <a:bodyPr/>
                    <a:lstStyle/>
                    <a:p>
                      <a:pPr algn="ctr" fontAlgn="b"/>
                      <a:r>
                        <a:rPr lang="en-US" sz="1600" u="none" strike="noStrike" dirty="0">
                          <a:effectLst/>
                          <a:latin typeface="Raleway" pitchFamily="2" charset="77"/>
                        </a:rPr>
                        <a:t>9/16/25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Collection System Maintenance </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921529446"/>
                  </a:ext>
                </a:extLst>
              </a:tr>
              <a:tr h="314440">
                <a:tc>
                  <a:txBody>
                    <a:bodyPr/>
                    <a:lstStyle/>
                    <a:p>
                      <a:pPr algn="ctr" fontAlgn="b"/>
                      <a:r>
                        <a:rPr lang="en-US" sz="1600" u="none" strike="noStrike" dirty="0">
                          <a:effectLst/>
                          <a:latin typeface="Raleway" pitchFamily="2" charset="77"/>
                        </a:rPr>
                        <a:t>9/30/25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Operator Safety/OSHA/Chemical Safety &amp; Inventory</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4115922846"/>
                  </a:ext>
                </a:extLst>
              </a:tr>
              <a:tr h="304902">
                <a:tc>
                  <a:txBody>
                    <a:bodyPr/>
                    <a:lstStyle/>
                    <a:p>
                      <a:pPr algn="ctr" fontAlgn="b"/>
                      <a:r>
                        <a:rPr lang="en-US" sz="1600" u="none" strike="noStrike" dirty="0">
                          <a:effectLst/>
                          <a:latin typeface="Raleway" pitchFamily="2" charset="77"/>
                        </a:rPr>
                        <a:t>10/14/25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Preliminary Treatment</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141426656"/>
                  </a:ext>
                </a:extLst>
              </a:tr>
              <a:tr h="304902">
                <a:tc>
                  <a:txBody>
                    <a:bodyPr/>
                    <a:lstStyle/>
                    <a:p>
                      <a:pPr algn="ctr" fontAlgn="b"/>
                      <a:r>
                        <a:rPr lang="en-US" sz="1600" u="none" strike="noStrike" dirty="0">
                          <a:effectLst/>
                          <a:latin typeface="Raleway" pitchFamily="2" charset="77"/>
                        </a:rPr>
                        <a:t>10/28/25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Primary Treatment: Sedimentation</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3306775158"/>
                  </a:ext>
                </a:extLst>
              </a:tr>
              <a:tr h="304902">
                <a:tc>
                  <a:txBody>
                    <a:bodyPr/>
                    <a:lstStyle/>
                    <a:p>
                      <a:pPr algn="ctr" fontAlgn="b"/>
                      <a:r>
                        <a:rPr lang="en-US" sz="1600" u="none" strike="noStrike" dirty="0">
                          <a:effectLst/>
                          <a:latin typeface="Raleway" pitchFamily="2" charset="77"/>
                        </a:rPr>
                        <a:t>11/11/25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Fixed-Film Media</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418810750"/>
                  </a:ext>
                </a:extLst>
              </a:tr>
              <a:tr h="304902">
                <a:tc>
                  <a:txBody>
                    <a:bodyPr/>
                    <a:lstStyle/>
                    <a:p>
                      <a:pPr algn="ctr" fontAlgn="b"/>
                      <a:r>
                        <a:rPr lang="en-US" sz="1600" u="none" strike="noStrike" dirty="0">
                          <a:effectLst/>
                          <a:latin typeface="Raleway" pitchFamily="2" charset="77"/>
                        </a:rPr>
                        <a:t>12/2/25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Activated Sludge Part 1</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3025419566"/>
                  </a:ext>
                </a:extLst>
              </a:tr>
              <a:tr h="304902">
                <a:tc>
                  <a:txBody>
                    <a:bodyPr/>
                    <a:lstStyle/>
                    <a:p>
                      <a:pPr algn="ctr" fontAlgn="b"/>
                      <a:r>
                        <a:rPr lang="en-US" sz="1600" u="none" strike="noStrike" dirty="0">
                          <a:effectLst/>
                          <a:latin typeface="Raleway" pitchFamily="2" charset="77"/>
                        </a:rPr>
                        <a:t>12/16/25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Activated Sludge Part 2</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2990251519"/>
                  </a:ext>
                </a:extLst>
              </a:tr>
            </a:tbl>
          </a:graphicData>
        </a:graphic>
      </p:graphicFrame>
      <p:cxnSp>
        <p:nvCxnSpPr>
          <p:cNvPr id="3" name="Straight Arrow Connector 2">
            <a:extLst>
              <a:ext uri="{FF2B5EF4-FFF2-40B4-BE49-F238E27FC236}">
                <a16:creationId xmlns:a16="http://schemas.microsoft.com/office/drawing/2014/main" id="{C03918F0-5530-55E0-FBA0-B4A8A5621654}"/>
              </a:ext>
            </a:extLst>
          </p:cNvPr>
          <p:cNvCxnSpPr/>
          <p:nvPr/>
        </p:nvCxnSpPr>
        <p:spPr>
          <a:xfrm>
            <a:off x="650571" y="2600960"/>
            <a:ext cx="128016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2767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A46CF-A36A-6C37-CF08-0FC1C280ADD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CA4D748-34E2-7DC5-0764-E45FFA9F3A4B}"/>
              </a:ext>
            </a:extLst>
          </p:cNvPr>
          <p:cNvSpPr>
            <a:spLocks noGrp="1"/>
          </p:cNvSpPr>
          <p:nvPr>
            <p:ph type="title"/>
          </p:nvPr>
        </p:nvSpPr>
        <p:spPr>
          <a:xfrm>
            <a:off x="838200" y="0"/>
            <a:ext cx="10515600" cy="1325563"/>
          </a:xfrm>
        </p:spPr>
        <p:txBody>
          <a:bodyPr>
            <a:normAutofit/>
          </a:bodyPr>
          <a:lstStyle/>
          <a:p>
            <a:r>
              <a:rPr lang="en-US" sz="4000" dirty="0"/>
              <a:t>https://swefc.unm.edu/home/op-cert-trainings/</a:t>
            </a:r>
          </a:p>
        </p:txBody>
      </p:sp>
      <p:pic>
        <p:nvPicPr>
          <p:cNvPr id="8" name="Picture 7" descr="A screenshot of a website&#10;&#10;AI-generated content may be incorrect.">
            <a:extLst>
              <a:ext uri="{FF2B5EF4-FFF2-40B4-BE49-F238E27FC236}">
                <a16:creationId xmlns:a16="http://schemas.microsoft.com/office/drawing/2014/main" id="{66EE0894-7B1C-B081-41BF-16BB1A173809}"/>
              </a:ext>
            </a:extLst>
          </p:cNvPr>
          <p:cNvPicPr>
            <a:picLocks noChangeAspect="1"/>
          </p:cNvPicPr>
          <p:nvPr/>
        </p:nvPicPr>
        <p:blipFill>
          <a:blip r:embed="rId3"/>
          <a:stretch>
            <a:fillRect/>
          </a:stretch>
        </p:blipFill>
        <p:spPr>
          <a:xfrm>
            <a:off x="2753481" y="1135517"/>
            <a:ext cx="6685038" cy="5722483"/>
          </a:xfrm>
          <a:prstGeom prst="rect">
            <a:avLst/>
          </a:prstGeom>
        </p:spPr>
      </p:pic>
    </p:spTree>
    <p:extLst>
      <p:ext uri="{BB962C8B-B14F-4D97-AF65-F5344CB8AC3E}">
        <p14:creationId xmlns:p14="http://schemas.microsoft.com/office/powerpoint/2010/main" val="1358850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2BCA7-4172-C800-7E98-EFAAA8056D0F}"/>
              </a:ext>
            </a:extLst>
          </p:cNvPr>
          <p:cNvSpPr>
            <a:spLocks noGrp="1"/>
          </p:cNvSpPr>
          <p:nvPr>
            <p:ph type="title"/>
          </p:nvPr>
        </p:nvSpPr>
        <p:spPr>
          <a:xfrm>
            <a:off x="838200" y="365125"/>
            <a:ext cx="5257800" cy="6174823"/>
          </a:xfrm>
        </p:spPr>
        <p:txBody>
          <a:bodyPr>
            <a:normAutofit/>
          </a:bodyPr>
          <a:lstStyle/>
          <a:p>
            <a:r>
              <a:rPr lang="en-US" b="1" dirty="0"/>
              <a:t>Sign in </a:t>
            </a:r>
            <a:r>
              <a:rPr lang="en-US" dirty="0"/>
              <a:t>for </a:t>
            </a:r>
            <a:r>
              <a:rPr lang="en-US" b="1" dirty="0"/>
              <a:t>every session to</a:t>
            </a:r>
            <a:r>
              <a:rPr lang="en-US" dirty="0"/>
              <a:t> ensure you </a:t>
            </a:r>
            <a:r>
              <a:rPr lang="en-US" b="1" dirty="0"/>
              <a:t>get credit </a:t>
            </a:r>
            <a:r>
              <a:rPr lang="en-US" dirty="0"/>
              <a:t>for attending</a:t>
            </a:r>
          </a:p>
        </p:txBody>
      </p:sp>
      <p:pic>
        <p:nvPicPr>
          <p:cNvPr id="3" name="Picture 2">
            <a:extLst>
              <a:ext uri="{FF2B5EF4-FFF2-40B4-BE49-F238E27FC236}">
                <a16:creationId xmlns:a16="http://schemas.microsoft.com/office/drawing/2014/main" id="{CCEE361C-E0FC-EB11-0E66-5A3BA8679A46}"/>
              </a:ext>
            </a:extLst>
          </p:cNvPr>
          <p:cNvPicPr>
            <a:picLocks noChangeAspect="1"/>
          </p:cNvPicPr>
          <p:nvPr/>
        </p:nvPicPr>
        <p:blipFill>
          <a:blip r:embed="rId3"/>
          <a:stretch>
            <a:fillRect/>
          </a:stretch>
        </p:blipFill>
        <p:spPr>
          <a:xfrm>
            <a:off x="6841693" y="0"/>
            <a:ext cx="5350307" cy="6858000"/>
          </a:xfrm>
          <a:prstGeom prst="rect">
            <a:avLst/>
          </a:prstGeom>
        </p:spPr>
      </p:pic>
    </p:spTree>
    <p:extLst>
      <p:ext uri="{BB962C8B-B14F-4D97-AF65-F5344CB8AC3E}">
        <p14:creationId xmlns:p14="http://schemas.microsoft.com/office/powerpoint/2010/main" val="1113795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130E8-2D61-C1E0-6389-0867F31EC1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52BA5C-6801-C2FF-699D-44EA48E44B49}"/>
              </a:ext>
            </a:extLst>
          </p:cNvPr>
          <p:cNvSpPr>
            <a:spLocks noGrp="1"/>
          </p:cNvSpPr>
          <p:nvPr>
            <p:ph type="title"/>
          </p:nvPr>
        </p:nvSpPr>
        <p:spPr>
          <a:xfrm>
            <a:off x="1152099" y="2535119"/>
            <a:ext cx="10163601" cy="1325563"/>
          </a:xfrm>
        </p:spPr>
        <p:txBody>
          <a:bodyPr>
            <a:normAutofit/>
          </a:bodyPr>
          <a:lstStyle/>
          <a:p>
            <a:r>
              <a:rPr lang="en-US" sz="5400" dirty="0"/>
              <a:t>Wastewater Regulation History</a:t>
            </a:r>
          </a:p>
        </p:txBody>
      </p:sp>
    </p:spTree>
    <p:extLst>
      <p:ext uri="{BB962C8B-B14F-4D97-AF65-F5344CB8AC3E}">
        <p14:creationId xmlns:p14="http://schemas.microsoft.com/office/powerpoint/2010/main" val="3056504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0936E1AD-0EFF-4B17-822D-1DD58FD8DD44}"/>
              </a:ext>
            </a:extLst>
          </p:cNvPr>
          <p:cNvSpPr>
            <a:spLocks noGrp="1"/>
          </p:cNvSpPr>
          <p:nvPr>
            <p:ph type="title"/>
          </p:nvPr>
        </p:nvSpPr>
        <p:spPr>
          <a:xfrm>
            <a:off x="0" y="0"/>
            <a:ext cx="10731260" cy="879894"/>
          </a:xfrm>
        </p:spPr>
        <p:txBody>
          <a:bodyPr>
            <a:normAutofit/>
          </a:bodyPr>
          <a:lstStyle/>
          <a:p>
            <a:r>
              <a:rPr lang="en-US" sz="4800" dirty="0"/>
              <a:t>Why do we treat wastewater?</a:t>
            </a:r>
          </a:p>
        </p:txBody>
      </p:sp>
      <p:sp>
        <p:nvSpPr>
          <p:cNvPr id="36" name="Content Placeholder 35">
            <a:extLst>
              <a:ext uri="{FF2B5EF4-FFF2-40B4-BE49-F238E27FC236}">
                <a16:creationId xmlns:a16="http://schemas.microsoft.com/office/drawing/2014/main" id="{AA6BDC30-A041-4159-9529-818F08458FE4}"/>
              </a:ext>
            </a:extLst>
          </p:cNvPr>
          <p:cNvSpPr>
            <a:spLocks noGrp="1"/>
          </p:cNvSpPr>
          <p:nvPr>
            <p:ph idx="1"/>
          </p:nvPr>
        </p:nvSpPr>
        <p:spPr>
          <a:xfrm>
            <a:off x="838200" y="2211859"/>
            <a:ext cx="5257800" cy="3423395"/>
          </a:xfrm>
        </p:spPr>
        <p:txBody>
          <a:bodyPr>
            <a:normAutofit/>
          </a:bodyPr>
          <a:lstStyle/>
          <a:p>
            <a:pPr marL="0" indent="0">
              <a:lnSpc>
                <a:spcPct val="150000"/>
              </a:lnSpc>
              <a:buNone/>
            </a:pPr>
            <a:r>
              <a:rPr lang="en-US" dirty="0"/>
              <a:t>Protect fresh water supplies</a:t>
            </a:r>
          </a:p>
          <a:p>
            <a:pPr marL="0" indent="0">
              <a:lnSpc>
                <a:spcPct val="150000"/>
              </a:lnSpc>
              <a:buNone/>
            </a:pPr>
            <a:r>
              <a:rPr lang="en-US" dirty="0"/>
              <a:t>Public health</a:t>
            </a:r>
          </a:p>
          <a:p>
            <a:pPr marL="0" indent="0">
              <a:lnSpc>
                <a:spcPct val="150000"/>
              </a:lnSpc>
              <a:buNone/>
            </a:pPr>
            <a:r>
              <a:rPr lang="en-US" dirty="0"/>
              <a:t>Environmental health</a:t>
            </a:r>
          </a:p>
          <a:p>
            <a:pPr marL="0" indent="0">
              <a:lnSpc>
                <a:spcPct val="150000"/>
              </a:lnSpc>
              <a:buNone/>
            </a:pPr>
            <a:r>
              <a:rPr lang="en-US" dirty="0"/>
              <a:t>Required by EPA regulations</a:t>
            </a:r>
          </a:p>
        </p:txBody>
      </p:sp>
      <p:pic>
        <p:nvPicPr>
          <p:cNvPr id="5" name="Picture 4" descr="A river with a sandy shore&#10;&#10;AI-generated content may be incorrect.">
            <a:extLst>
              <a:ext uri="{FF2B5EF4-FFF2-40B4-BE49-F238E27FC236}">
                <a16:creationId xmlns:a16="http://schemas.microsoft.com/office/drawing/2014/main" id="{81CD7911-217A-7DB6-59FA-8C0D32AC5F09}"/>
              </a:ext>
            </a:extLst>
          </p:cNvPr>
          <p:cNvPicPr>
            <a:picLocks noChangeAspect="1"/>
          </p:cNvPicPr>
          <p:nvPr/>
        </p:nvPicPr>
        <p:blipFill>
          <a:blip r:embed="rId3"/>
          <a:stretch>
            <a:fillRect/>
          </a:stretch>
        </p:blipFill>
        <p:spPr>
          <a:xfrm>
            <a:off x="6974011" y="2211859"/>
            <a:ext cx="4559234" cy="3423397"/>
          </a:xfrm>
          <a:prstGeom prst="rect">
            <a:avLst/>
          </a:prstGeom>
        </p:spPr>
      </p:pic>
      <p:pic>
        <p:nvPicPr>
          <p:cNvPr id="7" name="Picture 6" descr="A road closed ahead sign and orange cones&#10;&#10;AI-generated content may be incorrect.">
            <a:extLst>
              <a:ext uri="{FF2B5EF4-FFF2-40B4-BE49-F238E27FC236}">
                <a16:creationId xmlns:a16="http://schemas.microsoft.com/office/drawing/2014/main" id="{8E127C61-2AF1-C5D0-E516-170A4C6DA571}"/>
              </a:ext>
            </a:extLst>
          </p:cNvPr>
          <p:cNvPicPr>
            <a:picLocks noChangeAspect="1"/>
          </p:cNvPicPr>
          <p:nvPr/>
        </p:nvPicPr>
        <p:blipFill>
          <a:blip r:embed="rId4"/>
          <a:srcRect l="11431"/>
          <a:stretch>
            <a:fillRect/>
          </a:stretch>
        </p:blipFill>
        <p:spPr>
          <a:xfrm>
            <a:off x="6974011" y="2211858"/>
            <a:ext cx="4559234" cy="3423397"/>
          </a:xfrm>
          <a:prstGeom prst="rect">
            <a:avLst/>
          </a:prstGeom>
        </p:spPr>
      </p:pic>
      <p:pic>
        <p:nvPicPr>
          <p:cNvPr id="9" name="Picture 8" descr="A view of a valley with trees and mountains&#10;&#10;AI-generated content may be incorrect.">
            <a:extLst>
              <a:ext uri="{FF2B5EF4-FFF2-40B4-BE49-F238E27FC236}">
                <a16:creationId xmlns:a16="http://schemas.microsoft.com/office/drawing/2014/main" id="{A37FAE49-85A8-E33F-91AE-614D3308854D}"/>
              </a:ext>
            </a:extLst>
          </p:cNvPr>
          <p:cNvPicPr>
            <a:picLocks noChangeAspect="1"/>
          </p:cNvPicPr>
          <p:nvPr/>
        </p:nvPicPr>
        <p:blipFill>
          <a:blip r:embed="rId5"/>
          <a:srcRect r="25233"/>
          <a:stretch>
            <a:fillRect/>
          </a:stretch>
        </p:blipFill>
        <p:spPr>
          <a:xfrm>
            <a:off x="6974012" y="2211858"/>
            <a:ext cx="4559234" cy="3423397"/>
          </a:xfrm>
          <a:prstGeom prst="rect">
            <a:avLst/>
          </a:prstGeom>
        </p:spPr>
      </p:pic>
      <p:pic>
        <p:nvPicPr>
          <p:cNvPr id="11" name="Picture 10" descr="A close-up of a court order&#10;&#10;AI-generated content may be incorrect.">
            <a:extLst>
              <a:ext uri="{FF2B5EF4-FFF2-40B4-BE49-F238E27FC236}">
                <a16:creationId xmlns:a16="http://schemas.microsoft.com/office/drawing/2014/main" id="{250B8453-2290-C5C8-CB00-898BBEB91DB5}"/>
              </a:ext>
            </a:extLst>
          </p:cNvPr>
          <p:cNvPicPr>
            <a:picLocks noChangeAspect="1"/>
          </p:cNvPicPr>
          <p:nvPr/>
        </p:nvPicPr>
        <p:blipFill>
          <a:blip r:embed="rId6"/>
          <a:srcRect r="11376"/>
          <a:stretch>
            <a:fillRect/>
          </a:stretch>
        </p:blipFill>
        <p:spPr>
          <a:xfrm>
            <a:off x="6974010" y="2211857"/>
            <a:ext cx="4559235" cy="3423397"/>
          </a:xfrm>
          <a:prstGeom prst="rect">
            <a:avLst/>
          </a:prstGeom>
        </p:spPr>
      </p:pic>
    </p:spTree>
    <p:extLst>
      <p:ext uri="{BB962C8B-B14F-4D97-AF65-F5344CB8AC3E}">
        <p14:creationId xmlns:p14="http://schemas.microsoft.com/office/powerpoint/2010/main" val="2714748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0936E1AD-0EFF-4B17-822D-1DD58FD8DD44}"/>
              </a:ext>
            </a:extLst>
          </p:cNvPr>
          <p:cNvSpPr>
            <a:spLocks noGrp="1"/>
          </p:cNvSpPr>
          <p:nvPr>
            <p:ph type="title"/>
          </p:nvPr>
        </p:nvSpPr>
        <p:spPr>
          <a:xfrm>
            <a:off x="-1" y="0"/>
            <a:ext cx="10672549" cy="818866"/>
          </a:xfrm>
        </p:spPr>
        <p:txBody>
          <a:bodyPr>
            <a:noAutofit/>
          </a:bodyPr>
          <a:lstStyle/>
          <a:p>
            <a:r>
              <a:rPr lang="en-US" sz="4800" dirty="0"/>
              <a:t>What do we treat wastewater for?</a:t>
            </a:r>
          </a:p>
        </p:txBody>
      </p:sp>
      <p:sp>
        <p:nvSpPr>
          <p:cNvPr id="36" name="Content Placeholder 35">
            <a:extLst>
              <a:ext uri="{FF2B5EF4-FFF2-40B4-BE49-F238E27FC236}">
                <a16:creationId xmlns:a16="http://schemas.microsoft.com/office/drawing/2014/main" id="{AA6BDC30-A041-4159-9529-818F08458FE4}"/>
              </a:ext>
            </a:extLst>
          </p:cNvPr>
          <p:cNvSpPr>
            <a:spLocks noGrp="1"/>
          </p:cNvSpPr>
          <p:nvPr>
            <p:ph idx="1"/>
          </p:nvPr>
        </p:nvSpPr>
        <p:spPr>
          <a:xfrm>
            <a:off x="838200" y="1997738"/>
            <a:ext cx="4759411" cy="4179226"/>
          </a:xfrm>
        </p:spPr>
        <p:txBody>
          <a:bodyPr>
            <a:normAutofit lnSpcReduction="10000"/>
          </a:bodyPr>
          <a:lstStyle/>
          <a:p>
            <a:pPr>
              <a:lnSpc>
                <a:spcPct val="150000"/>
              </a:lnSpc>
            </a:pPr>
            <a:r>
              <a:rPr lang="en-US" dirty="0"/>
              <a:t>Excess nutrients (BOD, nitrogen and phosphorus)</a:t>
            </a:r>
          </a:p>
          <a:p>
            <a:pPr>
              <a:lnSpc>
                <a:spcPct val="150000"/>
              </a:lnSpc>
            </a:pPr>
            <a:r>
              <a:rPr lang="en-US" dirty="0"/>
              <a:t>Pathogens</a:t>
            </a:r>
          </a:p>
          <a:p>
            <a:pPr>
              <a:lnSpc>
                <a:spcPct val="150000"/>
              </a:lnSpc>
            </a:pPr>
            <a:r>
              <a:rPr lang="en-US" dirty="0"/>
              <a:t>Solids/ debris</a:t>
            </a:r>
          </a:p>
          <a:p>
            <a:pPr>
              <a:lnSpc>
                <a:spcPct val="150000"/>
              </a:lnSpc>
            </a:pPr>
            <a:r>
              <a:rPr lang="en-US" dirty="0"/>
              <a:t>Others (pH, metals, emerging contaminants)</a:t>
            </a:r>
          </a:p>
          <a:p>
            <a:pPr lvl="1">
              <a:lnSpc>
                <a:spcPct val="150000"/>
              </a:lnSpc>
            </a:pPr>
            <a:endParaRPr lang="en-US" dirty="0"/>
          </a:p>
        </p:txBody>
      </p:sp>
      <p:pic>
        <p:nvPicPr>
          <p:cNvPr id="3" name="Picture 2">
            <a:extLst>
              <a:ext uri="{FF2B5EF4-FFF2-40B4-BE49-F238E27FC236}">
                <a16:creationId xmlns:a16="http://schemas.microsoft.com/office/drawing/2014/main" id="{D5B1EC68-E186-4891-B9D7-272A44A86B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3226" y="2237988"/>
            <a:ext cx="6106864" cy="3698726"/>
          </a:xfrm>
          <a:prstGeom prst="rect">
            <a:avLst/>
          </a:prstGeom>
        </p:spPr>
      </p:pic>
    </p:spTree>
    <p:extLst>
      <p:ext uri="{BB962C8B-B14F-4D97-AF65-F5344CB8AC3E}">
        <p14:creationId xmlns:p14="http://schemas.microsoft.com/office/powerpoint/2010/main" val="3759722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12E92-DD65-F220-470A-63CEC15B02F7}"/>
            </a:ext>
          </a:extLst>
        </p:cNvPr>
        <p:cNvGrpSpPr/>
        <p:nvPr/>
      </p:nvGrpSpPr>
      <p:grpSpPr>
        <a:xfrm>
          <a:off x="0" y="0"/>
          <a:ext cx="0" cy="0"/>
          <a:chOff x="0" y="0"/>
          <a:chExt cx="0" cy="0"/>
        </a:xfrm>
      </p:grpSpPr>
      <p:sp>
        <p:nvSpPr>
          <p:cNvPr id="35" name="Title 34">
            <a:extLst>
              <a:ext uri="{FF2B5EF4-FFF2-40B4-BE49-F238E27FC236}">
                <a16:creationId xmlns:a16="http://schemas.microsoft.com/office/drawing/2014/main" id="{258FD10C-512B-63FF-2EB3-199092E28BB6}"/>
              </a:ext>
            </a:extLst>
          </p:cNvPr>
          <p:cNvSpPr>
            <a:spLocks noGrp="1"/>
          </p:cNvSpPr>
          <p:nvPr>
            <p:ph type="title"/>
          </p:nvPr>
        </p:nvSpPr>
        <p:spPr>
          <a:xfrm>
            <a:off x="0" y="0"/>
            <a:ext cx="10515600" cy="758218"/>
          </a:xfrm>
        </p:spPr>
        <p:txBody>
          <a:bodyPr>
            <a:normAutofit/>
          </a:bodyPr>
          <a:lstStyle/>
          <a:p>
            <a:r>
              <a:rPr lang="en-US" sz="4800" dirty="0"/>
              <a:t>History of Wastewater Regulations</a:t>
            </a:r>
          </a:p>
        </p:txBody>
      </p:sp>
      <p:sp>
        <p:nvSpPr>
          <p:cNvPr id="3" name="Content Placeholder 2">
            <a:extLst>
              <a:ext uri="{FF2B5EF4-FFF2-40B4-BE49-F238E27FC236}">
                <a16:creationId xmlns:a16="http://schemas.microsoft.com/office/drawing/2014/main" id="{E1228950-A8FE-465C-F8C2-AAA3C885F96F}"/>
              </a:ext>
            </a:extLst>
          </p:cNvPr>
          <p:cNvSpPr>
            <a:spLocks noGrp="1"/>
          </p:cNvSpPr>
          <p:nvPr>
            <p:ph idx="1"/>
          </p:nvPr>
        </p:nvSpPr>
        <p:spPr>
          <a:xfrm>
            <a:off x="838199" y="1956119"/>
            <a:ext cx="10515600" cy="4098712"/>
          </a:xfrm>
          <a:solidFill>
            <a:schemeClr val="bg1"/>
          </a:solidFill>
        </p:spPr>
        <p:txBody>
          <a:bodyPr>
            <a:normAutofit fontScale="92500"/>
          </a:bodyPr>
          <a:lstStyle/>
          <a:p>
            <a:pPr marL="0" indent="0">
              <a:buNone/>
            </a:pPr>
            <a:r>
              <a:rPr lang="en-US" dirty="0"/>
              <a:t>In 1854 Dr. John (not Jon) Snow identified a contaminated water pump as the source of a cholera outbreak</a:t>
            </a:r>
          </a:p>
          <a:p>
            <a:r>
              <a:rPr lang="en-US" dirty="0"/>
              <a:t>Contributed to the development of sewage systems</a:t>
            </a:r>
          </a:p>
          <a:p>
            <a:pPr marL="0" indent="0">
              <a:buNone/>
            </a:pPr>
            <a:r>
              <a:rPr lang="en-US" dirty="0"/>
              <a:t>U.S. cities implemented sewer systems in the late 1800s</a:t>
            </a:r>
          </a:p>
          <a:p>
            <a:pPr marL="0" indent="0">
              <a:buNone/>
            </a:pPr>
            <a:r>
              <a:rPr lang="en-US" dirty="0"/>
              <a:t>The Federal Water Pollution Control Act was created in 1948</a:t>
            </a:r>
          </a:p>
          <a:p>
            <a:r>
              <a:rPr lang="en-US" dirty="0"/>
              <a:t>First major federal legislation to address water pollution</a:t>
            </a:r>
          </a:p>
          <a:p>
            <a:r>
              <a:rPr lang="en-US" dirty="0"/>
              <a:t>Created water standards and funds for wastewater infrastructure</a:t>
            </a:r>
          </a:p>
          <a:p>
            <a:pPr marL="0" indent="0">
              <a:buNone/>
            </a:pPr>
            <a:r>
              <a:rPr lang="en-US" dirty="0"/>
              <a:t>The Federal Water Pollution Control Act became the Clean Water Act in 1972</a:t>
            </a:r>
          </a:p>
        </p:txBody>
      </p:sp>
      <p:sp>
        <p:nvSpPr>
          <p:cNvPr id="4" name="TextBox 3">
            <a:extLst>
              <a:ext uri="{FF2B5EF4-FFF2-40B4-BE49-F238E27FC236}">
                <a16:creationId xmlns:a16="http://schemas.microsoft.com/office/drawing/2014/main" id="{74C22082-5CBE-C5BC-FB9A-9F57997F5AB8}"/>
              </a:ext>
            </a:extLst>
          </p:cNvPr>
          <p:cNvSpPr txBox="1"/>
          <p:nvPr/>
        </p:nvSpPr>
        <p:spPr>
          <a:xfrm>
            <a:off x="987135" y="2900087"/>
            <a:ext cx="10217728" cy="1446550"/>
          </a:xfrm>
          <a:prstGeom prst="rect">
            <a:avLst/>
          </a:prstGeom>
          <a:solidFill>
            <a:schemeClr val="bg1">
              <a:alpha val="85000"/>
            </a:schemeClr>
          </a:solidFill>
        </p:spPr>
        <p:txBody>
          <a:bodyPr wrap="square" rtlCol="0">
            <a:spAutoFit/>
          </a:bodyPr>
          <a:lstStyle/>
          <a:p>
            <a:r>
              <a:rPr lang="en-US" sz="8800" dirty="0"/>
              <a:t>Where did it all start?</a:t>
            </a:r>
          </a:p>
        </p:txBody>
      </p:sp>
      <p:pic>
        <p:nvPicPr>
          <p:cNvPr id="10" name="Picture 9" descr="A person in a black coat&#10;&#10;AI-generated content may be incorrect.">
            <a:extLst>
              <a:ext uri="{FF2B5EF4-FFF2-40B4-BE49-F238E27FC236}">
                <a16:creationId xmlns:a16="http://schemas.microsoft.com/office/drawing/2014/main" id="{1456E087-D738-6D85-4208-BCC2B7CD03F9}"/>
              </a:ext>
            </a:extLst>
          </p:cNvPr>
          <p:cNvPicPr>
            <a:picLocks noChangeAspect="1"/>
          </p:cNvPicPr>
          <p:nvPr/>
        </p:nvPicPr>
        <p:blipFill>
          <a:blip r:embed="rId3"/>
          <a:stretch>
            <a:fillRect/>
          </a:stretch>
        </p:blipFill>
        <p:spPr>
          <a:xfrm>
            <a:off x="1849582" y="954064"/>
            <a:ext cx="8492836" cy="5653802"/>
          </a:xfrm>
          <a:prstGeom prst="rect">
            <a:avLst/>
          </a:prstGeom>
        </p:spPr>
      </p:pic>
    </p:spTree>
    <p:extLst>
      <p:ext uri="{BB962C8B-B14F-4D97-AF65-F5344CB8AC3E}">
        <p14:creationId xmlns:p14="http://schemas.microsoft.com/office/powerpoint/2010/main" val="1755373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0"/>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BB23E-0BE9-09B9-D74B-CF2CEE0ED479}"/>
            </a:ext>
          </a:extLst>
        </p:cNvPr>
        <p:cNvGrpSpPr/>
        <p:nvPr/>
      </p:nvGrpSpPr>
      <p:grpSpPr>
        <a:xfrm>
          <a:off x="0" y="0"/>
          <a:ext cx="0" cy="0"/>
          <a:chOff x="0" y="0"/>
          <a:chExt cx="0" cy="0"/>
        </a:xfrm>
      </p:grpSpPr>
      <p:sp>
        <p:nvSpPr>
          <p:cNvPr id="35" name="Title 34">
            <a:extLst>
              <a:ext uri="{FF2B5EF4-FFF2-40B4-BE49-F238E27FC236}">
                <a16:creationId xmlns:a16="http://schemas.microsoft.com/office/drawing/2014/main" id="{2805280F-A0F7-5EF5-6663-CB94B15E1C10}"/>
              </a:ext>
            </a:extLst>
          </p:cNvPr>
          <p:cNvSpPr>
            <a:spLocks noGrp="1"/>
          </p:cNvSpPr>
          <p:nvPr>
            <p:ph type="title"/>
          </p:nvPr>
        </p:nvSpPr>
        <p:spPr>
          <a:xfrm>
            <a:off x="-1" y="0"/>
            <a:ext cx="10672549" cy="818866"/>
          </a:xfrm>
        </p:spPr>
        <p:txBody>
          <a:bodyPr>
            <a:noAutofit/>
          </a:bodyPr>
          <a:lstStyle/>
          <a:p>
            <a:r>
              <a:rPr lang="en-US" sz="4800" dirty="0"/>
              <a:t>Clean Water Act (CWA) of 1972</a:t>
            </a:r>
          </a:p>
        </p:txBody>
      </p:sp>
      <p:sp>
        <p:nvSpPr>
          <p:cNvPr id="4" name="Content Placeholder 3">
            <a:extLst>
              <a:ext uri="{FF2B5EF4-FFF2-40B4-BE49-F238E27FC236}">
                <a16:creationId xmlns:a16="http://schemas.microsoft.com/office/drawing/2014/main" id="{B03B5CD6-31EF-DDA3-387A-52DEE282332C}"/>
              </a:ext>
            </a:extLst>
          </p:cNvPr>
          <p:cNvSpPr>
            <a:spLocks noGrp="1"/>
          </p:cNvSpPr>
          <p:nvPr>
            <p:ph idx="1"/>
          </p:nvPr>
        </p:nvSpPr>
        <p:spPr/>
        <p:txBody>
          <a:bodyPr/>
          <a:lstStyle/>
          <a:p>
            <a:pPr marL="0" indent="0">
              <a:buNone/>
            </a:pPr>
            <a:r>
              <a:rPr lang="en-US" dirty="0"/>
              <a:t>Before 1972 most of the US relied on septic tanks</a:t>
            </a:r>
          </a:p>
          <a:p>
            <a:pPr marL="0" indent="0">
              <a:buNone/>
            </a:pPr>
            <a:r>
              <a:rPr lang="en-US" dirty="0"/>
              <a:t>The CWA of 1972:</a:t>
            </a:r>
          </a:p>
          <a:p>
            <a:r>
              <a:rPr lang="en-US" dirty="0"/>
              <a:t>Established the </a:t>
            </a:r>
            <a:r>
              <a:rPr lang="fr-FR" dirty="0"/>
              <a:t>National </a:t>
            </a:r>
            <a:r>
              <a:rPr lang="fr-FR" dirty="0" err="1"/>
              <a:t>Pollutant</a:t>
            </a:r>
            <a:r>
              <a:rPr lang="fr-FR" dirty="0"/>
              <a:t> </a:t>
            </a:r>
            <a:r>
              <a:rPr lang="fr-FR" dirty="0" err="1"/>
              <a:t>Discharge</a:t>
            </a:r>
            <a:r>
              <a:rPr lang="fr-FR" dirty="0"/>
              <a:t> Elimination System (NPDES) permit program</a:t>
            </a:r>
          </a:p>
          <a:p>
            <a:r>
              <a:rPr lang="fr-FR" dirty="0"/>
              <a:t>Set </a:t>
            </a:r>
            <a:r>
              <a:rPr lang="fr-FR" dirty="0" err="1"/>
              <a:t>Wastewater</a:t>
            </a:r>
            <a:r>
              <a:rPr lang="fr-FR" dirty="0"/>
              <a:t> Standards and Water </a:t>
            </a:r>
            <a:r>
              <a:rPr lang="fr-FR" dirty="0" err="1"/>
              <a:t>Quality</a:t>
            </a:r>
            <a:r>
              <a:rPr lang="fr-FR" dirty="0"/>
              <a:t> Standards</a:t>
            </a:r>
          </a:p>
          <a:p>
            <a:r>
              <a:rPr lang="fr-FR" dirty="0"/>
              <a:t>Funds </a:t>
            </a:r>
            <a:r>
              <a:rPr lang="fr-FR" dirty="0" err="1"/>
              <a:t>Wastewater</a:t>
            </a:r>
            <a:r>
              <a:rPr lang="fr-FR" dirty="0"/>
              <a:t> Infrastructure</a:t>
            </a:r>
          </a:p>
          <a:p>
            <a:r>
              <a:rPr lang="fr-FR" dirty="0" err="1"/>
              <a:t>Provides</a:t>
            </a:r>
            <a:r>
              <a:rPr lang="fr-FR" dirty="0"/>
              <a:t> the EPA </a:t>
            </a:r>
            <a:r>
              <a:rPr lang="fr-FR" dirty="0" err="1"/>
              <a:t>authority</a:t>
            </a:r>
            <a:r>
              <a:rPr lang="fr-FR" dirty="0"/>
              <a:t> to enforce water and </a:t>
            </a:r>
            <a:r>
              <a:rPr lang="fr-FR" dirty="0" err="1"/>
              <a:t>wastewater</a:t>
            </a:r>
            <a:r>
              <a:rPr lang="fr-FR" dirty="0"/>
              <a:t> </a:t>
            </a:r>
            <a:r>
              <a:rPr lang="fr-FR" dirty="0" err="1"/>
              <a:t>regulations</a:t>
            </a:r>
            <a:endParaRPr lang="en-US" dirty="0"/>
          </a:p>
        </p:txBody>
      </p:sp>
    </p:spTree>
    <p:extLst>
      <p:ext uri="{BB962C8B-B14F-4D97-AF65-F5344CB8AC3E}">
        <p14:creationId xmlns:p14="http://schemas.microsoft.com/office/powerpoint/2010/main" val="3933492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B3809-B36F-2BF4-E67E-D6A08A87F6F9}"/>
            </a:ext>
          </a:extLst>
        </p:cNvPr>
        <p:cNvGrpSpPr/>
        <p:nvPr/>
      </p:nvGrpSpPr>
      <p:grpSpPr>
        <a:xfrm>
          <a:off x="0" y="0"/>
          <a:ext cx="0" cy="0"/>
          <a:chOff x="0" y="0"/>
          <a:chExt cx="0" cy="0"/>
        </a:xfrm>
      </p:grpSpPr>
      <p:sp>
        <p:nvSpPr>
          <p:cNvPr id="35" name="Title 34">
            <a:extLst>
              <a:ext uri="{FF2B5EF4-FFF2-40B4-BE49-F238E27FC236}">
                <a16:creationId xmlns:a16="http://schemas.microsoft.com/office/drawing/2014/main" id="{56798FA8-10F2-9FE1-2C84-45B1EE26732E}"/>
              </a:ext>
            </a:extLst>
          </p:cNvPr>
          <p:cNvSpPr>
            <a:spLocks noGrp="1"/>
          </p:cNvSpPr>
          <p:nvPr>
            <p:ph type="title"/>
          </p:nvPr>
        </p:nvSpPr>
        <p:spPr>
          <a:xfrm>
            <a:off x="0" y="0"/>
            <a:ext cx="12192000" cy="1191492"/>
          </a:xfrm>
          <a:solidFill>
            <a:schemeClr val="tx1">
              <a:lumMod val="75000"/>
              <a:alpha val="75000"/>
            </a:schemeClr>
          </a:solidFill>
        </p:spPr>
        <p:txBody>
          <a:bodyPr>
            <a:noAutofit/>
          </a:bodyPr>
          <a:lstStyle/>
          <a:p>
            <a:r>
              <a:rPr lang="fr-FR" sz="4000" dirty="0"/>
              <a:t>National </a:t>
            </a:r>
            <a:r>
              <a:rPr lang="fr-FR" sz="4000" dirty="0" err="1"/>
              <a:t>Pollutant</a:t>
            </a:r>
            <a:r>
              <a:rPr lang="fr-FR" sz="4000" dirty="0"/>
              <a:t> </a:t>
            </a:r>
            <a:r>
              <a:rPr lang="fr-FR" sz="4000" dirty="0" err="1"/>
              <a:t>Discharge</a:t>
            </a:r>
            <a:r>
              <a:rPr lang="fr-FR" sz="4000" dirty="0"/>
              <a:t> Elimination System (NPDES) permit program</a:t>
            </a:r>
            <a:endParaRPr lang="en-US" sz="4000" dirty="0"/>
          </a:p>
        </p:txBody>
      </p:sp>
      <p:sp>
        <p:nvSpPr>
          <p:cNvPr id="4" name="Content Placeholder 3">
            <a:extLst>
              <a:ext uri="{FF2B5EF4-FFF2-40B4-BE49-F238E27FC236}">
                <a16:creationId xmlns:a16="http://schemas.microsoft.com/office/drawing/2014/main" id="{446E4D7D-6243-C979-2DF3-9899350C1D03}"/>
              </a:ext>
            </a:extLst>
          </p:cNvPr>
          <p:cNvSpPr>
            <a:spLocks noGrp="1"/>
          </p:cNvSpPr>
          <p:nvPr>
            <p:ph idx="1"/>
          </p:nvPr>
        </p:nvSpPr>
        <p:spPr>
          <a:xfrm>
            <a:off x="838199" y="1357745"/>
            <a:ext cx="10515600" cy="4793673"/>
          </a:xfrm>
          <a:solidFill>
            <a:schemeClr val="bg1">
              <a:alpha val="90000"/>
            </a:schemeClr>
          </a:solidFill>
        </p:spPr>
        <p:txBody>
          <a:bodyPr>
            <a:normAutofit lnSpcReduction="10000"/>
          </a:bodyPr>
          <a:lstStyle/>
          <a:p>
            <a:pPr marL="0" indent="0">
              <a:spcBef>
                <a:spcPts val="0"/>
              </a:spcBef>
              <a:spcAft>
                <a:spcPts val="2400"/>
              </a:spcAft>
              <a:buNone/>
            </a:pPr>
            <a:r>
              <a:rPr lang="en-US" dirty="0"/>
              <a:t>NPDES permits are required for facilities that discharge to surface waters</a:t>
            </a:r>
          </a:p>
          <a:p>
            <a:pPr marL="0" indent="0">
              <a:spcBef>
                <a:spcPts val="0"/>
              </a:spcBef>
              <a:spcAft>
                <a:spcPts val="2400"/>
              </a:spcAft>
              <a:buNone/>
            </a:pPr>
            <a:r>
              <a:rPr lang="en-US" dirty="0"/>
              <a:t>NPDES permits intended to make the nation’s waters suitable for fishing, swimming, and other uses</a:t>
            </a:r>
          </a:p>
          <a:p>
            <a:pPr marL="0" indent="0">
              <a:spcBef>
                <a:spcPts val="0"/>
              </a:spcBef>
              <a:spcAft>
                <a:spcPts val="2400"/>
              </a:spcAft>
              <a:buNone/>
            </a:pPr>
            <a:r>
              <a:rPr lang="en-US" dirty="0"/>
              <a:t>Industries that discharge to Municipal systems must meet pretreatment requirements</a:t>
            </a:r>
          </a:p>
          <a:p>
            <a:pPr marL="0" indent="0">
              <a:spcBef>
                <a:spcPts val="0"/>
              </a:spcBef>
              <a:spcAft>
                <a:spcPts val="2400"/>
              </a:spcAft>
              <a:buNone/>
            </a:pPr>
            <a:r>
              <a:rPr lang="en-US" dirty="0"/>
              <a:t>NPDES permits specify the effluent limits of the wastewater treatment plant (WWTP)</a:t>
            </a:r>
          </a:p>
          <a:p>
            <a:pPr marL="0" indent="0">
              <a:spcBef>
                <a:spcPts val="0"/>
              </a:spcBef>
              <a:spcAft>
                <a:spcPts val="2400"/>
              </a:spcAft>
              <a:buNone/>
            </a:pPr>
            <a:r>
              <a:rPr lang="en-US" dirty="0"/>
              <a:t>Regulates sewer overflows, stormwater, the National Pretreatment Program and biosolids</a:t>
            </a:r>
          </a:p>
        </p:txBody>
      </p:sp>
    </p:spTree>
    <p:extLst>
      <p:ext uri="{BB962C8B-B14F-4D97-AF65-F5344CB8AC3E}">
        <p14:creationId xmlns:p14="http://schemas.microsoft.com/office/powerpoint/2010/main" val="438870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24E69-7FB5-C1BF-A7FB-07F07A542B48}"/>
            </a:ext>
          </a:extLst>
        </p:cNvPr>
        <p:cNvGrpSpPr/>
        <p:nvPr/>
      </p:nvGrpSpPr>
      <p:grpSpPr>
        <a:xfrm>
          <a:off x="0" y="0"/>
          <a:ext cx="0" cy="0"/>
          <a:chOff x="0" y="0"/>
          <a:chExt cx="0" cy="0"/>
        </a:xfrm>
      </p:grpSpPr>
      <p:sp>
        <p:nvSpPr>
          <p:cNvPr id="35" name="Title 34">
            <a:extLst>
              <a:ext uri="{FF2B5EF4-FFF2-40B4-BE49-F238E27FC236}">
                <a16:creationId xmlns:a16="http://schemas.microsoft.com/office/drawing/2014/main" id="{B6808401-DD42-5A8D-3F68-ECE04D3CD0AA}"/>
              </a:ext>
            </a:extLst>
          </p:cNvPr>
          <p:cNvSpPr>
            <a:spLocks noGrp="1"/>
          </p:cNvSpPr>
          <p:nvPr>
            <p:ph type="title"/>
          </p:nvPr>
        </p:nvSpPr>
        <p:spPr>
          <a:xfrm>
            <a:off x="0" y="0"/>
            <a:ext cx="12192000" cy="1191492"/>
          </a:xfrm>
          <a:noFill/>
        </p:spPr>
        <p:txBody>
          <a:bodyPr>
            <a:noAutofit/>
          </a:bodyPr>
          <a:lstStyle/>
          <a:p>
            <a:r>
              <a:rPr lang="fr-FR" sz="4000" dirty="0"/>
              <a:t>Effluent </a:t>
            </a:r>
            <a:r>
              <a:rPr lang="fr-FR" sz="4000" dirty="0" err="1"/>
              <a:t>Discharge</a:t>
            </a:r>
            <a:r>
              <a:rPr lang="fr-FR" sz="4000" dirty="0"/>
              <a:t> Limits</a:t>
            </a:r>
            <a:endParaRPr lang="en-US" sz="4000" dirty="0"/>
          </a:p>
        </p:txBody>
      </p:sp>
      <p:sp>
        <p:nvSpPr>
          <p:cNvPr id="4" name="Content Placeholder 3">
            <a:extLst>
              <a:ext uri="{FF2B5EF4-FFF2-40B4-BE49-F238E27FC236}">
                <a16:creationId xmlns:a16="http://schemas.microsoft.com/office/drawing/2014/main" id="{47F15184-9196-3442-566F-91B4BA366A46}"/>
              </a:ext>
            </a:extLst>
          </p:cNvPr>
          <p:cNvSpPr>
            <a:spLocks noGrp="1"/>
          </p:cNvSpPr>
          <p:nvPr>
            <p:ph idx="1"/>
          </p:nvPr>
        </p:nvSpPr>
        <p:spPr>
          <a:xfrm>
            <a:off x="838199" y="1371601"/>
            <a:ext cx="5807530" cy="4935856"/>
          </a:xfrm>
          <a:solidFill>
            <a:schemeClr val="bg1">
              <a:alpha val="85000"/>
            </a:schemeClr>
          </a:solidFill>
        </p:spPr>
        <p:txBody>
          <a:bodyPr>
            <a:normAutofit fontScale="92500"/>
          </a:bodyPr>
          <a:lstStyle/>
          <a:p>
            <a:pPr marL="0" indent="0">
              <a:spcBef>
                <a:spcPts val="0"/>
              </a:spcBef>
              <a:spcAft>
                <a:spcPts val="2400"/>
              </a:spcAft>
              <a:buNone/>
            </a:pPr>
            <a:r>
              <a:rPr lang="en-US" dirty="0"/>
              <a:t>Monitored by the WWTP operator</a:t>
            </a:r>
          </a:p>
          <a:p>
            <a:pPr marL="0" indent="0">
              <a:spcBef>
                <a:spcPts val="0"/>
              </a:spcBef>
              <a:spcAft>
                <a:spcPts val="2400"/>
              </a:spcAft>
              <a:buNone/>
            </a:pPr>
            <a:r>
              <a:rPr lang="en-US" dirty="0"/>
              <a:t>NPDES permit specify parameters, schedule, frequency, methods, etc.</a:t>
            </a:r>
          </a:p>
          <a:p>
            <a:pPr marL="0" indent="0">
              <a:spcBef>
                <a:spcPts val="0"/>
              </a:spcBef>
              <a:spcAft>
                <a:spcPts val="2400"/>
              </a:spcAft>
              <a:buNone/>
            </a:pPr>
            <a:r>
              <a:rPr lang="en-US" dirty="0"/>
              <a:t>Determined by available technology and ability of receiving water to withstand contaminant loading</a:t>
            </a:r>
          </a:p>
          <a:p>
            <a:pPr>
              <a:spcBef>
                <a:spcPts val="0"/>
              </a:spcBef>
              <a:spcAft>
                <a:spcPts val="2400"/>
              </a:spcAft>
            </a:pPr>
            <a:r>
              <a:rPr lang="en-US" dirty="0"/>
              <a:t>Technology-Based Effluent Limits (TBELs)</a:t>
            </a:r>
          </a:p>
          <a:p>
            <a:pPr>
              <a:spcBef>
                <a:spcPts val="0"/>
              </a:spcBef>
              <a:spcAft>
                <a:spcPts val="2400"/>
              </a:spcAft>
            </a:pPr>
            <a:r>
              <a:rPr lang="en-US" dirty="0"/>
              <a:t>Water Quality-Based Effluent Limits (WQBELs)</a:t>
            </a:r>
          </a:p>
        </p:txBody>
      </p:sp>
    </p:spTree>
    <p:extLst>
      <p:ext uri="{BB962C8B-B14F-4D97-AF65-F5344CB8AC3E}">
        <p14:creationId xmlns:p14="http://schemas.microsoft.com/office/powerpoint/2010/main" val="14003133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E2EFAFF9-5CB6-482C-9021-1FF9BA6F1601}"/>
              </a:ext>
            </a:extLst>
          </p:cNvPr>
          <p:cNvGraphicFramePr>
            <a:graphicFrameLocks noGrp="1"/>
          </p:cNvGraphicFramePr>
          <p:nvPr>
            <p:extLst>
              <p:ext uri="{D42A27DB-BD31-4B8C-83A1-F6EECF244321}">
                <p14:modId xmlns:p14="http://schemas.microsoft.com/office/powerpoint/2010/main" val="2529595288"/>
              </p:ext>
            </p:extLst>
          </p:nvPr>
        </p:nvGraphicFramePr>
        <p:xfrm>
          <a:off x="584548" y="134658"/>
          <a:ext cx="11022904" cy="6599056"/>
        </p:xfrm>
        <a:graphic>
          <a:graphicData uri="http://schemas.openxmlformats.org/drawingml/2006/table">
            <a:tbl>
              <a:tblPr>
                <a:tableStyleId>{5C22544A-7EE6-4342-B048-85BDC9FD1C3A}</a:tableStyleId>
              </a:tblPr>
              <a:tblGrid>
                <a:gridCol w="4719388">
                  <a:extLst>
                    <a:ext uri="{9D8B030D-6E8A-4147-A177-3AD203B41FA5}">
                      <a16:colId xmlns:a16="http://schemas.microsoft.com/office/drawing/2014/main" val="3715477001"/>
                    </a:ext>
                  </a:extLst>
                </a:gridCol>
                <a:gridCol w="3151758">
                  <a:extLst>
                    <a:ext uri="{9D8B030D-6E8A-4147-A177-3AD203B41FA5}">
                      <a16:colId xmlns:a16="http://schemas.microsoft.com/office/drawing/2014/main" val="723880803"/>
                    </a:ext>
                  </a:extLst>
                </a:gridCol>
                <a:gridCol w="3151758">
                  <a:extLst>
                    <a:ext uri="{9D8B030D-6E8A-4147-A177-3AD203B41FA5}">
                      <a16:colId xmlns:a16="http://schemas.microsoft.com/office/drawing/2014/main" val="2660157142"/>
                    </a:ext>
                  </a:extLst>
                </a:gridCol>
              </a:tblGrid>
              <a:tr h="605577">
                <a:tc gridSpan="3">
                  <a:txBody>
                    <a:bodyPr/>
                    <a:lstStyle/>
                    <a:p>
                      <a:pPr algn="l" fontAlgn="b"/>
                      <a:r>
                        <a:rPr lang="en-US" sz="4000" u="none" strike="noStrike" dirty="0">
                          <a:solidFill>
                            <a:schemeClr val="bg1"/>
                          </a:solidFill>
                          <a:effectLst/>
                        </a:rPr>
                        <a:t>Typical Influent Pollutant Concentrations</a:t>
                      </a:r>
                      <a:endParaRPr lang="en-US" sz="4000" b="0" i="0" u="none" strike="noStrike" dirty="0">
                        <a:solidFill>
                          <a:schemeClr val="bg1"/>
                        </a:solidFill>
                        <a:effectLst/>
                        <a:latin typeface="Raleway" panose="020B0503030101060003"/>
                      </a:endParaRPr>
                    </a:p>
                  </a:txBody>
                  <a:tcPr marL="6350" marR="6350" marT="6350" marB="0" anchor="b">
                    <a:solidFill>
                      <a:schemeClr val="accent3">
                        <a:lumMod val="75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48343280"/>
                  </a:ext>
                </a:extLst>
              </a:tr>
              <a:tr h="351235">
                <a:tc>
                  <a:txBody>
                    <a:bodyPr/>
                    <a:lstStyle/>
                    <a:p>
                      <a:pPr algn="l" fontAlgn="b"/>
                      <a:r>
                        <a:rPr lang="en-US" sz="2000" u="none" strike="noStrike" dirty="0">
                          <a:solidFill>
                            <a:schemeClr val="bg1"/>
                          </a:solidFill>
                          <a:effectLst/>
                        </a:rPr>
                        <a:t>Parameter</a:t>
                      </a:r>
                      <a:endParaRPr lang="en-US" sz="2000" b="0" i="0" u="none" strike="noStrike" dirty="0">
                        <a:solidFill>
                          <a:schemeClr val="bg1"/>
                        </a:solidFill>
                        <a:effectLst/>
                        <a:latin typeface="Calibri" panose="020F0502020204030204" pitchFamily="34" charset="0"/>
                      </a:endParaRPr>
                    </a:p>
                  </a:txBody>
                  <a:tcPr marL="6350" marR="6350" marT="6350" marB="0" anchor="b">
                    <a:solidFill>
                      <a:schemeClr val="accent3">
                        <a:lumMod val="60000"/>
                        <a:lumOff val="40000"/>
                      </a:schemeClr>
                    </a:solidFill>
                  </a:tcPr>
                </a:tc>
                <a:tc>
                  <a:txBody>
                    <a:bodyPr/>
                    <a:lstStyle/>
                    <a:p>
                      <a:pPr algn="l" fontAlgn="b"/>
                      <a:r>
                        <a:rPr lang="en-US" sz="2000" u="none" strike="noStrike" dirty="0">
                          <a:solidFill>
                            <a:schemeClr val="bg1"/>
                          </a:solidFill>
                          <a:effectLst/>
                        </a:rPr>
                        <a:t>Influent Concentration</a:t>
                      </a:r>
                      <a:endParaRPr lang="en-US" sz="2000" b="0" i="0" u="none" strike="noStrike" dirty="0">
                        <a:solidFill>
                          <a:schemeClr val="bg1"/>
                        </a:solidFill>
                        <a:effectLst/>
                        <a:latin typeface="Calibri" panose="020F0502020204030204" pitchFamily="34" charset="0"/>
                      </a:endParaRPr>
                    </a:p>
                  </a:txBody>
                  <a:tcPr marL="6350" marR="6350" marT="6350" marB="0" anchor="b">
                    <a:solidFill>
                      <a:schemeClr val="accent3">
                        <a:lumMod val="60000"/>
                        <a:lumOff val="40000"/>
                      </a:schemeClr>
                    </a:solidFill>
                  </a:tcPr>
                </a:tc>
                <a:tc>
                  <a:txBody>
                    <a:bodyPr/>
                    <a:lstStyle/>
                    <a:p>
                      <a:pPr algn="l" fontAlgn="b"/>
                      <a:r>
                        <a:rPr lang="en-US" sz="2000" u="none" strike="noStrike" dirty="0">
                          <a:solidFill>
                            <a:schemeClr val="bg1"/>
                          </a:solidFill>
                          <a:effectLst/>
                        </a:rPr>
                        <a:t>Effluent Goal</a:t>
                      </a:r>
                      <a:endParaRPr lang="en-US" sz="2000" b="0" i="0" u="none" strike="noStrike" dirty="0">
                        <a:solidFill>
                          <a:schemeClr val="bg1"/>
                        </a:solidFill>
                        <a:effectLst/>
                        <a:latin typeface="Calibri" panose="020F0502020204030204" pitchFamily="34" charset="0"/>
                      </a:endParaRPr>
                    </a:p>
                  </a:txBody>
                  <a:tcPr marL="6350" marR="6350" marT="6350" marB="0" anchor="b">
                    <a:solidFill>
                      <a:schemeClr val="accent3">
                        <a:lumMod val="60000"/>
                        <a:lumOff val="40000"/>
                      </a:schemeClr>
                    </a:solidFill>
                  </a:tcPr>
                </a:tc>
                <a:extLst>
                  <a:ext uri="{0D108BD9-81ED-4DB2-BD59-A6C34878D82A}">
                    <a16:rowId xmlns:a16="http://schemas.microsoft.com/office/drawing/2014/main" val="660694225"/>
                  </a:ext>
                </a:extLst>
              </a:tr>
              <a:tr h="351235">
                <a:tc>
                  <a:txBody>
                    <a:bodyPr/>
                    <a:lstStyle/>
                    <a:p>
                      <a:pPr algn="l" fontAlgn="b"/>
                      <a:r>
                        <a:rPr lang="en-US" sz="2000" u="none" strike="noStrike">
                          <a:effectLst/>
                        </a:rPr>
                        <a:t>BOD5</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dirty="0">
                          <a:effectLst/>
                        </a:rPr>
                        <a:t>200 mg/L</a:t>
                      </a:r>
                      <a:endParaRPr lang="en-US" sz="20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dirty="0">
                          <a:effectLst/>
                        </a:rPr>
                        <a:t>&lt; 30 mg/L</a:t>
                      </a:r>
                      <a:endParaRPr lang="en-US" sz="20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46704253"/>
                  </a:ext>
                </a:extLst>
              </a:tr>
              <a:tr h="351235">
                <a:tc>
                  <a:txBody>
                    <a:bodyPr/>
                    <a:lstStyle/>
                    <a:p>
                      <a:pPr algn="l" fontAlgn="b"/>
                      <a:r>
                        <a:rPr lang="en-US" sz="2000" u="none" strike="noStrike">
                          <a:effectLst/>
                        </a:rPr>
                        <a:t>TSS</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a:effectLst/>
                        </a:rPr>
                        <a:t>200 mg/L</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dirty="0">
                          <a:effectLst/>
                        </a:rPr>
                        <a:t>&lt; 30 mg/L</a:t>
                      </a:r>
                      <a:endParaRPr lang="en-US" sz="20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32939262"/>
                  </a:ext>
                </a:extLst>
              </a:tr>
              <a:tr h="351235">
                <a:tc>
                  <a:txBody>
                    <a:bodyPr/>
                    <a:lstStyle/>
                    <a:p>
                      <a:pPr algn="l" fontAlgn="b"/>
                      <a:r>
                        <a:rPr lang="en-US" sz="2000" u="none" strike="noStrike">
                          <a:effectLst/>
                        </a:rPr>
                        <a:t>TDS</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a:effectLst/>
                        </a:rPr>
                        <a:t>800 mg/L</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a:effectLst/>
                        </a:rPr>
                        <a:t>&lt; 1000 mg/L</a:t>
                      </a:r>
                      <a:endParaRPr lang="en-US" sz="20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331418943"/>
                  </a:ext>
                </a:extLst>
              </a:tr>
              <a:tr h="351235">
                <a:tc>
                  <a:txBody>
                    <a:bodyPr/>
                    <a:lstStyle/>
                    <a:p>
                      <a:pPr algn="l" fontAlgn="b"/>
                      <a:r>
                        <a:rPr lang="en-US" sz="2000" u="none" strike="noStrike">
                          <a:effectLst/>
                        </a:rPr>
                        <a:t>Settleable Solids</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a:effectLst/>
                        </a:rPr>
                        <a:t>10 mL/L</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a:effectLst/>
                        </a:rPr>
                        <a:t>&lt; 0.1 mg/L</a:t>
                      </a:r>
                      <a:endParaRPr lang="en-US" sz="20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06830341"/>
                  </a:ext>
                </a:extLst>
              </a:tr>
              <a:tr h="351235">
                <a:tc>
                  <a:txBody>
                    <a:bodyPr/>
                    <a:lstStyle/>
                    <a:p>
                      <a:pPr algn="l" fontAlgn="b"/>
                      <a:r>
                        <a:rPr lang="en-US" sz="2000" u="none" strike="noStrike">
                          <a:effectLst/>
                        </a:rPr>
                        <a:t>pH</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a:effectLst/>
                        </a:rPr>
                        <a:t> 6- 9 </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a:effectLst/>
                        </a:rPr>
                        <a:t> 6- 9</a:t>
                      </a:r>
                      <a:endParaRPr lang="en-US" sz="20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204629515"/>
                  </a:ext>
                </a:extLst>
              </a:tr>
              <a:tr h="351235">
                <a:tc>
                  <a:txBody>
                    <a:bodyPr/>
                    <a:lstStyle/>
                    <a:p>
                      <a:pPr algn="l" fontAlgn="b"/>
                      <a:r>
                        <a:rPr lang="en-US" sz="2000" u="none" strike="noStrike">
                          <a:effectLst/>
                        </a:rPr>
                        <a:t>Fecal Coliform</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a:effectLst/>
                        </a:rPr>
                        <a:t>Too numerous to count</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a:effectLst/>
                        </a:rPr>
                        <a:t>&lt; 500 cfu/ 100mL</a:t>
                      </a:r>
                      <a:endParaRPr lang="en-US" sz="20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708829045"/>
                  </a:ext>
                </a:extLst>
              </a:tr>
              <a:tr h="702470">
                <a:tc>
                  <a:txBody>
                    <a:bodyPr/>
                    <a:lstStyle/>
                    <a:p>
                      <a:pPr algn="l" fontAlgn="b"/>
                      <a:r>
                        <a:rPr lang="en-US" sz="2000" u="none" strike="noStrike">
                          <a:effectLst/>
                        </a:rPr>
                        <a:t>TKN (Ammonia + Organic Nitrogen</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a:effectLst/>
                        </a:rPr>
                        <a:t>30 mg/L</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a:effectLst/>
                        </a:rPr>
                        <a:t>&lt; 10 mg/L Total Nitrogrn</a:t>
                      </a:r>
                      <a:endParaRPr lang="en-US" sz="20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49646816"/>
                  </a:ext>
                </a:extLst>
              </a:tr>
              <a:tr h="702470">
                <a:tc>
                  <a:txBody>
                    <a:bodyPr/>
                    <a:lstStyle/>
                    <a:p>
                      <a:pPr algn="l" fontAlgn="b"/>
                      <a:r>
                        <a:rPr lang="en-US" sz="2000" u="none" strike="noStrike">
                          <a:effectLst/>
                        </a:rPr>
                        <a:t>Nitrate/ Nitrate (Inorganic Nitrogen)</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a:effectLst/>
                        </a:rPr>
                        <a:t>&lt; 1.0 mg/L</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a:effectLst/>
                        </a:rPr>
                        <a:t> </a:t>
                      </a:r>
                      <a:endParaRPr lang="en-US" sz="20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418889020"/>
                  </a:ext>
                </a:extLst>
              </a:tr>
              <a:tr h="351235">
                <a:tc>
                  <a:txBody>
                    <a:bodyPr/>
                    <a:lstStyle/>
                    <a:p>
                      <a:pPr algn="l" fontAlgn="b"/>
                      <a:r>
                        <a:rPr lang="en-US" sz="2000" u="none" strike="noStrike">
                          <a:effectLst/>
                        </a:rPr>
                        <a:t>Phosphorus</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a:effectLst/>
                        </a:rPr>
                        <a:t>2.0 mg/L</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a:effectLst/>
                        </a:rPr>
                        <a:t>&lt; 1.0 mg/L</a:t>
                      </a:r>
                      <a:endParaRPr lang="en-US" sz="20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174263925"/>
                  </a:ext>
                </a:extLst>
              </a:tr>
              <a:tr h="351235">
                <a:tc>
                  <a:txBody>
                    <a:bodyPr/>
                    <a:lstStyle/>
                    <a:p>
                      <a:pPr algn="l" fontAlgn="b"/>
                      <a:r>
                        <a:rPr lang="en-US" sz="2000" u="none" strike="noStrike">
                          <a:effectLst/>
                        </a:rPr>
                        <a:t>Fats, Oils, and Grease</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a:effectLst/>
                        </a:rPr>
                        <a:t>Varies greatly</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a:effectLst/>
                        </a:rPr>
                        <a:t>None Visible</a:t>
                      </a:r>
                      <a:endParaRPr lang="en-US" sz="20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332180561"/>
                  </a:ext>
                </a:extLst>
              </a:tr>
              <a:tr h="351235">
                <a:tc gridSpan="3">
                  <a:txBody>
                    <a:bodyPr/>
                    <a:lstStyle/>
                    <a:p>
                      <a:pPr algn="ctr" fontAlgn="b"/>
                      <a:r>
                        <a:rPr lang="en-US" sz="2000" u="none" strike="noStrike" dirty="0">
                          <a:solidFill>
                            <a:schemeClr val="bg1"/>
                          </a:solidFill>
                          <a:effectLst/>
                        </a:rPr>
                        <a:t>30/45 Effluent Rule</a:t>
                      </a:r>
                      <a:endParaRPr lang="en-US" sz="2000" b="0" i="0" u="none" strike="noStrike" dirty="0">
                        <a:solidFill>
                          <a:schemeClr val="bg1"/>
                        </a:solidFill>
                        <a:effectLst/>
                        <a:latin typeface="Calibri" panose="020F0502020204030204" pitchFamily="34" charset="0"/>
                      </a:endParaRPr>
                    </a:p>
                  </a:txBody>
                  <a:tcPr marL="6350" marR="6350" marT="6350" marB="0" anchor="b">
                    <a:solidFill>
                      <a:schemeClr val="accent3">
                        <a:lumMod val="60000"/>
                        <a:lumOff val="4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53539770"/>
                  </a:ext>
                </a:extLst>
              </a:tr>
              <a:tr h="351235">
                <a:tc>
                  <a:txBody>
                    <a:bodyPr/>
                    <a:lstStyle/>
                    <a:p>
                      <a:pPr algn="l" fontAlgn="b"/>
                      <a:r>
                        <a:rPr lang="en-US" sz="2000" u="none" strike="noStrike">
                          <a:effectLst/>
                        </a:rPr>
                        <a:t>Parameter</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a:effectLst/>
                        </a:rPr>
                        <a:t>30-day average</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a:effectLst/>
                        </a:rPr>
                        <a:t>7-day averge</a:t>
                      </a:r>
                      <a:endParaRPr lang="en-US" sz="20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158247135"/>
                  </a:ext>
                </a:extLst>
              </a:tr>
              <a:tr h="351235">
                <a:tc>
                  <a:txBody>
                    <a:bodyPr/>
                    <a:lstStyle/>
                    <a:p>
                      <a:pPr algn="l" fontAlgn="b"/>
                      <a:r>
                        <a:rPr lang="en-US" sz="2000" u="none" strike="noStrike">
                          <a:effectLst/>
                        </a:rPr>
                        <a:t>BOD5</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a:effectLst/>
                        </a:rPr>
                        <a:t>30 mg/L</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a:effectLst/>
                        </a:rPr>
                        <a:t>45 mg/L</a:t>
                      </a:r>
                      <a:endParaRPr lang="en-US" sz="20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357140694"/>
                  </a:ext>
                </a:extLst>
              </a:tr>
              <a:tr h="363346">
                <a:tc>
                  <a:txBody>
                    <a:bodyPr/>
                    <a:lstStyle/>
                    <a:p>
                      <a:pPr algn="l" fontAlgn="b"/>
                      <a:r>
                        <a:rPr lang="en-US" sz="2000" u="none" strike="noStrike">
                          <a:effectLst/>
                        </a:rPr>
                        <a:t>TSS</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a:effectLst/>
                        </a:rPr>
                        <a:t>30 mg/L</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u="none" strike="noStrike" dirty="0">
                          <a:effectLst/>
                        </a:rPr>
                        <a:t>45 mg/L</a:t>
                      </a:r>
                      <a:endParaRPr lang="en-US" sz="20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234082705"/>
                  </a:ext>
                </a:extLst>
              </a:tr>
            </a:tbl>
          </a:graphicData>
        </a:graphic>
      </p:graphicFrame>
    </p:spTree>
    <p:extLst>
      <p:ext uri="{BB962C8B-B14F-4D97-AF65-F5344CB8AC3E}">
        <p14:creationId xmlns:p14="http://schemas.microsoft.com/office/powerpoint/2010/main" val="30685915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4C479-E66F-877E-86B5-22D44F351B45}"/>
            </a:ext>
          </a:extLst>
        </p:cNvPr>
        <p:cNvGrpSpPr/>
        <p:nvPr/>
      </p:nvGrpSpPr>
      <p:grpSpPr>
        <a:xfrm>
          <a:off x="0" y="0"/>
          <a:ext cx="0" cy="0"/>
          <a:chOff x="0" y="0"/>
          <a:chExt cx="0" cy="0"/>
        </a:xfrm>
      </p:grpSpPr>
      <p:sp>
        <p:nvSpPr>
          <p:cNvPr id="35" name="Title 34">
            <a:extLst>
              <a:ext uri="{FF2B5EF4-FFF2-40B4-BE49-F238E27FC236}">
                <a16:creationId xmlns:a16="http://schemas.microsoft.com/office/drawing/2014/main" id="{DEB06397-8E36-020E-FC0C-F4C9F90CC0A4}"/>
              </a:ext>
            </a:extLst>
          </p:cNvPr>
          <p:cNvSpPr>
            <a:spLocks noGrp="1"/>
          </p:cNvSpPr>
          <p:nvPr>
            <p:ph type="title"/>
          </p:nvPr>
        </p:nvSpPr>
        <p:spPr>
          <a:xfrm>
            <a:off x="0" y="0"/>
            <a:ext cx="12192000" cy="1191492"/>
          </a:xfrm>
          <a:noFill/>
        </p:spPr>
        <p:txBody>
          <a:bodyPr>
            <a:noAutofit/>
          </a:bodyPr>
          <a:lstStyle/>
          <a:p>
            <a:r>
              <a:rPr lang="fr-FR" sz="4000" dirty="0"/>
              <a:t>NPDES Non-Compliance</a:t>
            </a:r>
            <a:endParaRPr lang="en-US" sz="4000" dirty="0"/>
          </a:p>
        </p:txBody>
      </p:sp>
      <p:sp>
        <p:nvSpPr>
          <p:cNvPr id="4" name="Content Placeholder 3">
            <a:extLst>
              <a:ext uri="{FF2B5EF4-FFF2-40B4-BE49-F238E27FC236}">
                <a16:creationId xmlns:a16="http://schemas.microsoft.com/office/drawing/2014/main" id="{869730E8-216D-83C0-25ED-B5EDD10339B2}"/>
              </a:ext>
            </a:extLst>
          </p:cNvPr>
          <p:cNvSpPr>
            <a:spLocks noGrp="1"/>
          </p:cNvSpPr>
          <p:nvPr>
            <p:ph idx="1"/>
          </p:nvPr>
        </p:nvSpPr>
        <p:spPr>
          <a:xfrm>
            <a:off x="838199" y="1371601"/>
            <a:ext cx="5257801" cy="4935856"/>
          </a:xfrm>
          <a:solidFill>
            <a:schemeClr val="bg1">
              <a:alpha val="85000"/>
            </a:schemeClr>
          </a:solidFill>
        </p:spPr>
        <p:txBody>
          <a:bodyPr>
            <a:normAutofit/>
          </a:bodyPr>
          <a:lstStyle/>
          <a:p>
            <a:pPr marL="0" indent="0">
              <a:spcBef>
                <a:spcPts val="0"/>
              </a:spcBef>
              <a:spcAft>
                <a:spcPts val="4200"/>
              </a:spcAft>
              <a:buNone/>
            </a:pPr>
            <a:r>
              <a:rPr lang="en-US" dirty="0"/>
              <a:t>Permitting agency responsible for NPDES enforcement</a:t>
            </a:r>
          </a:p>
          <a:p>
            <a:pPr marL="0" indent="0">
              <a:spcBef>
                <a:spcPts val="0"/>
              </a:spcBef>
              <a:spcAft>
                <a:spcPts val="2400"/>
              </a:spcAft>
              <a:buNone/>
            </a:pPr>
            <a:r>
              <a:rPr lang="en-US" dirty="0"/>
              <a:t>NPDES enforcement includes:</a:t>
            </a:r>
          </a:p>
          <a:p>
            <a:pPr>
              <a:spcBef>
                <a:spcPts val="0"/>
              </a:spcBef>
              <a:spcAft>
                <a:spcPts val="1200"/>
              </a:spcAft>
            </a:pPr>
            <a:r>
              <a:rPr lang="en-US" dirty="0"/>
              <a:t>Notices of Violations (NOVs)</a:t>
            </a:r>
          </a:p>
          <a:p>
            <a:pPr>
              <a:spcBef>
                <a:spcPts val="0"/>
              </a:spcBef>
              <a:spcAft>
                <a:spcPts val="1200"/>
              </a:spcAft>
            </a:pPr>
            <a:r>
              <a:rPr lang="en-US" dirty="0"/>
              <a:t>Administrative Orders</a:t>
            </a:r>
          </a:p>
          <a:p>
            <a:pPr>
              <a:spcBef>
                <a:spcPts val="0"/>
              </a:spcBef>
              <a:spcAft>
                <a:spcPts val="1200"/>
              </a:spcAft>
            </a:pPr>
            <a:r>
              <a:rPr lang="en-US" dirty="0"/>
              <a:t>Fines</a:t>
            </a:r>
          </a:p>
          <a:p>
            <a:pPr>
              <a:spcBef>
                <a:spcPts val="0"/>
              </a:spcBef>
              <a:spcAft>
                <a:spcPts val="1200"/>
              </a:spcAft>
            </a:pPr>
            <a:r>
              <a:rPr lang="en-US" dirty="0"/>
              <a:t>Criminal Prosecution</a:t>
            </a:r>
          </a:p>
        </p:txBody>
      </p:sp>
    </p:spTree>
    <p:extLst>
      <p:ext uri="{BB962C8B-B14F-4D97-AF65-F5344CB8AC3E}">
        <p14:creationId xmlns:p14="http://schemas.microsoft.com/office/powerpoint/2010/main" val="1922421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4C0C0-AEB8-0EBE-CD01-86F7D27373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60181F-6713-DE22-AD08-2E4C100A4DCA}"/>
              </a:ext>
            </a:extLst>
          </p:cNvPr>
          <p:cNvSpPr>
            <a:spLocks noGrp="1"/>
          </p:cNvSpPr>
          <p:nvPr>
            <p:ph type="title"/>
          </p:nvPr>
        </p:nvSpPr>
        <p:spPr>
          <a:xfrm>
            <a:off x="1152099" y="2535119"/>
            <a:ext cx="10515600" cy="1325563"/>
          </a:xfrm>
        </p:spPr>
        <p:txBody>
          <a:bodyPr>
            <a:normAutofit/>
          </a:bodyPr>
          <a:lstStyle/>
          <a:p>
            <a:r>
              <a:rPr lang="en-US" sz="5400" dirty="0"/>
              <a:t>Wastewater Treatment Overview</a:t>
            </a:r>
          </a:p>
        </p:txBody>
      </p:sp>
    </p:spTree>
    <p:extLst>
      <p:ext uri="{BB962C8B-B14F-4D97-AF65-F5344CB8AC3E}">
        <p14:creationId xmlns:p14="http://schemas.microsoft.com/office/powerpoint/2010/main" val="15909764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0936E1AD-0EFF-4B17-822D-1DD58FD8DD44}"/>
              </a:ext>
            </a:extLst>
          </p:cNvPr>
          <p:cNvSpPr>
            <a:spLocks noGrp="1"/>
          </p:cNvSpPr>
          <p:nvPr>
            <p:ph type="title"/>
          </p:nvPr>
        </p:nvSpPr>
        <p:spPr>
          <a:xfrm>
            <a:off x="0" y="-160582"/>
            <a:ext cx="10515600" cy="1325563"/>
          </a:xfrm>
        </p:spPr>
        <p:txBody>
          <a:bodyPr>
            <a:noAutofit/>
          </a:bodyPr>
          <a:lstStyle/>
          <a:p>
            <a:r>
              <a:rPr lang="en-US" sz="4800" dirty="0"/>
              <a:t>General treatment processes</a:t>
            </a:r>
          </a:p>
        </p:txBody>
      </p:sp>
      <p:sp>
        <p:nvSpPr>
          <p:cNvPr id="36" name="Content Placeholder 35">
            <a:extLst>
              <a:ext uri="{FF2B5EF4-FFF2-40B4-BE49-F238E27FC236}">
                <a16:creationId xmlns:a16="http://schemas.microsoft.com/office/drawing/2014/main" id="{AA6BDC30-A041-4159-9529-818F08458FE4}"/>
              </a:ext>
            </a:extLst>
          </p:cNvPr>
          <p:cNvSpPr>
            <a:spLocks noGrp="1"/>
          </p:cNvSpPr>
          <p:nvPr>
            <p:ph idx="1"/>
          </p:nvPr>
        </p:nvSpPr>
        <p:spPr>
          <a:xfrm>
            <a:off x="838200" y="1997738"/>
            <a:ext cx="10515600" cy="4179226"/>
          </a:xfrm>
        </p:spPr>
        <p:txBody>
          <a:bodyPr>
            <a:normAutofit fontScale="77500" lnSpcReduction="20000"/>
          </a:bodyPr>
          <a:lstStyle/>
          <a:p>
            <a:pPr>
              <a:lnSpc>
                <a:spcPct val="150000"/>
              </a:lnSpc>
            </a:pPr>
            <a:r>
              <a:rPr lang="en-US" dirty="0"/>
              <a:t>Collection</a:t>
            </a:r>
          </a:p>
          <a:p>
            <a:pPr>
              <a:lnSpc>
                <a:spcPct val="150000"/>
              </a:lnSpc>
            </a:pPr>
            <a:r>
              <a:rPr lang="en-US" dirty="0"/>
              <a:t>Preliminary treatment</a:t>
            </a:r>
          </a:p>
          <a:p>
            <a:pPr>
              <a:lnSpc>
                <a:spcPct val="150000"/>
              </a:lnSpc>
            </a:pPr>
            <a:r>
              <a:rPr lang="en-US" dirty="0"/>
              <a:t>Primary treatment</a:t>
            </a:r>
          </a:p>
          <a:p>
            <a:pPr>
              <a:lnSpc>
                <a:spcPct val="150000"/>
              </a:lnSpc>
            </a:pPr>
            <a:r>
              <a:rPr lang="en-US" dirty="0"/>
              <a:t>Secondary treatment</a:t>
            </a:r>
          </a:p>
          <a:p>
            <a:pPr>
              <a:lnSpc>
                <a:spcPct val="150000"/>
              </a:lnSpc>
            </a:pPr>
            <a:r>
              <a:rPr lang="en-US" dirty="0"/>
              <a:t>Tertiary treatment</a:t>
            </a:r>
          </a:p>
          <a:p>
            <a:pPr>
              <a:lnSpc>
                <a:spcPct val="150000"/>
              </a:lnSpc>
            </a:pPr>
            <a:r>
              <a:rPr lang="en-US" dirty="0"/>
              <a:t>Disinfection</a:t>
            </a:r>
          </a:p>
          <a:p>
            <a:pPr>
              <a:lnSpc>
                <a:spcPct val="150000"/>
              </a:lnSpc>
            </a:pPr>
            <a:r>
              <a:rPr lang="en-US" dirty="0"/>
              <a:t>Sludge handling</a:t>
            </a:r>
          </a:p>
          <a:p>
            <a:pPr lvl="1">
              <a:lnSpc>
                <a:spcPct val="150000"/>
              </a:lnSpc>
            </a:pPr>
            <a:endParaRPr lang="en-US" dirty="0"/>
          </a:p>
        </p:txBody>
      </p:sp>
    </p:spTree>
    <p:extLst>
      <p:ext uri="{BB962C8B-B14F-4D97-AF65-F5344CB8AC3E}">
        <p14:creationId xmlns:p14="http://schemas.microsoft.com/office/powerpoint/2010/main" val="2167080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430708-78D0-4A98-988E-6930A8A2C2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7823" y="336087"/>
            <a:ext cx="9636354" cy="6185825"/>
          </a:xfrm>
          <a:prstGeom prst="rect">
            <a:avLst/>
          </a:prstGeom>
        </p:spPr>
      </p:pic>
    </p:spTree>
    <p:extLst>
      <p:ext uri="{BB962C8B-B14F-4D97-AF65-F5344CB8AC3E}">
        <p14:creationId xmlns:p14="http://schemas.microsoft.com/office/powerpoint/2010/main" val="9081980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1DB20-692F-0966-883C-B8AF23ECDB45}"/>
            </a:ext>
          </a:extLst>
        </p:cNvPr>
        <p:cNvGrpSpPr/>
        <p:nvPr/>
      </p:nvGrpSpPr>
      <p:grpSpPr>
        <a:xfrm>
          <a:off x="0" y="0"/>
          <a:ext cx="0" cy="0"/>
          <a:chOff x="0" y="0"/>
          <a:chExt cx="0" cy="0"/>
        </a:xfrm>
      </p:grpSpPr>
      <p:pic>
        <p:nvPicPr>
          <p:cNvPr id="5" name="Picture 4" descr="A model of a factory&#10;&#10;AI-generated content may be incorrect.">
            <a:extLst>
              <a:ext uri="{FF2B5EF4-FFF2-40B4-BE49-F238E27FC236}">
                <a16:creationId xmlns:a16="http://schemas.microsoft.com/office/drawing/2014/main" id="{38A17E71-E4D0-CAC3-A016-A3E455077164}"/>
              </a:ext>
            </a:extLst>
          </p:cNvPr>
          <p:cNvPicPr>
            <a:picLocks noChangeAspect="1"/>
          </p:cNvPicPr>
          <p:nvPr/>
        </p:nvPicPr>
        <p:blipFill>
          <a:blip r:embed="rId3"/>
          <a:stretch>
            <a:fillRect/>
          </a:stretch>
        </p:blipFill>
        <p:spPr>
          <a:xfrm>
            <a:off x="425157" y="239151"/>
            <a:ext cx="11341685" cy="6379698"/>
          </a:xfrm>
          <a:prstGeom prst="rect">
            <a:avLst/>
          </a:prstGeom>
        </p:spPr>
      </p:pic>
      <p:sp>
        <p:nvSpPr>
          <p:cNvPr id="6" name="Rectangle 5">
            <a:extLst>
              <a:ext uri="{FF2B5EF4-FFF2-40B4-BE49-F238E27FC236}">
                <a16:creationId xmlns:a16="http://schemas.microsoft.com/office/drawing/2014/main" id="{65CDCCC6-D834-B887-8D0F-A0C5642F1396}"/>
              </a:ext>
            </a:extLst>
          </p:cNvPr>
          <p:cNvSpPr/>
          <p:nvPr/>
        </p:nvSpPr>
        <p:spPr>
          <a:xfrm>
            <a:off x="804853" y="5036234"/>
            <a:ext cx="2515124" cy="584775"/>
          </a:xfrm>
          <a:prstGeom prst="rect">
            <a:avLst/>
          </a:prstGeom>
          <a:solidFill>
            <a:schemeClr val="bg1">
              <a:lumMod val="95000"/>
            </a:schemeClr>
          </a:solid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cap="none" spc="0" dirty="0">
                <a:ln/>
                <a:solidFill>
                  <a:schemeClr val="accent4"/>
                </a:solidFill>
                <a:effectLst/>
              </a:rPr>
              <a:t>Pretreatment</a:t>
            </a:r>
          </a:p>
        </p:txBody>
      </p:sp>
      <p:sp>
        <p:nvSpPr>
          <p:cNvPr id="7" name="Rectangle 6">
            <a:extLst>
              <a:ext uri="{FF2B5EF4-FFF2-40B4-BE49-F238E27FC236}">
                <a16:creationId xmlns:a16="http://schemas.microsoft.com/office/drawing/2014/main" id="{A30D3989-7017-651E-52A3-18124CC2FA2D}"/>
              </a:ext>
            </a:extLst>
          </p:cNvPr>
          <p:cNvSpPr/>
          <p:nvPr/>
        </p:nvSpPr>
        <p:spPr>
          <a:xfrm>
            <a:off x="1773179" y="1236991"/>
            <a:ext cx="1743744" cy="1077218"/>
          </a:xfrm>
          <a:prstGeom prst="rect">
            <a:avLst/>
          </a:prstGeom>
          <a:solidFill>
            <a:schemeClr val="bg1">
              <a:lumMod val="95000"/>
            </a:schemeClr>
          </a:solid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cap="none" spc="0" dirty="0">
                <a:ln/>
                <a:solidFill>
                  <a:schemeClr val="accent4"/>
                </a:solidFill>
                <a:effectLst/>
              </a:rPr>
              <a:t>Primary Clarifiers</a:t>
            </a:r>
          </a:p>
        </p:txBody>
      </p:sp>
      <p:sp>
        <p:nvSpPr>
          <p:cNvPr id="8" name="Rectangle 7">
            <a:extLst>
              <a:ext uri="{FF2B5EF4-FFF2-40B4-BE49-F238E27FC236}">
                <a16:creationId xmlns:a16="http://schemas.microsoft.com/office/drawing/2014/main" id="{2F15B1A6-04E5-B560-3B2D-8EBD40616543}"/>
              </a:ext>
            </a:extLst>
          </p:cNvPr>
          <p:cNvSpPr/>
          <p:nvPr/>
        </p:nvSpPr>
        <p:spPr>
          <a:xfrm>
            <a:off x="4980613" y="3725594"/>
            <a:ext cx="2011030" cy="1077218"/>
          </a:xfrm>
          <a:prstGeom prst="rect">
            <a:avLst/>
          </a:prstGeom>
          <a:solidFill>
            <a:schemeClr val="bg1">
              <a:lumMod val="95000"/>
            </a:schemeClr>
          </a:solid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cap="none" spc="0" dirty="0">
                <a:ln/>
                <a:solidFill>
                  <a:schemeClr val="accent4"/>
                </a:solidFill>
                <a:effectLst/>
              </a:rPr>
              <a:t>Biological Treatment</a:t>
            </a:r>
          </a:p>
        </p:txBody>
      </p:sp>
      <p:sp>
        <p:nvSpPr>
          <p:cNvPr id="9" name="Rectangle 8">
            <a:extLst>
              <a:ext uri="{FF2B5EF4-FFF2-40B4-BE49-F238E27FC236}">
                <a16:creationId xmlns:a16="http://schemas.microsoft.com/office/drawing/2014/main" id="{B8F6FD86-AEE6-AF7E-A81D-0F52C18D4AFC}"/>
              </a:ext>
            </a:extLst>
          </p:cNvPr>
          <p:cNvSpPr/>
          <p:nvPr/>
        </p:nvSpPr>
        <p:spPr>
          <a:xfrm>
            <a:off x="5444847" y="757311"/>
            <a:ext cx="1757812" cy="584775"/>
          </a:xfrm>
          <a:prstGeom prst="rect">
            <a:avLst/>
          </a:prstGeom>
          <a:solidFill>
            <a:schemeClr val="bg1">
              <a:lumMod val="95000"/>
            </a:schemeClr>
          </a:solid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cap="none" spc="0" dirty="0">
                <a:ln/>
                <a:solidFill>
                  <a:schemeClr val="accent4"/>
                </a:solidFill>
                <a:effectLst/>
              </a:rPr>
              <a:t>Digesters</a:t>
            </a:r>
          </a:p>
        </p:txBody>
      </p:sp>
      <p:sp>
        <p:nvSpPr>
          <p:cNvPr id="10" name="Rectangle 9">
            <a:extLst>
              <a:ext uri="{FF2B5EF4-FFF2-40B4-BE49-F238E27FC236}">
                <a16:creationId xmlns:a16="http://schemas.microsoft.com/office/drawing/2014/main" id="{31CE6807-C98A-BE31-78B8-70E7D8958C6F}"/>
              </a:ext>
            </a:extLst>
          </p:cNvPr>
          <p:cNvSpPr/>
          <p:nvPr/>
        </p:nvSpPr>
        <p:spPr>
          <a:xfrm>
            <a:off x="9689640" y="1952099"/>
            <a:ext cx="2027443" cy="1077218"/>
          </a:xfrm>
          <a:prstGeom prst="rect">
            <a:avLst/>
          </a:prstGeom>
          <a:solidFill>
            <a:schemeClr val="bg1">
              <a:lumMod val="95000"/>
            </a:schemeClr>
          </a:solid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cap="none" spc="0" dirty="0">
                <a:ln/>
                <a:solidFill>
                  <a:schemeClr val="accent4"/>
                </a:solidFill>
                <a:effectLst/>
              </a:rPr>
              <a:t>Secondary Clarifiers</a:t>
            </a:r>
          </a:p>
        </p:txBody>
      </p:sp>
      <p:sp>
        <p:nvSpPr>
          <p:cNvPr id="11" name="Rectangle 10">
            <a:extLst>
              <a:ext uri="{FF2B5EF4-FFF2-40B4-BE49-F238E27FC236}">
                <a16:creationId xmlns:a16="http://schemas.microsoft.com/office/drawing/2014/main" id="{BBF65BC1-A715-C90D-3BBF-1F7F59274F34}"/>
              </a:ext>
            </a:extLst>
          </p:cNvPr>
          <p:cNvSpPr/>
          <p:nvPr/>
        </p:nvSpPr>
        <p:spPr>
          <a:xfrm>
            <a:off x="9297050" y="4531695"/>
            <a:ext cx="2250049" cy="584775"/>
          </a:xfrm>
          <a:prstGeom prst="rect">
            <a:avLst/>
          </a:prstGeom>
          <a:solidFill>
            <a:schemeClr val="bg1">
              <a:lumMod val="95000"/>
            </a:schemeClr>
          </a:solid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cap="none" spc="0" dirty="0">
                <a:ln/>
                <a:solidFill>
                  <a:schemeClr val="accent4"/>
                </a:solidFill>
                <a:effectLst/>
              </a:rPr>
              <a:t>Disinfection</a:t>
            </a:r>
          </a:p>
        </p:txBody>
      </p:sp>
      <p:sp>
        <p:nvSpPr>
          <p:cNvPr id="12" name="Rectangle 11">
            <a:extLst>
              <a:ext uri="{FF2B5EF4-FFF2-40B4-BE49-F238E27FC236}">
                <a16:creationId xmlns:a16="http://schemas.microsoft.com/office/drawing/2014/main" id="{2AC2E6FF-E088-E408-1B8C-B6A48A911573}"/>
              </a:ext>
            </a:extLst>
          </p:cNvPr>
          <p:cNvSpPr/>
          <p:nvPr/>
        </p:nvSpPr>
        <p:spPr>
          <a:xfrm>
            <a:off x="6436394" y="5116470"/>
            <a:ext cx="1392051" cy="584775"/>
          </a:xfrm>
          <a:prstGeom prst="rect">
            <a:avLst/>
          </a:prstGeom>
          <a:solidFill>
            <a:schemeClr val="bg1">
              <a:lumMod val="95000"/>
            </a:schemeClr>
          </a:solid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cap="none" spc="0" dirty="0">
                <a:ln/>
                <a:solidFill>
                  <a:schemeClr val="accent4"/>
                </a:solidFill>
                <a:effectLst/>
              </a:rPr>
              <a:t>Outfall</a:t>
            </a:r>
          </a:p>
        </p:txBody>
      </p:sp>
      <p:sp>
        <p:nvSpPr>
          <p:cNvPr id="13" name="Arrow: Right 12">
            <a:extLst>
              <a:ext uri="{FF2B5EF4-FFF2-40B4-BE49-F238E27FC236}">
                <a16:creationId xmlns:a16="http://schemas.microsoft.com/office/drawing/2014/main" id="{AC3EE4F8-F39D-14D0-02FD-3A4DF1AA7683}"/>
              </a:ext>
            </a:extLst>
          </p:cNvPr>
          <p:cNvSpPr/>
          <p:nvPr/>
        </p:nvSpPr>
        <p:spPr>
          <a:xfrm rot="20506051">
            <a:off x="7897887" y="4895789"/>
            <a:ext cx="633696" cy="245219"/>
          </a:xfrm>
          <a:prstGeom prst="rightArrow">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5130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0936E1AD-0EFF-4B17-822D-1DD58FD8DD44}"/>
              </a:ext>
            </a:extLst>
          </p:cNvPr>
          <p:cNvSpPr>
            <a:spLocks noGrp="1"/>
          </p:cNvSpPr>
          <p:nvPr>
            <p:ph type="title"/>
          </p:nvPr>
        </p:nvSpPr>
        <p:spPr>
          <a:xfrm>
            <a:off x="0" y="-209568"/>
            <a:ext cx="10515600" cy="1325563"/>
          </a:xfrm>
        </p:spPr>
        <p:txBody>
          <a:bodyPr>
            <a:noAutofit/>
          </a:bodyPr>
          <a:lstStyle/>
          <a:p>
            <a:r>
              <a:rPr lang="en-US" sz="4800" dirty="0"/>
              <a:t>Important Wastewater Terms</a:t>
            </a:r>
          </a:p>
        </p:txBody>
      </p:sp>
      <p:sp>
        <p:nvSpPr>
          <p:cNvPr id="36" name="Content Placeholder 35">
            <a:extLst>
              <a:ext uri="{FF2B5EF4-FFF2-40B4-BE49-F238E27FC236}">
                <a16:creationId xmlns:a16="http://schemas.microsoft.com/office/drawing/2014/main" id="{AA6BDC30-A041-4159-9529-818F08458FE4}"/>
              </a:ext>
            </a:extLst>
          </p:cNvPr>
          <p:cNvSpPr>
            <a:spLocks noGrp="1"/>
          </p:cNvSpPr>
          <p:nvPr>
            <p:ph idx="1"/>
          </p:nvPr>
        </p:nvSpPr>
        <p:spPr>
          <a:xfrm>
            <a:off x="838200" y="1997738"/>
            <a:ext cx="10515600" cy="4179226"/>
          </a:xfrm>
        </p:spPr>
        <p:txBody>
          <a:bodyPr>
            <a:normAutofit fontScale="92500" lnSpcReduction="20000"/>
          </a:bodyPr>
          <a:lstStyle/>
          <a:p>
            <a:pPr marL="0" indent="0">
              <a:lnSpc>
                <a:spcPct val="150000"/>
              </a:lnSpc>
              <a:buNone/>
            </a:pPr>
            <a:r>
              <a:rPr lang="en-US" dirty="0"/>
              <a:t>BOD- Amount of oxygen consumed at 20°C</a:t>
            </a:r>
          </a:p>
          <a:p>
            <a:pPr marL="0" indent="0">
              <a:lnSpc>
                <a:spcPct val="150000"/>
              </a:lnSpc>
              <a:buNone/>
            </a:pPr>
            <a:r>
              <a:rPr lang="en-US" dirty="0"/>
              <a:t>Carbon Cycle- Aerobic and anaerobic respiration</a:t>
            </a:r>
          </a:p>
          <a:p>
            <a:pPr marL="0" indent="0">
              <a:lnSpc>
                <a:spcPct val="150000"/>
              </a:lnSpc>
              <a:buNone/>
            </a:pPr>
            <a:r>
              <a:rPr lang="en-US" dirty="0"/>
              <a:t>Nitrogen Cycle- Manipulated to removes ammonia (NH3) and nitrate (NO3)</a:t>
            </a:r>
          </a:p>
          <a:p>
            <a:pPr marL="0" indent="0">
              <a:lnSpc>
                <a:spcPct val="150000"/>
              </a:lnSpc>
              <a:buNone/>
            </a:pPr>
            <a:r>
              <a:rPr lang="en-US" dirty="0"/>
              <a:t>Sulfur Cycle- Results in sulfuric acid and hydrogen sulfide (H2S) gas</a:t>
            </a:r>
          </a:p>
          <a:p>
            <a:pPr marL="0" indent="0">
              <a:lnSpc>
                <a:spcPct val="150000"/>
              </a:lnSpc>
              <a:buNone/>
            </a:pPr>
            <a:r>
              <a:rPr lang="en-US" dirty="0"/>
              <a:t>Specific Gravity- Density of a substance compared to water. Used to create physical separation of solids from wastewater</a:t>
            </a:r>
          </a:p>
        </p:txBody>
      </p:sp>
    </p:spTree>
    <p:extLst>
      <p:ext uri="{BB962C8B-B14F-4D97-AF65-F5344CB8AC3E}">
        <p14:creationId xmlns:p14="http://schemas.microsoft.com/office/powerpoint/2010/main" val="30078818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0936E1AD-0EFF-4B17-822D-1DD58FD8DD44}"/>
              </a:ext>
            </a:extLst>
          </p:cNvPr>
          <p:cNvSpPr>
            <a:spLocks noGrp="1"/>
          </p:cNvSpPr>
          <p:nvPr>
            <p:ph type="title"/>
          </p:nvPr>
        </p:nvSpPr>
        <p:spPr>
          <a:xfrm>
            <a:off x="368644" y="1343976"/>
            <a:ext cx="2942968" cy="671800"/>
          </a:xfrm>
        </p:spPr>
        <p:txBody>
          <a:bodyPr>
            <a:noAutofit/>
          </a:bodyPr>
          <a:lstStyle/>
          <a:p>
            <a:r>
              <a:rPr lang="en-US" sz="4800" dirty="0"/>
              <a:t>Nitrogen Cycle</a:t>
            </a:r>
          </a:p>
        </p:txBody>
      </p:sp>
      <p:pic>
        <p:nvPicPr>
          <p:cNvPr id="3" name="Content Placeholder 2">
            <a:extLst>
              <a:ext uri="{FF2B5EF4-FFF2-40B4-BE49-F238E27FC236}">
                <a16:creationId xmlns:a16="http://schemas.microsoft.com/office/drawing/2014/main" id="{F5D11C77-3309-4C9D-959E-6A0C9CB4502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88044" y="672175"/>
            <a:ext cx="8250196" cy="6234169"/>
          </a:xfrm>
        </p:spPr>
      </p:pic>
    </p:spTree>
    <p:extLst>
      <p:ext uri="{BB962C8B-B14F-4D97-AF65-F5344CB8AC3E}">
        <p14:creationId xmlns:p14="http://schemas.microsoft.com/office/powerpoint/2010/main" val="2535270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0936E1AD-0EFF-4B17-822D-1DD58FD8DD44}"/>
              </a:ext>
            </a:extLst>
          </p:cNvPr>
          <p:cNvSpPr>
            <a:spLocks noGrp="1"/>
          </p:cNvSpPr>
          <p:nvPr>
            <p:ph type="title"/>
          </p:nvPr>
        </p:nvSpPr>
        <p:spPr>
          <a:xfrm>
            <a:off x="368644" y="1343976"/>
            <a:ext cx="2942968" cy="671800"/>
          </a:xfrm>
        </p:spPr>
        <p:txBody>
          <a:bodyPr>
            <a:noAutofit/>
          </a:bodyPr>
          <a:lstStyle/>
          <a:p>
            <a:r>
              <a:rPr lang="en-US" sz="4800" dirty="0"/>
              <a:t>Sulfur Cycle</a:t>
            </a:r>
          </a:p>
        </p:txBody>
      </p:sp>
      <p:pic>
        <p:nvPicPr>
          <p:cNvPr id="6" name="Content Placeholder 5">
            <a:extLst>
              <a:ext uri="{FF2B5EF4-FFF2-40B4-BE49-F238E27FC236}">
                <a16:creationId xmlns:a16="http://schemas.microsoft.com/office/drawing/2014/main" id="{101E8EF6-5CF6-44CD-9DB4-E9A12F60E0D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311612" y="672175"/>
            <a:ext cx="6806885" cy="6185450"/>
          </a:xfrm>
        </p:spPr>
      </p:pic>
    </p:spTree>
    <p:extLst>
      <p:ext uri="{BB962C8B-B14F-4D97-AF65-F5344CB8AC3E}">
        <p14:creationId xmlns:p14="http://schemas.microsoft.com/office/powerpoint/2010/main" val="39469882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B0A40-46F7-BFAF-5AF6-CDE6369C0589}"/>
              </a:ext>
            </a:extLst>
          </p:cNvPr>
          <p:cNvSpPr>
            <a:spLocks noGrp="1"/>
          </p:cNvSpPr>
          <p:nvPr>
            <p:ph type="title"/>
          </p:nvPr>
        </p:nvSpPr>
        <p:spPr/>
        <p:txBody>
          <a:bodyPr/>
          <a:lstStyle/>
          <a:p>
            <a:r>
              <a:rPr lang="en-US" dirty="0"/>
              <a:t>Collection System</a:t>
            </a:r>
          </a:p>
        </p:txBody>
      </p:sp>
      <p:sp>
        <p:nvSpPr>
          <p:cNvPr id="3" name="Content Placeholder 2">
            <a:extLst>
              <a:ext uri="{FF2B5EF4-FFF2-40B4-BE49-F238E27FC236}">
                <a16:creationId xmlns:a16="http://schemas.microsoft.com/office/drawing/2014/main" id="{DC4A63F7-FDE1-B023-B928-715D0DE36D03}"/>
              </a:ext>
            </a:extLst>
          </p:cNvPr>
          <p:cNvSpPr>
            <a:spLocks noGrp="1"/>
          </p:cNvSpPr>
          <p:nvPr>
            <p:ph idx="1"/>
          </p:nvPr>
        </p:nvSpPr>
        <p:spPr/>
        <p:txBody>
          <a:bodyPr/>
          <a:lstStyle/>
          <a:p>
            <a:pPr marL="0" indent="0">
              <a:spcBef>
                <a:spcPts val="0"/>
              </a:spcBef>
              <a:spcAft>
                <a:spcPts val="1800"/>
              </a:spcAft>
              <a:buNone/>
            </a:pPr>
            <a:r>
              <a:rPr lang="en-US" dirty="0"/>
              <a:t>Conveys wastewater from homes and businesses to the WWTP</a:t>
            </a:r>
          </a:p>
          <a:p>
            <a:pPr marL="0" indent="0">
              <a:spcBef>
                <a:spcPts val="0"/>
              </a:spcBef>
              <a:spcAft>
                <a:spcPts val="1800"/>
              </a:spcAft>
              <a:buNone/>
            </a:pPr>
            <a:r>
              <a:rPr lang="en-US" dirty="0"/>
              <a:t>Consists of pipes and pumps</a:t>
            </a:r>
          </a:p>
          <a:p>
            <a:pPr marL="0" indent="0">
              <a:spcBef>
                <a:spcPts val="0"/>
              </a:spcBef>
              <a:spcAft>
                <a:spcPts val="1800"/>
              </a:spcAft>
              <a:buNone/>
            </a:pPr>
            <a:r>
              <a:rPr lang="en-US" dirty="0"/>
              <a:t>Pipe location and size determines hierarchy</a:t>
            </a:r>
          </a:p>
          <a:p>
            <a:pPr marL="0" indent="0">
              <a:spcBef>
                <a:spcPts val="0"/>
              </a:spcBef>
              <a:spcAft>
                <a:spcPts val="1800"/>
              </a:spcAft>
              <a:buNone/>
            </a:pPr>
            <a:r>
              <a:rPr lang="en-US" dirty="0"/>
              <a:t>Collection systems are typically gravity fed or pressurized</a:t>
            </a:r>
          </a:p>
          <a:p>
            <a:pPr marL="0" indent="0">
              <a:spcBef>
                <a:spcPts val="0"/>
              </a:spcBef>
              <a:spcAft>
                <a:spcPts val="1800"/>
              </a:spcAft>
              <a:buNone/>
            </a:pPr>
            <a:r>
              <a:rPr lang="en-US" dirty="0"/>
              <a:t>Wastewater collection may be combined with stormwater</a:t>
            </a:r>
          </a:p>
          <a:p>
            <a:pPr marL="0" indent="0">
              <a:spcBef>
                <a:spcPts val="0"/>
              </a:spcBef>
              <a:spcAft>
                <a:spcPts val="1800"/>
              </a:spcAft>
              <a:buNone/>
            </a:pPr>
            <a:r>
              <a:rPr lang="en-US" dirty="0"/>
              <a:t>Collection system concerns include infiltration and inflow, roots, corrosion, and FOG</a:t>
            </a:r>
          </a:p>
        </p:txBody>
      </p:sp>
    </p:spTree>
    <p:extLst>
      <p:ext uri="{BB962C8B-B14F-4D97-AF65-F5344CB8AC3E}">
        <p14:creationId xmlns:p14="http://schemas.microsoft.com/office/powerpoint/2010/main" val="35281990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A4CA4-FF30-79E7-6619-7B4BE49798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151D03-E983-1E4F-F266-31E0C7CAA778}"/>
              </a:ext>
            </a:extLst>
          </p:cNvPr>
          <p:cNvSpPr>
            <a:spLocks noGrp="1"/>
          </p:cNvSpPr>
          <p:nvPr>
            <p:ph type="title"/>
          </p:nvPr>
        </p:nvSpPr>
        <p:spPr/>
        <p:txBody>
          <a:bodyPr/>
          <a:lstStyle/>
          <a:p>
            <a:r>
              <a:rPr lang="en-US" dirty="0"/>
              <a:t>Sewer Pipes</a:t>
            </a:r>
          </a:p>
        </p:txBody>
      </p:sp>
      <p:pic>
        <p:nvPicPr>
          <p:cNvPr id="2052" name="Picture 4">
            <a:extLst>
              <a:ext uri="{FF2B5EF4-FFF2-40B4-BE49-F238E27FC236}">
                <a16:creationId xmlns:a16="http://schemas.microsoft.com/office/drawing/2014/main" id="{1CFC26D6-8F15-5FA4-0623-D69CB94355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0" y="927893"/>
            <a:ext cx="9652000" cy="541952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1E2D608-A909-BA07-CADF-2FA61750B586}"/>
              </a:ext>
            </a:extLst>
          </p:cNvPr>
          <p:cNvSpPr/>
          <p:nvPr/>
        </p:nvSpPr>
        <p:spPr>
          <a:xfrm>
            <a:off x="5758120" y="2095201"/>
            <a:ext cx="2307023" cy="584775"/>
          </a:xfrm>
          <a:prstGeom prst="rect">
            <a:avLst/>
          </a:prstGeom>
          <a:solidFill>
            <a:schemeClr val="bg1">
              <a:lumMod val="95000"/>
            </a:schemeClr>
          </a:solid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cap="none" spc="0" dirty="0">
                <a:ln/>
                <a:solidFill>
                  <a:schemeClr val="accent4"/>
                </a:solidFill>
                <a:effectLst/>
              </a:rPr>
              <a:t>Lateral Lines</a:t>
            </a:r>
          </a:p>
        </p:txBody>
      </p:sp>
      <p:sp>
        <p:nvSpPr>
          <p:cNvPr id="8" name="Arrow: Right 7">
            <a:extLst>
              <a:ext uri="{FF2B5EF4-FFF2-40B4-BE49-F238E27FC236}">
                <a16:creationId xmlns:a16="http://schemas.microsoft.com/office/drawing/2014/main" id="{4F24107E-59B0-4AF9-C3D1-6502ED601F29}"/>
              </a:ext>
            </a:extLst>
          </p:cNvPr>
          <p:cNvSpPr/>
          <p:nvPr/>
        </p:nvSpPr>
        <p:spPr>
          <a:xfrm rot="9334795">
            <a:off x="4915033" y="2557367"/>
            <a:ext cx="633696" cy="245219"/>
          </a:xfrm>
          <a:prstGeom prst="rightArrow">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C08606B-8130-7810-F943-EA1C60E62B2D}"/>
              </a:ext>
            </a:extLst>
          </p:cNvPr>
          <p:cNvSpPr/>
          <p:nvPr/>
        </p:nvSpPr>
        <p:spPr>
          <a:xfrm>
            <a:off x="6745531" y="3529090"/>
            <a:ext cx="2307023" cy="584775"/>
          </a:xfrm>
          <a:prstGeom prst="rect">
            <a:avLst/>
          </a:prstGeom>
          <a:solidFill>
            <a:schemeClr val="bg1">
              <a:lumMod val="95000"/>
            </a:schemeClr>
          </a:solid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cap="none" spc="0" dirty="0">
                <a:ln/>
                <a:solidFill>
                  <a:schemeClr val="accent4"/>
                </a:solidFill>
                <a:effectLst/>
              </a:rPr>
              <a:t>Branch Lines</a:t>
            </a:r>
          </a:p>
        </p:txBody>
      </p:sp>
      <p:sp>
        <p:nvSpPr>
          <p:cNvPr id="10" name="Arrow: Right 9">
            <a:extLst>
              <a:ext uri="{FF2B5EF4-FFF2-40B4-BE49-F238E27FC236}">
                <a16:creationId xmlns:a16="http://schemas.microsoft.com/office/drawing/2014/main" id="{69DBE230-8D8E-D7A7-7506-47C44FF7B833}"/>
              </a:ext>
            </a:extLst>
          </p:cNvPr>
          <p:cNvSpPr/>
          <p:nvPr/>
        </p:nvSpPr>
        <p:spPr>
          <a:xfrm rot="11948025">
            <a:off x="5953244" y="3479178"/>
            <a:ext cx="633696" cy="245219"/>
          </a:xfrm>
          <a:prstGeom prst="rightArrow">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014116-C4F2-D4F4-48A6-C780B2644F78}"/>
              </a:ext>
            </a:extLst>
          </p:cNvPr>
          <p:cNvSpPr/>
          <p:nvPr/>
        </p:nvSpPr>
        <p:spPr>
          <a:xfrm>
            <a:off x="2389431" y="5078490"/>
            <a:ext cx="2307023" cy="1077218"/>
          </a:xfrm>
          <a:prstGeom prst="rect">
            <a:avLst/>
          </a:prstGeom>
          <a:solidFill>
            <a:schemeClr val="bg1">
              <a:lumMod val="95000"/>
            </a:schemeClr>
          </a:solid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cap="none" spc="0" dirty="0">
                <a:ln/>
                <a:solidFill>
                  <a:schemeClr val="accent4"/>
                </a:solidFill>
                <a:effectLst/>
              </a:rPr>
              <a:t>Trunk Lines/ Sewer Main</a:t>
            </a:r>
          </a:p>
        </p:txBody>
      </p:sp>
      <p:sp>
        <p:nvSpPr>
          <p:cNvPr id="12" name="Arrow: Right 11">
            <a:extLst>
              <a:ext uri="{FF2B5EF4-FFF2-40B4-BE49-F238E27FC236}">
                <a16:creationId xmlns:a16="http://schemas.microsoft.com/office/drawing/2014/main" id="{F8D6ECA3-4E1C-8DBB-2B37-8BF0E600FFB1}"/>
              </a:ext>
            </a:extLst>
          </p:cNvPr>
          <p:cNvSpPr/>
          <p:nvPr/>
        </p:nvSpPr>
        <p:spPr>
          <a:xfrm rot="20415381">
            <a:off x="4914585" y="5025831"/>
            <a:ext cx="633696" cy="245219"/>
          </a:xfrm>
          <a:prstGeom prst="rightArrow">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3725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E3F52-D094-8631-F11B-100468C23D9A}"/>
              </a:ext>
            </a:extLst>
          </p:cNvPr>
          <p:cNvSpPr>
            <a:spLocks noGrp="1"/>
          </p:cNvSpPr>
          <p:nvPr>
            <p:ph type="title"/>
          </p:nvPr>
        </p:nvSpPr>
        <p:spPr/>
        <p:txBody>
          <a:bodyPr/>
          <a:lstStyle/>
          <a:p>
            <a:r>
              <a:rPr lang="en-US" dirty="0"/>
              <a:t>Odor Control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699FC6E-B89F-5152-61AA-10088852E154}"/>
                  </a:ext>
                </a:extLst>
              </p:cNvPr>
              <p:cNvSpPr>
                <a:spLocks noGrp="1"/>
              </p:cNvSpPr>
              <p:nvPr>
                <p:ph idx="1"/>
              </p:nvPr>
            </p:nvSpPr>
            <p:spPr>
              <a:xfrm>
                <a:off x="424543" y="1111954"/>
                <a:ext cx="11381014" cy="5195503"/>
              </a:xfrm>
              <a:solidFill>
                <a:schemeClr val="bg1"/>
              </a:solidFill>
            </p:spPr>
            <p:txBody>
              <a:bodyPr>
                <a:normAutofit fontScale="92500"/>
              </a:bodyPr>
              <a:lstStyle/>
              <a:p>
                <a:pPr marL="0" indent="0">
                  <a:spcBef>
                    <a:spcPts val="0"/>
                  </a:spcBef>
                  <a:spcAft>
                    <a:spcPts val="2400"/>
                  </a:spcAft>
                  <a:buNone/>
                </a:pPr>
                <a:r>
                  <a:rPr lang="en-US" sz="3200" dirty="0"/>
                  <a:t>Odors occur naturally due to biological activity</a:t>
                </a:r>
              </a:p>
              <a:p>
                <a:pPr marL="0" indent="0">
                  <a:spcBef>
                    <a:spcPts val="0"/>
                  </a:spcBef>
                  <a:spcAft>
                    <a:spcPts val="2400"/>
                  </a:spcAft>
                  <a:buNone/>
                </a:pPr>
                <a:r>
                  <a:rPr lang="en-US" sz="3200" dirty="0"/>
                  <a:t>Odor concerns increase with increased wastewater travel times</a:t>
                </a:r>
              </a:p>
              <a:p>
                <a:pPr marL="0" indent="0">
                  <a:spcBef>
                    <a:spcPts val="0"/>
                  </a:spcBef>
                  <a:spcAft>
                    <a:spcPts val="2400"/>
                  </a:spcAft>
                  <a:buNone/>
                </a:pPr>
                <a14:m>
                  <m:oMath xmlns:m="http://schemas.openxmlformats.org/officeDocument/2006/math">
                    <m:sSub>
                      <m:sSubPr>
                        <m:ctrlPr>
                          <a:rPr lang="en-US" sz="3600" i="1" smtClean="0">
                            <a:latin typeface="Cambria Math" panose="02040503050406030204" pitchFamily="18" charset="0"/>
                          </a:rPr>
                        </m:ctrlPr>
                      </m:sSubPr>
                      <m:e>
                        <m:r>
                          <m:rPr>
                            <m:sty m:val="p"/>
                          </m:rPr>
                          <a:rPr lang="en-US" sz="3600" b="0" i="0" smtClean="0">
                            <a:latin typeface="Cambria Math" panose="02040503050406030204" pitchFamily="18" charset="0"/>
                          </a:rPr>
                          <m:t>H</m:t>
                        </m:r>
                      </m:e>
                      <m:sub>
                        <m:r>
                          <a:rPr lang="en-US" sz="3600" b="0" i="0" smtClean="0">
                            <a:latin typeface="Cambria Math" panose="02040503050406030204" pitchFamily="18" charset="0"/>
                          </a:rPr>
                          <m:t>2</m:t>
                        </m:r>
                      </m:sub>
                    </m:sSub>
                    <m:r>
                      <m:rPr>
                        <m:sty m:val="p"/>
                      </m:rPr>
                      <a:rPr lang="en-US" sz="3600" b="0" i="0" smtClean="0">
                        <a:latin typeface="Cambria Math" panose="02040503050406030204" pitchFamily="18" charset="0"/>
                      </a:rPr>
                      <m:t>S</m:t>
                    </m:r>
                  </m:oMath>
                </a14:m>
                <a:r>
                  <a:rPr lang="en-US" sz="3200" dirty="0">
                    <a:latin typeface="Helvetica" panose="020B0604020202020204"/>
                    <a:cs typeface="Helvetica" panose="020B0604020202020204"/>
                  </a:rPr>
                  <a:t> and Ammonia (</a:t>
                </a:r>
                <a14:m>
                  <m:oMath xmlns:m="http://schemas.openxmlformats.org/officeDocument/2006/math">
                    <m:sSub>
                      <m:sSubPr>
                        <m:ctrlPr>
                          <a:rPr lang="en-US" sz="3600" i="1">
                            <a:latin typeface="Cambria Math" panose="02040503050406030204" pitchFamily="18" charset="0"/>
                          </a:rPr>
                        </m:ctrlPr>
                      </m:sSubPr>
                      <m:e>
                        <m:r>
                          <m:rPr>
                            <m:sty m:val="p"/>
                          </m:rPr>
                          <a:rPr lang="en-US" sz="3600" b="0" i="0" smtClean="0">
                            <a:latin typeface="Cambria Math" panose="02040503050406030204" pitchFamily="18" charset="0"/>
                          </a:rPr>
                          <m:t>NH</m:t>
                        </m:r>
                      </m:e>
                      <m:sub>
                        <m:r>
                          <a:rPr lang="en-US" sz="3600" b="0" i="1" smtClean="0">
                            <a:latin typeface="Cambria Math" panose="02040503050406030204" pitchFamily="18" charset="0"/>
                          </a:rPr>
                          <m:t>3</m:t>
                        </m:r>
                      </m:sub>
                    </m:sSub>
                  </m:oMath>
                </a14:m>
                <a:r>
                  <a:rPr lang="en-US" sz="3200" dirty="0">
                    <a:latin typeface="Helvetica" panose="020B0604020202020204"/>
                    <a:cs typeface="Helvetica" panose="020B0604020202020204"/>
                  </a:rPr>
                  <a:t>) are the primary concern</a:t>
                </a:r>
              </a:p>
              <a:p>
                <a:pPr>
                  <a:spcBef>
                    <a:spcPts val="0"/>
                  </a:spcBef>
                  <a:spcAft>
                    <a:spcPts val="2400"/>
                  </a:spcAft>
                </a:pPr>
                <a:r>
                  <a:rPr lang="en-US" sz="3200" dirty="0">
                    <a:latin typeface="Helvetica" panose="020B0604020202020204"/>
                    <a:cs typeface="Helvetica" panose="020B0604020202020204"/>
                  </a:rPr>
                  <a:t>Other notable sewer gases are </a:t>
                </a:r>
                <a14:m>
                  <m:oMath xmlns:m="http://schemas.openxmlformats.org/officeDocument/2006/math">
                    <m:sSub>
                      <m:sSubPr>
                        <m:ctrlPr>
                          <a:rPr lang="en-US" sz="3600" i="1">
                            <a:latin typeface="Cambria Math" panose="02040503050406030204" pitchFamily="18" charset="0"/>
                          </a:rPr>
                        </m:ctrlPr>
                      </m:sSubPr>
                      <m:e>
                        <m:r>
                          <m:rPr>
                            <m:sty m:val="p"/>
                          </m:rPr>
                          <a:rPr lang="en-US" sz="3600" b="0" i="0" smtClean="0">
                            <a:latin typeface="Cambria Math" panose="02040503050406030204" pitchFamily="18" charset="0"/>
                          </a:rPr>
                          <m:t>CO</m:t>
                        </m:r>
                      </m:e>
                      <m:sub>
                        <m:r>
                          <a:rPr lang="en-US" sz="3600" b="0" i="1" smtClean="0">
                            <a:latin typeface="Cambria Math" panose="02040503050406030204" pitchFamily="18" charset="0"/>
                          </a:rPr>
                          <m:t>2</m:t>
                        </m:r>
                      </m:sub>
                    </m:sSub>
                  </m:oMath>
                </a14:m>
                <a:r>
                  <a:rPr lang="en-US" sz="3200" dirty="0">
                    <a:latin typeface="Helvetica" panose="020B0604020202020204"/>
                    <a:cs typeface="Helvetica" panose="020B0604020202020204"/>
                  </a:rPr>
                  <a:t>, </a:t>
                </a:r>
                <a14:m>
                  <m:oMath xmlns:m="http://schemas.openxmlformats.org/officeDocument/2006/math">
                    <m:sSub>
                      <m:sSubPr>
                        <m:ctrlPr>
                          <a:rPr lang="en-US" sz="3600" i="1">
                            <a:latin typeface="Cambria Math" panose="02040503050406030204" pitchFamily="18" charset="0"/>
                          </a:rPr>
                        </m:ctrlPr>
                      </m:sSubPr>
                      <m:e>
                        <m:r>
                          <m:rPr>
                            <m:sty m:val="p"/>
                          </m:rPr>
                          <a:rPr lang="en-US" sz="3600" b="0" i="0" smtClean="0">
                            <a:latin typeface="Cambria Math" panose="02040503050406030204" pitchFamily="18" charset="0"/>
                          </a:rPr>
                          <m:t>C</m:t>
                        </m:r>
                        <m:r>
                          <m:rPr>
                            <m:sty m:val="p"/>
                          </m:rPr>
                          <a:rPr lang="en-US" sz="3600">
                            <a:latin typeface="Cambria Math" panose="02040503050406030204" pitchFamily="18" charset="0"/>
                          </a:rPr>
                          <m:t>H</m:t>
                        </m:r>
                      </m:e>
                      <m:sub>
                        <m:r>
                          <a:rPr lang="en-US" sz="3600" b="0" i="1" smtClean="0">
                            <a:latin typeface="Cambria Math" panose="02040503050406030204" pitchFamily="18" charset="0"/>
                          </a:rPr>
                          <m:t>4</m:t>
                        </m:r>
                      </m:sub>
                    </m:sSub>
                  </m:oMath>
                </a14:m>
                <a:r>
                  <a:rPr lang="en-US" sz="3200" dirty="0">
                    <a:latin typeface="Helvetica" panose="020B0604020202020204"/>
                    <a:cs typeface="Helvetica" panose="020B0604020202020204"/>
                  </a:rPr>
                  <a:t>, and odorous organics</a:t>
                </a:r>
              </a:p>
              <a:p>
                <a:pPr marL="0" indent="0">
                  <a:spcBef>
                    <a:spcPts val="0"/>
                  </a:spcBef>
                  <a:spcAft>
                    <a:spcPts val="2400"/>
                  </a:spcAft>
                  <a:buNone/>
                </a:pPr>
                <a:r>
                  <a:rPr lang="en-US" sz="3200" dirty="0">
                    <a:latin typeface="Helvetica" panose="020B0604020202020204"/>
                    <a:cs typeface="Helvetica" panose="020B0604020202020204"/>
                  </a:rPr>
                  <a:t>Sewer gases can be toxic, explosive, and corrosive (crown rot)</a:t>
                </a:r>
              </a:p>
              <a:p>
                <a:pPr marL="0" indent="0">
                  <a:spcBef>
                    <a:spcPts val="0"/>
                  </a:spcBef>
                  <a:spcAft>
                    <a:spcPts val="2400"/>
                  </a:spcAft>
                  <a:buNone/>
                </a:pPr>
                <a:r>
                  <a:rPr lang="en-US" sz="3200" dirty="0">
                    <a:latin typeface="Helvetica" panose="020B0604020202020204"/>
                    <a:cs typeface="Helvetica" panose="020B0604020202020204"/>
                  </a:rPr>
                  <a:t>Sewer gas mitigation includes proper collection system design, maintenance, aeration, and chemical treatment (hydrogen peroxide)</a:t>
                </a:r>
              </a:p>
            </p:txBody>
          </p:sp>
        </mc:Choice>
        <mc:Fallback xmlns="">
          <p:sp>
            <p:nvSpPr>
              <p:cNvPr id="3" name="Content Placeholder 2">
                <a:extLst>
                  <a:ext uri="{FF2B5EF4-FFF2-40B4-BE49-F238E27FC236}">
                    <a16:creationId xmlns:a16="http://schemas.microsoft.com/office/drawing/2014/main" id="{2699FC6E-B89F-5152-61AA-10088852E154}"/>
                  </a:ext>
                </a:extLst>
              </p:cNvPr>
              <p:cNvSpPr>
                <a:spLocks noGrp="1" noRot="1" noChangeAspect="1" noMove="1" noResize="1" noEditPoints="1" noAdjustHandles="1" noChangeArrowheads="1" noChangeShapeType="1" noTextEdit="1"/>
              </p:cNvSpPr>
              <p:nvPr>
                <p:ph idx="1"/>
              </p:nvPr>
            </p:nvSpPr>
            <p:spPr>
              <a:xfrm>
                <a:off x="424543" y="1111954"/>
                <a:ext cx="11381014" cy="5195503"/>
              </a:xfrm>
              <a:blipFill>
                <a:blip r:embed="rId3"/>
                <a:stretch>
                  <a:fillRect l="-1285" t="-2462" r="-54"/>
                </a:stretch>
              </a:blipFill>
            </p:spPr>
            <p:txBody>
              <a:bodyPr/>
              <a:lstStyle/>
              <a:p>
                <a:r>
                  <a:rPr lang="en-US">
                    <a:noFill/>
                  </a:rPr>
                  <a:t> </a:t>
                </a:r>
              </a:p>
            </p:txBody>
          </p:sp>
        </mc:Fallback>
      </mc:AlternateContent>
    </p:spTree>
    <p:extLst>
      <p:ext uri="{BB962C8B-B14F-4D97-AF65-F5344CB8AC3E}">
        <p14:creationId xmlns:p14="http://schemas.microsoft.com/office/powerpoint/2010/main" val="2105005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0936E1AD-0EFF-4B17-822D-1DD58FD8DD44}"/>
              </a:ext>
            </a:extLst>
          </p:cNvPr>
          <p:cNvSpPr>
            <a:spLocks noGrp="1"/>
          </p:cNvSpPr>
          <p:nvPr>
            <p:ph type="title"/>
          </p:nvPr>
        </p:nvSpPr>
        <p:spPr>
          <a:xfrm>
            <a:off x="0" y="-119960"/>
            <a:ext cx="10515600" cy="1325563"/>
          </a:xfrm>
        </p:spPr>
        <p:txBody>
          <a:bodyPr>
            <a:noAutofit/>
          </a:bodyPr>
          <a:lstStyle/>
          <a:p>
            <a:r>
              <a:rPr lang="en-US" sz="4800" dirty="0"/>
              <a:t>Pretreatment</a:t>
            </a:r>
          </a:p>
        </p:txBody>
      </p:sp>
      <p:sp>
        <p:nvSpPr>
          <p:cNvPr id="36" name="Content Placeholder 35">
            <a:extLst>
              <a:ext uri="{FF2B5EF4-FFF2-40B4-BE49-F238E27FC236}">
                <a16:creationId xmlns:a16="http://schemas.microsoft.com/office/drawing/2014/main" id="{AA6BDC30-A041-4159-9529-818F08458FE4}"/>
              </a:ext>
            </a:extLst>
          </p:cNvPr>
          <p:cNvSpPr>
            <a:spLocks noGrp="1"/>
          </p:cNvSpPr>
          <p:nvPr>
            <p:ph idx="1"/>
          </p:nvPr>
        </p:nvSpPr>
        <p:spPr>
          <a:xfrm>
            <a:off x="838200" y="1997738"/>
            <a:ext cx="10515600" cy="4179226"/>
          </a:xfrm>
        </p:spPr>
        <p:txBody>
          <a:bodyPr>
            <a:normAutofit/>
          </a:bodyPr>
          <a:lstStyle/>
          <a:p>
            <a:pPr>
              <a:lnSpc>
                <a:spcPct val="150000"/>
              </a:lnSpc>
            </a:pPr>
            <a:r>
              <a:rPr lang="en-US" dirty="0"/>
              <a:t>Larger solids and rags</a:t>
            </a:r>
          </a:p>
          <a:p>
            <a:pPr>
              <a:lnSpc>
                <a:spcPct val="150000"/>
              </a:lnSpc>
            </a:pPr>
            <a:r>
              <a:rPr lang="en-US" dirty="0"/>
              <a:t>Grit removal</a:t>
            </a:r>
          </a:p>
          <a:p>
            <a:pPr>
              <a:lnSpc>
                <a:spcPct val="150000"/>
              </a:lnSpc>
            </a:pPr>
            <a:r>
              <a:rPr lang="en-US" dirty="0"/>
              <a:t>Flow measurement</a:t>
            </a:r>
          </a:p>
          <a:p>
            <a:pPr>
              <a:lnSpc>
                <a:spcPct val="150000"/>
              </a:lnSpc>
            </a:pPr>
            <a:r>
              <a:rPr lang="en-US" dirty="0"/>
              <a:t>Flow equalization</a:t>
            </a:r>
          </a:p>
          <a:p>
            <a:pPr lvl="1">
              <a:lnSpc>
                <a:spcPct val="150000"/>
              </a:lnSpc>
            </a:pPr>
            <a:endParaRPr lang="en-US" dirty="0"/>
          </a:p>
        </p:txBody>
      </p:sp>
      <p:pic>
        <p:nvPicPr>
          <p:cNvPr id="3" name="Picture 2">
            <a:extLst>
              <a:ext uri="{FF2B5EF4-FFF2-40B4-BE49-F238E27FC236}">
                <a16:creationId xmlns:a16="http://schemas.microsoft.com/office/drawing/2014/main" id="{467DB7D5-C097-4FF5-A526-31F8303F1A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256446"/>
            <a:ext cx="5594324" cy="3774484"/>
          </a:xfrm>
          <a:prstGeom prst="rect">
            <a:avLst/>
          </a:prstGeom>
        </p:spPr>
      </p:pic>
    </p:spTree>
    <p:extLst>
      <p:ext uri="{BB962C8B-B14F-4D97-AF65-F5344CB8AC3E}">
        <p14:creationId xmlns:p14="http://schemas.microsoft.com/office/powerpoint/2010/main" val="22127136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0936E1AD-0EFF-4B17-822D-1DD58FD8DD44}"/>
              </a:ext>
            </a:extLst>
          </p:cNvPr>
          <p:cNvSpPr>
            <a:spLocks noGrp="1"/>
          </p:cNvSpPr>
          <p:nvPr>
            <p:ph type="title"/>
          </p:nvPr>
        </p:nvSpPr>
        <p:spPr>
          <a:xfrm>
            <a:off x="0" y="-184259"/>
            <a:ext cx="10515600" cy="1325563"/>
          </a:xfrm>
        </p:spPr>
        <p:txBody>
          <a:bodyPr>
            <a:noAutofit/>
          </a:bodyPr>
          <a:lstStyle/>
          <a:p>
            <a:r>
              <a:rPr lang="en-US" sz="4800" dirty="0"/>
              <a:t>Bar Screens</a:t>
            </a:r>
          </a:p>
        </p:txBody>
      </p:sp>
      <p:pic>
        <p:nvPicPr>
          <p:cNvPr id="3" name="Content Placeholder 2">
            <a:extLst>
              <a:ext uri="{FF2B5EF4-FFF2-40B4-BE49-F238E27FC236}">
                <a16:creationId xmlns:a16="http://schemas.microsoft.com/office/drawing/2014/main" id="{2C19C951-6014-4660-8C76-3267F5ECD11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4991" y="2759800"/>
            <a:ext cx="6624219" cy="3257557"/>
          </a:xfrm>
        </p:spPr>
      </p:pic>
      <p:pic>
        <p:nvPicPr>
          <p:cNvPr id="5" name="Picture 4">
            <a:extLst>
              <a:ext uri="{FF2B5EF4-FFF2-40B4-BE49-F238E27FC236}">
                <a16:creationId xmlns:a16="http://schemas.microsoft.com/office/drawing/2014/main" id="{1322110C-C85A-4010-B439-1582F47B09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3334" y="1141304"/>
            <a:ext cx="4544909" cy="5102914"/>
          </a:xfrm>
          <a:prstGeom prst="rect">
            <a:avLst/>
          </a:prstGeom>
        </p:spPr>
      </p:pic>
    </p:spTree>
    <p:extLst>
      <p:ext uri="{BB962C8B-B14F-4D97-AF65-F5344CB8AC3E}">
        <p14:creationId xmlns:p14="http://schemas.microsoft.com/office/powerpoint/2010/main" val="42817096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0936E1AD-0EFF-4B17-822D-1DD58FD8DD44}"/>
              </a:ext>
            </a:extLst>
          </p:cNvPr>
          <p:cNvSpPr>
            <a:spLocks noGrp="1"/>
          </p:cNvSpPr>
          <p:nvPr>
            <p:ph type="title"/>
          </p:nvPr>
        </p:nvSpPr>
        <p:spPr>
          <a:xfrm>
            <a:off x="0" y="-162159"/>
            <a:ext cx="10515600" cy="1325563"/>
          </a:xfrm>
        </p:spPr>
        <p:txBody>
          <a:bodyPr>
            <a:noAutofit/>
          </a:bodyPr>
          <a:lstStyle/>
          <a:p>
            <a:r>
              <a:rPr lang="en-US" sz="4800" dirty="0"/>
              <a:t>Comminutors</a:t>
            </a:r>
          </a:p>
        </p:txBody>
      </p:sp>
      <p:sp>
        <p:nvSpPr>
          <p:cNvPr id="4" name="Content Placeholder 3">
            <a:extLst>
              <a:ext uri="{FF2B5EF4-FFF2-40B4-BE49-F238E27FC236}">
                <a16:creationId xmlns:a16="http://schemas.microsoft.com/office/drawing/2014/main" id="{AF0B1569-F567-44DC-8BC7-88CA7176C559}"/>
              </a:ext>
            </a:extLst>
          </p:cNvPr>
          <p:cNvSpPr>
            <a:spLocks noGrp="1"/>
          </p:cNvSpPr>
          <p:nvPr>
            <p:ph idx="1"/>
          </p:nvPr>
        </p:nvSpPr>
        <p:spPr>
          <a:xfrm>
            <a:off x="838199" y="2006038"/>
            <a:ext cx="6551141" cy="4351339"/>
          </a:xfrm>
        </p:spPr>
        <p:txBody>
          <a:bodyPr/>
          <a:lstStyle/>
          <a:p>
            <a:r>
              <a:rPr lang="en-US" dirty="0"/>
              <a:t>Rags and debris are shredded and left in the water</a:t>
            </a:r>
          </a:p>
          <a:p>
            <a:r>
              <a:rPr lang="en-US" dirty="0"/>
              <a:t>Can clog equipment and be labor intensive</a:t>
            </a:r>
          </a:p>
          <a:p>
            <a:r>
              <a:rPr lang="en-US" dirty="0"/>
              <a:t>Require electricity unlike manual bar screens</a:t>
            </a:r>
          </a:p>
          <a:p>
            <a:endParaRPr lang="en-US" dirty="0"/>
          </a:p>
        </p:txBody>
      </p:sp>
      <p:pic>
        <p:nvPicPr>
          <p:cNvPr id="9" name="Picture 8">
            <a:extLst>
              <a:ext uri="{FF2B5EF4-FFF2-40B4-BE49-F238E27FC236}">
                <a16:creationId xmlns:a16="http://schemas.microsoft.com/office/drawing/2014/main" id="{006E84CC-BC58-4D74-90A8-6B9A817DA1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0619" y="2207803"/>
            <a:ext cx="4172164" cy="3105310"/>
          </a:xfrm>
          <a:prstGeom prst="rect">
            <a:avLst/>
          </a:prstGeom>
        </p:spPr>
      </p:pic>
    </p:spTree>
    <p:extLst>
      <p:ext uri="{BB962C8B-B14F-4D97-AF65-F5344CB8AC3E}">
        <p14:creationId xmlns:p14="http://schemas.microsoft.com/office/powerpoint/2010/main" val="3535742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0936E1AD-0EFF-4B17-822D-1DD58FD8DD44}"/>
              </a:ext>
            </a:extLst>
          </p:cNvPr>
          <p:cNvSpPr>
            <a:spLocks noGrp="1"/>
          </p:cNvSpPr>
          <p:nvPr>
            <p:ph type="title"/>
          </p:nvPr>
        </p:nvSpPr>
        <p:spPr>
          <a:xfrm>
            <a:off x="838200" y="672175"/>
            <a:ext cx="10515600" cy="1325563"/>
          </a:xfrm>
        </p:spPr>
        <p:txBody>
          <a:bodyPr>
            <a:noAutofit/>
          </a:bodyPr>
          <a:lstStyle/>
          <a:p>
            <a:r>
              <a:rPr lang="en-US" sz="4800" dirty="0"/>
              <a:t>Grit Removal</a:t>
            </a:r>
          </a:p>
        </p:txBody>
      </p:sp>
      <p:pic>
        <p:nvPicPr>
          <p:cNvPr id="3" name="Content Placeholder 2">
            <a:extLst>
              <a:ext uri="{FF2B5EF4-FFF2-40B4-BE49-F238E27FC236}">
                <a16:creationId xmlns:a16="http://schemas.microsoft.com/office/drawing/2014/main" id="{7EC5E5DF-3A2B-469C-B370-5E168F5F81B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2376553"/>
            <a:ext cx="5162815" cy="3314870"/>
          </a:xfrm>
        </p:spPr>
      </p:pic>
      <p:pic>
        <p:nvPicPr>
          <p:cNvPr id="6" name="Picture 5">
            <a:extLst>
              <a:ext uri="{FF2B5EF4-FFF2-40B4-BE49-F238E27FC236}">
                <a16:creationId xmlns:a16="http://schemas.microsoft.com/office/drawing/2014/main" id="{58BF7D01-9019-44A7-90CC-A01C48A15B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5999" y="2376553"/>
            <a:ext cx="5664491" cy="2895749"/>
          </a:xfrm>
          <a:prstGeom prst="rect">
            <a:avLst/>
          </a:prstGeom>
        </p:spPr>
      </p:pic>
    </p:spTree>
    <p:extLst>
      <p:ext uri="{BB962C8B-B14F-4D97-AF65-F5344CB8AC3E}">
        <p14:creationId xmlns:p14="http://schemas.microsoft.com/office/powerpoint/2010/main" val="5052147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0936E1AD-0EFF-4B17-822D-1DD58FD8DD44}"/>
              </a:ext>
            </a:extLst>
          </p:cNvPr>
          <p:cNvSpPr>
            <a:spLocks noGrp="1"/>
          </p:cNvSpPr>
          <p:nvPr>
            <p:ph type="title"/>
          </p:nvPr>
        </p:nvSpPr>
        <p:spPr>
          <a:xfrm>
            <a:off x="0" y="-162159"/>
            <a:ext cx="10515600" cy="1325563"/>
          </a:xfrm>
        </p:spPr>
        <p:txBody>
          <a:bodyPr>
            <a:noAutofit/>
          </a:bodyPr>
          <a:lstStyle/>
          <a:p>
            <a:r>
              <a:rPr lang="en-US" sz="4800" dirty="0"/>
              <a:t>Flow Measurement</a:t>
            </a:r>
          </a:p>
        </p:txBody>
      </p:sp>
      <p:sp>
        <p:nvSpPr>
          <p:cNvPr id="4" name="Content Placeholder 3">
            <a:extLst>
              <a:ext uri="{FF2B5EF4-FFF2-40B4-BE49-F238E27FC236}">
                <a16:creationId xmlns:a16="http://schemas.microsoft.com/office/drawing/2014/main" id="{AF0B1569-F567-44DC-8BC7-88CA7176C559}"/>
              </a:ext>
            </a:extLst>
          </p:cNvPr>
          <p:cNvSpPr>
            <a:spLocks noGrp="1"/>
          </p:cNvSpPr>
          <p:nvPr>
            <p:ph idx="1"/>
          </p:nvPr>
        </p:nvSpPr>
        <p:spPr>
          <a:xfrm>
            <a:off x="838199" y="2006038"/>
            <a:ext cx="4697188" cy="4351339"/>
          </a:xfrm>
        </p:spPr>
        <p:txBody>
          <a:bodyPr/>
          <a:lstStyle/>
          <a:p>
            <a:pPr marL="0" indent="0">
              <a:lnSpc>
                <a:spcPct val="100000"/>
              </a:lnSpc>
              <a:spcBef>
                <a:spcPts val="0"/>
              </a:spcBef>
              <a:spcAft>
                <a:spcPts val="1800"/>
              </a:spcAft>
              <a:buNone/>
            </a:pPr>
            <a:r>
              <a:rPr lang="en-US" dirty="0"/>
              <a:t>MGD, </a:t>
            </a:r>
            <a:r>
              <a:rPr lang="en-US" dirty="0" err="1"/>
              <a:t>gpm</a:t>
            </a:r>
            <a:r>
              <a:rPr lang="en-US" dirty="0"/>
              <a:t>, and </a:t>
            </a:r>
            <a:r>
              <a:rPr lang="en-US" dirty="0" err="1"/>
              <a:t>cfs</a:t>
            </a:r>
            <a:endParaRPr lang="en-US" dirty="0"/>
          </a:p>
          <a:p>
            <a:pPr marL="0" indent="0">
              <a:lnSpc>
                <a:spcPct val="100000"/>
              </a:lnSpc>
              <a:spcBef>
                <a:spcPts val="0"/>
              </a:spcBef>
              <a:spcAft>
                <a:spcPts val="1800"/>
              </a:spcAft>
              <a:buNone/>
            </a:pPr>
            <a:r>
              <a:rPr lang="en-US" dirty="0"/>
              <a:t>Ultrasonic meter</a:t>
            </a:r>
          </a:p>
          <a:p>
            <a:pPr marL="0" indent="0">
              <a:lnSpc>
                <a:spcPct val="100000"/>
              </a:lnSpc>
              <a:spcBef>
                <a:spcPts val="0"/>
              </a:spcBef>
              <a:spcAft>
                <a:spcPts val="1800"/>
              </a:spcAft>
              <a:buNone/>
            </a:pPr>
            <a:r>
              <a:rPr lang="en-US" dirty="0"/>
              <a:t>Flume</a:t>
            </a:r>
          </a:p>
          <a:p>
            <a:pPr marL="0" indent="0">
              <a:lnSpc>
                <a:spcPct val="100000"/>
              </a:lnSpc>
              <a:spcBef>
                <a:spcPts val="0"/>
              </a:spcBef>
              <a:spcAft>
                <a:spcPts val="1800"/>
              </a:spcAft>
              <a:buNone/>
            </a:pPr>
            <a:r>
              <a:rPr lang="en-US" dirty="0"/>
              <a:t>Weir with staff gage</a:t>
            </a:r>
          </a:p>
          <a:p>
            <a:pPr marL="0" indent="0">
              <a:lnSpc>
                <a:spcPct val="100000"/>
              </a:lnSpc>
              <a:spcBef>
                <a:spcPts val="0"/>
              </a:spcBef>
              <a:spcAft>
                <a:spcPts val="1800"/>
              </a:spcAft>
              <a:buNone/>
            </a:pPr>
            <a:r>
              <a:rPr lang="en-US" dirty="0"/>
              <a:t>Bubbler</a:t>
            </a:r>
          </a:p>
          <a:p>
            <a:pPr marL="0" indent="0">
              <a:lnSpc>
                <a:spcPct val="100000"/>
              </a:lnSpc>
              <a:spcBef>
                <a:spcPts val="0"/>
              </a:spcBef>
              <a:spcAft>
                <a:spcPts val="1800"/>
              </a:spcAft>
              <a:buNone/>
            </a:pPr>
            <a:r>
              <a:rPr lang="en-US" dirty="0"/>
              <a:t>Venturi Meters or Magnetic for inline pipe</a:t>
            </a:r>
          </a:p>
        </p:txBody>
      </p:sp>
      <p:pic>
        <p:nvPicPr>
          <p:cNvPr id="6" name="Picture 5" descr="A concrete well with water in it&#10;&#10;AI-generated content may be incorrect.">
            <a:extLst>
              <a:ext uri="{FF2B5EF4-FFF2-40B4-BE49-F238E27FC236}">
                <a16:creationId xmlns:a16="http://schemas.microsoft.com/office/drawing/2014/main" id="{8C44F9A5-12FE-5F56-64F5-460923785011}"/>
              </a:ext>
            </a:extLst>
          </p:cNvPr>
          <p:cNvPicPr>
            <a:picLocks noChangeAspect="1"/>
          </p:cNvPicPr>
          <p:nvPr/>
        </p:nvPicPr>
        <p:blipFill>
          <a:blip r:embed="rId3"/>
          <a:stretch>
            <a:fillRect/>
          </a:stretch>
        </p:blipFill>
        <p:spPr>
          <a:xfrm>
            <a:off x="5807390" y="1453241"/>
            <a:ext cx="6045436" cy="4539343"/>
          </a:xfrm>
          <a:prstGeom prst="rect">
            <a:avLst/>
          </a:prstGeom>
        </p:spPr>
      </p:pic>
    </p:spTree>
    <p:extLst>
      <p:ext uri="{BB962C8B-B14F-4D97-AF65-F5344CB8AC3E}">
        <p14:creationId xmlns:p14="http://schemas.microsoft.com/office/powerpoint/2010/main" val="4093082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0936E1AD-0EFF-4B17-822D-1DD58FD8DD44}"/>
              </a:ext>
            </a:extLst>
          </p:cNvPr>
          <p:cNvSpPr>
            <a:spLocks noGrp="1"/>
          </p:cNvSpPr>
          <p:nvPr>
            <p:ph type="title"/>
          </p:nvPr>
        </p:nvSpPr>
        <p:spPr/>
        <p:txBody>
          <a:bodyPr>
            <a:noAutofit/>
          </a:bodyPr>
          <a:lstStyle/>
          <a:p>
            <a:r>
              <a:rPr lang="en-US" sz="4800" dirty="0"/>
              <a:t>Flow Measurement Devices</a:t>
            </a:r>
          </a:p>
        </p:txBody>
      </p:sp>
      <p:pic>
        <p:nvPicPr>
          <p:cNvPr id="9" name="Content Placeholder 8">
            <a:extLst>
              <a:ext uri="{FF2B5EF4-FFF2-40B4-BE49-F238E27FC236}">
                <a16:creationId xmlns:a16="http://schemas.microsoft.com/office/drawing/2014/main" id="{F640B1DA-B232-4F28-9285-8771C2F45047}"/>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041594" y="1825625"/>
            <a:ext cx="4774811" cy="4351338"/>
          </a:xfrm>
        </p:spPr>
      </p:pic>
      <p:pic>
        <p:nvPicPr>
          <p:cNvPr id="11" name="Content Placeholder 10">
            <a:extLst>
              <a:ext uri="{FF2B5EF4-FFF2-40B4-BE49-F238E27FC236}">
                <a16:creationId xmlns:a16="http://schemas.microsoft.com/office/drawing/2014/main" id="{FB9B965A-5428-47F2-A421-9CA849DF5CA4}"/>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464181" y="2731228"/>
            <a:ext cx="5121055" cy="2829313"/>
          </a:xfrm>
        </p:spPr>
      </p:pic>
    </p:spTree>
    <p:extLst>
      <p:ext uri="{BB962C8B-B14F-4D97-AF65-F5344CB8AC3E}">
        <p14:creationId xmlns:p14="http://schemas.microsoft.com/office/powerpoint/2010/main" val="39147514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0936E1AD-0EFF-4B17-822D-1DD58FD8DD44}"/>
              </a:ext>
            </a:extLst>
          </p:cNvPr>
          <p:cNvSpPr>
            <a:spLocks noGrp="1"/>
          </p:cNvSpPr>
          <p:nvPr>
            <p:ph type="title"/>
          </p:nvPr>
        </p:nvSpPr>
        <p:spPr>
          <a:xfrm>
            <a:off x="0" y="-242225"/>
            <a:ext cx="10515600" cy="1325563"/>
          </a:xfrm>
        </p:spPr>
        <p:txBody>
          <a:bodyPr>
            <a:noAutofit/>
          </a:bodyPr>
          <a:lstStyle/>
          <a:p>
            <a:r>
              <a:rPr lang="en-US" sz="4800" dirty="0"/>
              <a:t>Primary Treatment</a:t>
            </a:r>
          </a:p>
        </p:txBody>
      </p:sp>
      <p:sp>
        <p:nvSpPr>
          <p:cNvPr id="36" name="Content Placeholder 35">
            <a:extLst>
              <a:ext uri="{FF2B5EF4-FFF2-40B4-BE49-F238E27FC236}">
                <a16:creationId xmlns:a16="http://schemas.microsoft.com/office/drawing/2014/main" id="{AA6BDC30-A041-4159-9529-818F08458FE4}"/>
              </a:ext>
            </a:extLst>
          </p:cNvPr>
          <p:cNvSpPr>
            <a:spLocks noGrp="1"/>
          </p:cNvSpPr>
          <p:nvPr>
            <p:ph idx="1"/>
          </p:nvPr>
        </p:nvSpPr>
        <p:spPr>
          <a:xfrm>
            <a:off x="381000" y="1797032"/>
            <a:ext cx="5072743" cy="4179226"/>
          </a:xfrm>
        </p:spPr>
        <p:txBody>
          <a:bodyPr>
            <a:normAutofit/>
          </a:bodyPr>
          <a:lstStyle/>
          <a:p>
            <a:pPr marL="0" indent="0">
              <a:lnSpc>
                <a:spcPct val="150000"/>
              </a:lnSpc>
              <a:buNone/>
            </a:pPr>
            <a:r>
              <a:rPr lang="en-US" dirty="0"/>
              <a:t>Primary clarification</a:t>
            </a:r>
          </a:p>
          <a:p>
            <a:pPr lvl="1">
              <a:lnSpc>
                <a:spcPct val="150000"/>
              </a:lnSpc>
            </a:pPr>
            <a:r>
              <a:rPr lang="en-US" dirty="0"/>
              <a:t>Removes 90-95% of settleable solids</a:t>
            </a:r>
          </a:p>
          <a:p>
            <a:pPr lvl="1">
              <a:lnSpc>
                <a:spcPct val="150000"/>
              </a:lnSpc>
            </a:pPr>
            <a:r>
              <a:rPr lang="en-US" dirty="0"/>
              <a:t>40-60% of suspended solids</a:t>
            </a:r>
          </a:p>
          <a:p>
            <a:pPr lvl="1">
              <a:lnSpc>
                <a:spcPct val="150000"/>
              </a:lnSpc>
            </a:pPr>
            <a:r>
              <a:rPr lang="en-US" dirty="0"/>
              <a:t>30-40% of BOD</a:t>
            </a:r>
          </a:p>
          <a:p>
            <a:pPr marL="0" indent="0">
              <a:lnSpc>
                <a:spcPct val="150000"/>
              </a:lnSpc>
              <a:buNone/>
            </a:pPr>
            <a:r>
              <a:rPr lang="en-US" dirty="0"/>
              <a:t>Sludge removal</a:t>
            </a:r>
          </a:p>
          <a:p>
            <a:pPr marL="457200" lvl="1" indent="0">
              <a:lnSpc>
                <a:spcPct val="150000"/>
              </a:lnSpc>
              <a:buNone/>
            </a:pPr>
            <a:endParaRPr lang="en-US" dirty="0"/>
          </a:p>
        </p:txBody>
      </p:sp>
      <p:pic>
        <p:nvPicPr>
          <p:cNvPr id="3" name="Picture 2" descr="A dock with stairs leading to a body of water&#10;&#10;AI-generated content may be incorrect.">
            <a:extLst>
              <a:ext uri="{FF2B5EF4-FFF2-40B4-BE49-F238E27FC236}">
                <a16:creationId xmlns:a16="http://schemas.microsoft.com/office/drawing/2014/main" id="{43583B31-10C2-30F9-8330-9ACD28E66F77}"/>
              </a:ext>
            </a:extLst>
          </p:cNvPr>
          <p:cNvPicPr>
            <a:picLocks noChangeAspect="1"/>
          </p:cNvPicPr>
          <p:nvPr/>
        </p:nvPicPr>
        <p:blipFill>
          <a:blip r:embed="rId3"/>
          <a:stretch>
            <a:fillRect/>
          </a:stretch>
        </p:blipFill>
        <p:spPr>
          <a:xfrm>
            <a:off x="6096000" y="1797032"/>
            <a:ext cx="5565837" cy="4179226"/>
          </a:xfrm>
          <a:prstGeom prst="rect">
            <a:avLst/>
          </a:prstGeom>
        </p:spPr>
      </p:pic>
    </p:spTree>
    <p:extLst>
      <p:ext uri="{BB962C8B-B14F-4D97-AF65-F5344CB8AC3E}">
        <p14:creationId xmlns:p14="http://schemas.microsoft.com/office/powerpoint/2010/main" val="32128857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0936E1AD-0EFF-4B17-822D-1DD58FD8DD44}"/>
              </a:ext>
            </a:extLst>
          </p:cNvPr>
          <p:cNvSpPr>
            <a:spLocks noGrp="1"/>
          </p:cNvSpPr>
          <p:nvPr>
            <p:ph type="title"/>
          </p:nvPr>
        </p:nvSpPr>
        <p:spPr/>
        <p:txBody>
          <a:bodyPr>
            <a:noAutofit/>
          </a:bodyPr>
          <a:lstStyle/>
          <a:p>
            <a:r>
              <a:rPr lang="en-US" sz="4800" dirty="0"/>
              <a:t>Primary Clarifier</a:t>
            </a:r>
          </a:p>
        </p:txBody>
      </p:sp>
      <p:sp>
        <p:nvSpPr>
          <p:cNvPr id="4" name="Content Placeholder 3">
            <a:extLst>
              <a:ext uri="{FF2B5EF4-FFF2-40B4-BE49-F238E27FC236}">
                <a16:creationId xmlns:a16="http://schemas.microsoft.com/office/drawing/2014/main" id="{B406D0BA-8085-49B0-9DC3-D2DDF171C41E}"/>
              </a:ext>
            </a:extLst>
          </p:cNvPr>
          <p:cNvSpPr>
            <a:spLocks noGrp="1"/>
          </p:cNvSpPr>
          <p:nvPr>
            <p:ph sz="half" idx="2"/>
          </p:nvPr>
        </p:nvSpPr>
        <p:spPr/>
        <p:txBody>
          <a:bodyPr>
            <a:normAutofit lnSpcReduction="10000"/>
          </a:bodyPr>
          <a:lstStyle/>
          <a:p>
            <a:pPr marL="0" indent="0">
              <a:lnSpc>
                <a:spcPct val="110000"/>
              </a:lnSpc>
              <a:spcBef>
                <a:spcPts val="0"/>
              </a:spcBef>
              <a:spcAft>
                <a:spcPts val="1800"/>
              </a:spcAft>
              <a:buNone/>
            </a:pPr>
            <a:r>
              <a:rPr lang="en-US" dirty="0"/>
              <a:t>Consists of a tank, scraper, drive unit, influent baffle, weir, and scum trey/trough</a:t>
            </a:r>
          </a:p>
          <a:p>
            <a:pPr marL="0" indent="0">
              <a:lnSpc>
                <a:spcPct val="110000"/>
              </a:lnSpc>
              <a:spcBef>
                <a:spcPts val="0"/>
              </a:spcBef>
              <a:spcAft>
                <a:spcPts val="1800"/>
              </a:spcAft>
              <a:buNone/>
            </a:pPr>
            <a:r>
              <a:rPr lang="en-US" dirty="0"/>
              <a:t>Primary sludge: 4-8% dry solids</a:t>
            </a:r>
          </a:p>
          <a:p>
            <a:pPr marL="0" indent="0">
              <a:lnSpc>
                <a:spcPct val="110000"/>
              </a:lnSpc>
              <a:spcBef>
                <a:spcPts val="0"/>
              </a:spcBef>
              <a:spcAft>
                <a:spcPts val="1800"/>
              </a:spcAft>
              <a:buNone/>
            </a:pPr>
            <a:r>
              <a:rPr lang="en-US" dirty="0"/>
              <a:t>Detention Time: 2-3 hours</a:t>
            </a:r>
          </a:p>
          <a:p>
            <a:pPr marL="0" indent="0">
              <a:lnSpc>
                <a:spcPct val="110000"/>
              </a:lnSpc>
              <a:spcBef>
                <a:spcPts val="0"/>
              </a:spcBef>
              <a:spcAft>
                <a:spcPts val="1800"/>
              </a:spcAft>
              <a:buNone/>
            </a:pPr>
            <a:r>
              <a:rPr lang="en-US" dirty="0"/>
              <a:t>Weir Overflow Rate: 10,000-20,000 gpd</a:t>
            </a:r>
          </a:p>
          <a:p>
            <a:pPr marL="0" indent="0">
              <a:lnSpc>
                <a:spcPct val="110000"/>
              </a:lnSpc>
              <a:spcBef>
                <a:spcPts val="0"/>
              </a:spcBef>
              <a:spcAft>
                <a:spcPts val="1800"/>
              </a:spcAft>
              <a:buNone/>
            </a:pPr>
            <a:r>
              <a:rPr lang="en-US" dirty="0"/>
              <a:t>Surface Loading Rate: 300-1,200 gpd/sq. ft</a:t>
            </a:r>
          </a:p>
        </p:txBody>
      </p:sp>
      <p:pic>
        <p:nvPicPr>
          <p:cNvPr id="7" name="Content Placeholder 6" descr="A drawing of a boat&#10;&#10;AI-generated content may be incorrect.">
            <a:extLst>
              <a:ext uri="{FF2B5EF4-FFF2-40B4-BE49-F238E27FC236}">
                <a16:creationId xmlns:a16="http://schemas.microsoft.com/office/drawing/2014/main" id="{4FDF602C-F5F4-3515-6C5E-83041BF7624E}"/>
              </a:ext>
            </a:extLst>
          </p:cNvPr>
          <p:cNvPicPr>
            <a:picLocks noGrp="1" noChangeAspect="1"/>
          </p:cNvPicPr>
          <p:nvPr>
            <p:ph sz="half" idx="1"/>
          </p:nvPr>
        </p:nvPicPr>
        <p:blipFill>
          <a:blip r:embed="rId3"/>
          <a:stretch>
            <a:fillRect/>
          </a:stretch>
        </p:blipFill>
        <p:spPr>
          <a:xfrm>
            <a:off x="176143" y="2514600"/>
            <a:ext cx="5972607" cy="2685668"/>
          </a:xfrm>
        </p:spPr>
      </p:pic>
    </p:spTree>
    <p:extLst>
      <p:ext uri="{BB962C8B-B14F-4D97-AF65-F5344CB8AC3E}">
        <p14:creationId xmlns:p14="http://schemas.microsoft.com/office/powerpoint/2010/main" val="9349557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0936E1AD-0EFF-4B17-822D-1DD58FD8DD44}"/>
              </a:ext>
            </a:extLst>
          </p:cNvPr>
          <p:cNvSpPr>
            <a:spLocks noGrp="1"/>
          </p:cNvSpPr>
          <p:nvPr>
            <p:ph type="title"/>
          </p:nvPr>
        </p:nvSpPr>
        <p:spPr>
          <a:xfrm>
            <a:off x="0" y="-340197"/>
            <a:ext cx="10515600" cy="1325563"/>
          </a:xfrm>
        </p:spPr>
        <p:txBody>
          <a:bodyPr>
            <a:noAutofit/>
          </a:bodyPr>
          <a:lstStyle/>
          <a:p>
            <a:r>
              <a:rPr lang="en-US" sz="4800" dirty="0"/>
              <a:t>Secondary Treatment</a:t>
            </a:r>
          </a:p>
        </p:txBody>
      </p:sp>
      <p:sp>
        <p:nvSpPr>
          <p:cNvPr id="36" name="Content Placeholder 35">
            <a:extLst>
              <a:ext uri="{FF2B5EF4-FFF2-40B4-BE49-F238E27FC236}">
                <a16:creationId xmlns:a16="http://schemas.microsoft.com/office/drawing/2014/main" id="{AA6BDC30-A041-4159-9529-818F08458FE4}"/>
              </a:ext>
            </a:extLst>
          </p:cNvPr>
          <p:cNvSpPr>
            <a:spLocks noGrp="1"/>
          </p:cNvSpPr>
          <p:nvPr>
            <p:ph idx="1"/>
          </p:nvPr>
        </p:nvSpPr>
        <p:spPr>
          <a:xfrm>
            <a:off x="838200" y="1997738"/>
            <a:ext cx="10515600" cy="4179226"/>
          </a:xfrm>
        </p:spPr>
        <p:txBody>
          <a:bodyPr>
            <a:normAutofit/>
          </a:bodyPr>
          <a:lstStyle/>
          <a:p>
            <a:pPr marL="0" lvl="1" indent="0">
              <a:lnSpc>
                <a:spcPct val="100000"/>
              </a:lnSpc>
              <a:spcBef>
                <a:spcPts val="0"/>
              </a:spcBef>
              <a:spcAft>
                <a:spcPts val="2400"/>
              </a:spcAft>
              <a:buNone/>
            </a:pPr>
            <a:r>
              <a:rPr lang="en-US" sz="2800" dirty="0"/>
              <a:t>Designed to remove BOD, NH3 and NO3</a:t>
            </a:r>
          </a:p>
          <a:p>
            <a:pPr marL="0" lvl="1" indent="0">
              <a:lnSpc>
                <a:spcPct val="100000"/>
              </a:lnSpc>
              <a:spcBef>
                <a:spcPts val="0"/>
              </a:spcBef>
              <a:spcAft>
                <a:spcPts val="2400"/>
              </a:spcAft>
              <a:buNone/>
            </a:pPr>
            <a:r>
              <a:rPr lang="en-US" sz="2800" dirty="0"/>
              <a:t>Comes in many shapes and sizes</a:t>
            </a:r>
          </a:p>
          <a:p>
            <a:pPr marL="0" lvl="1" indent="0">
              <a:lnSpc>
                <a:spcPct val="100000"/>
              </a:lnSpc>
              <a:spcBef>
                <a:spcPts val="0"/>
              </a:spcBef>
              <a:spcAft>
                <a:spcPts val="2400"/>
              </a:spcAft>
              <a:buNone/>
            </a:pPr>
            <a:r>
              <a:rPr lang="en-US" sz="2800" dirty="0"/>
              <a:t>Derived from naturally occurring microorganisms found in wastewater</a:t>
            </a:r>
          </a:p>
          <a:p>
            <a:pPr marL="0" lvl="1" indent="0">
              <a:lnSpc>
                <a:spcPct val="100000"/>
              </a:lnSpc>
              <a:spcBef>
                <a:spcPts val="0"/>
              </a:spcBef>
              <a:spcAft>
                <a:spcPts val="2400"/>
              </a:spcAft>
              <a:buNone/>
            </a:pPr>
            <a:r>
              <a:rPr lang="en-US" sz="2800" dirty="0"/>
              <a:t>Can be fixed film or suspended growth</a:t>
            </a:r>
          </a:p>
          <a:p>
            <a:pPr marL="0" lvl="1" indent="0">
              <a:lnSpc>
                <a:spcPct val="100000"/>
              </a:lnSpc>
              <a:spcBef>
                <a:spcPts val="0"/>
              </a:spcBef>
              <a:spcAft>
                <a:spcPts val="2400"/>
              </a:spcAft>
              <a:buNone/>
            </a:pPr>
            <a:r>
              <a:rPr lang="en-US" sz="2800" dirty="0"/>
              <a:t>Can require secondary clarification</a:t>
            </a:r>
          </a:p>
        </p:txBody>
      </p:sp>
    </p:spTree>
    <p:extLst>
      <p:ext uri="{BB962C8B-B14F-4D97-AF65-F5344CB8AC3E}">
        <p14:creationId xmlns:p14="http://schemas.microsoft.com/office/powerpoint/2010/main" val="25608883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4">
            <a:extLst>
              <a:ext uri="{FF2B5EF4-FFF2-40B4-BE49-F238E27FC236}">
                <a16:creationId xmlns:a16="http://schemas.microsoft.com/office/drawing/2014/main" id="{2B47F159-D543-46D8-CF8B-64CB3D205E93}"/>
              </a:ext>
            </a:extLst>
          </p:cNvPr>
          <p:cNvSpPr txBox="1">
            <a:spLocks/>
          </p:cNvSpPr>
          <p:nvPr/>
        </p:nvSpPr>
        <p:spPr>
          <a:xfrm>
            <a:off x="341244" y="0"/>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baseline="0">
                <a:solidFill>
                  <a:schemeClr val="tx1"/>
                </a:solidFill>
                <a:latin typeface="Helvetica" pitchFamily="2" charset="0"/>
                <a:ea typeface="+mj-ea"/>
                <a:cs typeface="+mj-cs"/>
              </a:defRPr>
            </a:lvl1pPr>
          </a:lstStyle>
          <a:p>
            <a:r>
              <a:rPr lang="en-US" sz="4800"/>
              <a:t>Trickling Filters</a:t>
            </a:r>
            <a:endParaRPr lang="en-US" sz="4800" dirty="0"/>
          </a:p>
        </p:txBody>
      </p:sp>
      <p:pic>
        <p:nvPicPr>
          <p:cNvPr id="5" name="Content Placeholder 1">
            <a:extLst>
              <a:ext uri="{FF2B5EF4-FFF2-40B4-BE49-F238E27FC236}">
                <a16:creationId xmlns:a16="http://schemas.microsoft.com/office/drawing/2014/main" id="{93CEA799-5567-0061-EC67-64046420A8EB}"/>
              </a:ext>
            </a:extLst>
          </p:cNvPr>
          <p:cNvPicPr>
            <a:picLocks noChangeAspect="1"/>
          </p:cNvPicPr>
          <p:nvPr/>
        </p:nvPicPr>
        <p:blipFill>
          <a:blip r:embed="rId3"/>
          <a:stretch>
            <a:fillRect/>
          </a:stretch>
        </p:blipFill>
        <p:spPr>
          <a:xfrm>
            <a:off x="6096000" y="2547258"/>
            <a:ext cx="6195670" cy="2324862"/>
          </a:xfrm>
          <a:prstGeom prst="rect">
            <a:avLst/>
          </a:prstGeom>
        </p:spPr>
      </p:pic>
      <p:sp>
        <p:nvSpPr>
          <p:cNvPr id="6" name="Content Placeholder 2">
            <a:extLst>
              <a:ext uri="{FF2B5EF4-FFF2-40B4-BE49-F238E27FC236}">
                <a16:creationId xmlns:a16="http://schemas.microsoft.com/office/drawing/2014/main" id="{8A077C4D-CAA5-AD31-62DF-8523BC39D134}"/>
              </a:ext>
            </a:extLst>
          </p:cNvPr>
          <p:cNvSpPr txBox="1">
            <a:spLocks/>
          </p:cNvSpPr>
          <p:nvPr/>
        </p:nvSpPr>
        <p:spPr>
          <a:xfrm>
            <a:off x="341244" y="1837867"/>
            <a:ext cx="5754756" cy="4226151"/>
          </a:xfrm>
          <a:prstGeom prst="rect">
            <a:avLst/>
          </a:prstGeom>
          <a:solidFill>
            <a:schemeClr val="bg1">
              <a:alpha val="85000"/>
            </a:schemeClr>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3000"/>
              </a:spcAft>
              <a:buNone/>
            </a:pPr>
            <a:r>
              <a:rPr lang="en-US" sz="3200" dirty="0"/>
              <a:t>Similar structure to a clarifier filled with rocks.</a:t>
            </a:r>
          </a:p>
          <a:p>
            <a:pPr marL="0" indent="0">
              <a:spcBef>
                <a:spcPts val="0"/>
              </a:spcBef>
              <a:spcAft>
                <a:spcPts val="3000"/>
              </a:spcAft>
              <a:buNone/>
            </a:pPr>
            <a:r>
              <a:rPr lang="en-US" sz="3200" dirty="0"/>
              <a:t>Rocks covered in zoogleal film</a:t>
            </a:r>
          </a:p>
          <a:p>
            <a:pPr marL="0" indent="0">
              <a:spcBef>
                <a:spcPts val="0"/>
              </a:spcBef>
              <a:spcAft>
                <a:spcPts val="3000"/>
              </a:spcAft>
              <a:buNone/>
            </a:pPr>
            <a:r>
              <a:rPr lang="en-US" sz="3200" dirty="0"/>
              <a:t>Typical plant efficiency is 90% removal of BOD and suspended solids</a:t>
            </a:r>
          </a:p>
        </p:txBody>
      </p:sp>
    </p:spTree>
    <p:extLst>
      <p:ext uri="{BB962C8B-B14F-4D97-AF65-F5344CB8AC3E}">
        <p14:creationId xmlns:p14="http://schemas.microsoft.com/office/powerpoint/2010/main" val="11398151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0936E1AD-0EFF-4B17-822D-1DD58FD8DD44}"/>
              </a:ext>
            </a:extLst>
          </p:cNvPr>
          <p:cNvSpPr>
            <a:spLocks noGrp="1"/>
          </p:cNvSpPr>
          <p:nvPr>
            <p:ph type="title"/>
          </p:nvPr>
        </p:nvSpPr>
        <p:spPr/>
        <p:txBody>
          <a:bodyPr>
            <a:noAutofit/>
          </a:bodyPr>
          <a:lstStyle/>
          <a:p>
            <a:r>
              <a:rPr lang="en-US" sz="4800" dirty="0"/>
              <a:t>Rotating Biological Contactors (RBCs)</a:t>
            </a:r>
          </a:p>
        </p:txBody>
      </p:sp>
      <p:sp>
        <p:nvSpPr>
          <p:cNvPr id="3" name="Content Placeholder 2">
            <a:extLst>
              <a:ext uri="{FF2B5EF4-FFF2-40B4-BE49-F238E27FC236}">
                <a16:creationId xmlns:a16="http://schemas.microsoft.com/office/drawing/2014/main" id="{EBD8CF2D-E222-4BAB-A162-16F615691085}"/>
              </a:ext>
            </a:extLst>
          </p:cNvPr>
          <p:cNvSpPr>
            <a:spLocks noGrp="1"/>
          </p:cNvSpPr>
          <p:nvPr>
            <p:ph sz="half" idx="2"/>
          </p:nvPr>
        </p:nvSpPr>
        <p:spPr/>
        <p:txBody>
          <a:bodyPr>
            <a:normAutofit/>
          </a:bodyPr>
          <a:lstStyle/>
          <a:p>
            <a:pPr marL="0" indent="0">
              <a:lnSpc>
                <a:spcPct val="120000"/>
              </a:lnSpc>
              <a:spcBef>
                <a:spcPts val="0"/>
              </a:spcBef>
              <a:spcAft>
                <a:spcPts val="2400"/>
              </a:spcAft>
              <a:buNone/>
            </a:pPr>
            <a:r>
              <a:rPr lang="en-US" dirty="0"/>
              <a:t>Same fixed-media concept as Trickling Filters</a:t>
            </a:r>
          </a:p>
          <a:p>
            <a:pPr marL="0" indent="0">
              <a:lnSpc>
                <a:spcPct val="120000"/>
              </a:lnSpc>
              <a:spcBef>
                <a:spcPts val="0"/>
              </a:spcBef>
              <a:spcAft>
                <a:spcPts val="2400"/>
              </a:spcAft>
              <a:buNone/>
            </a:pPr>
            <a:r>
              <a:rPr lang="en-US" dirty="0"/>
              <a:t>Cylinders made of plastic sheets that allow for media growth and air distribution</a:t>
            </a:r>
          </a:p>
          <a:p>
            <a:pPr marL="0" indent="0">
              <a:lnSpc>
                <a:spcPct val="120000"/>
              </a:lnSpc>
              <a:spcBef>
                <a:spcPts val="0"/>
              </a:spcBef>
              <a:spcAft>
                <a:spcPts val="2400"/>
              </a:spcAft>
              <a:buNone/>
            </a:pPr>
            <a:r>
              <a:rPr lang="en-US" dirty="0"/>
              <a:t>Rotates at 1.5 rpm and 40% of contactor is submerged</a:t>
            </a:r>
          </a:p>
        </p:txBody>
      </p:sp>
      <p:pic>
        <p:nvPicPr>
          <p:cNvPr id="6" name="Content Placeholder 5">
            <a:extLst>
              <a:ext uri="{FF2B5EF4-FFF2-40B4-BE49-F238E27FC236}">
                <a16:creationId xmlns:a16="http://schemas.microsoft.com/office/drawing/2014/main" id="{C3986DBE-C424-424C-8631-4E2DB7B10094}"/>
              </a:ext>
            </a:extLst>
          </p:cNvPr>
          <p:cNvPicPr>
            <a:picLocks noGrp="1" noChangeAspect="1"/>
          </p:cNvPicPr>
          <p:nvPr>
            <p:ph sz="half" idx="1"/>
          </p:nvPr>
        </p:nvPicPr>
        <p:blipFill>
          <a:blip r:embed="rId3"/>
          <a:stretch>
            <a:fillRect/>
          </a:stretch>
        </p:blipFill>
        <p:spPr>
          <a:xfrm>
            <a:off x="1673135" y="3036044"/>
            <a:ext cx="3511730" cy="1930499"/>
          </a:xfrm>
          <a:prstGeom prst="rect">
            <a:avLst/>
          </a:prstGeom>
        </p:spPr>
      </p:pic>
    </p:spTree>
    <p:extLst>
      <p:ext uri="{BB962C8B-B14F-4D97-AF65-F5344CB8AC3E}">
        <p14:creationId xmlns:p14="http://schemas.microsoft.com/office/powerpoint/2010/main" val="28161992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0936E1AD-0EFF-4B17-822D-1DD58FD8DD44}"/>
              </a:ext>
            </a:extLst>
          </p:cNvPr>
          <p:cNvSpPr>
            <a:spLocks noGrp="1"/>
          </p:cNvSpPr>
          <p:nvPr>
            <p:ph type="title"/>
          </p:nvPr>
        </p:nvSpPr>
        <p:spPr>
          <a:xfrm>
            <a:off x="691242" y="231507"/>
            <a:ext cx="10515600" cy="1325563"/>
          </a:xfrm>
        </p:spPr>
        <p:txBody>
          <a:bodyPr>
            <a:noAutofit/>
          </a:bodyPr>
          <a:lstStyle/>
          <a:p>
            <a:r>
              <a:rPr lang="en-US" sz="4800" dirty="0"/>
              <a:t>Activated Sludge</a:t>
            </a:r>
          </a:p>
        </p:txBody>
      </p:sp>
      <p:pic>
        <p:nvPicPr>
          <p:cNvPr id="7" name="Content Placeholder 6">
            <a:extLst>
              <a:ext uri="{FF2B5EF4-FFF2-40B4-BE49-F238E27FC236}">
                <a16:creationId xmlns:a16="http://schemas.microsoft.com/office/drawing/2014/main" id="{F071000D-B7FA-40D2-A9FB-5B205484B0EF}"/>
              </a:ext>
            </a:extLst>
          </p:cNvPr>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3036239" y="4239985"/>
            <a:ext cx="6119522" cy="2471057"/>
          </a:xfrm>
        </p:spPr>
      </p:pic>
      <p:pic>
        <p:nvPicPr>
          <p:cNvPr id="9" name="Content Placeholder 8">
            <a:extLst>
              <a:ext uri="{FF2B5EF4-FFF2-40B4-BE49-F238E27FC236}">
                <a16:creationId xmlns:a16="http://schemas.microsoft.com/office/drawing/2014/main" id="{A1694C38-D6E0-4247-A827-E2D9B10C11E4}"/>
              </a:ext>
            </a:extLst>
          </p:cNvPr>
          <p:cNvPicPr>
            <a:picLocks noGrp="1" noChangeAspect="1"/>
          </p:cNvPicPr>
          <p:nvPr>
            <p:ph sz="half" idx="4294967295"/>
          </p:nvPr>
        </p:nvPicPr>
        <p:blipFill>
          <a:blip r:embed="rId4">
            <a:extLst>
              <a:ext uri="{28A0092B-C50C-407E-A947-70E740481C1C}">
                <a14:useLocalDpi xmlns:a14="http://schemas.microsoft.com/office/drawing/2010/main" val="0"/>
              </a:ext>
            </a:extLst>
          </a:blip>
          <a:stretch>
            <a:fillRect/>
          </a:stretch>
        </p:blipFill>
        <p:spPr>
          <a:xfrm>
            <a:off x="3036239" y="1557070"/>
            <a:ext cx="6119522" cy="2682915"/>
          </a:xfrm>
        </p:spPr>
      </p:pic>
    </p:spTree>
    <p:extLst>
      <p:ext uri="{BB962C8B-B14F-4D97-AF65-F5344CB8AC3E}">
        <p14:creationId xmlns:p14="http://schemas.microsoft.com/office/powerpoint/2010/main" val="25562440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FA970-D311-D97F-4775-F91C7641A138}"/>
            </a:ext>
          </a:extLst>
        </p:cNvPr>
        <p:cNvGrpSpPr/>
        <p:nvPr/>
      </p:nvGrpSpPr>
      <p:grpSpPr>
        <a:xfrm>
          <a:off x="0" y="0"/>
          <a:ext cx="0" cy="0"/>
          <a:chOff x="0" y="0"/>
          <a:chExt cx="0" cy="0"/>
        </a:xfrm>
      </p:grpSpPr>
      <p:sp>
        <p:nvSpPr>
          <p:cNvPr id="35" name="Title 34">
            <a:extLst>
              <a:ext uri="{FF2B5EF4-FFF2-40B4-BE49-F238E27FC236}">
                <a16:creationId xmlns:a16="http://schemas.microsoft.com/office/drawing/2014/main" id="{DBB09D62-FEFC-A95A-270F-012F364C1265}"/>
              </a:ext>
            </a:extLst>
          </p:cNvPr>
          <p:cNvSpPr>
            <a:spLocks noGrp="1"/>
          </p:cNvSpPr>
          <p:nvPr>
            <p:ph type="title"/>
          </p:nvPr>
        </p:nvSpPr>
        <p:spPr/>
        <p:txBody>
          <a:bodyPr>
            <a:noAutofit/>
          </a:bodyPr>
          <a:lstStyle/>
          <a:p>
            <a:r>
              <a:rPr lang="en-US" sz="4800" dirty="0"/>
              <a:t>Wastewater Treatment Ponds</a:t>
            </a:r>
          </a:p>
        </p:txBody>
      </p:sp>
      <p:sp>
        <p:nvSpPr>
          <p:cNvPr id="5" name="Content Placeholder 4">
            <a:extLst>
              <a:ext uri="{FF2B5EF4-FFF2-40B4-BE49-F238E27FC236}">
                <a16:creationId xmlns:a16="http://schemas.microsoft.com/office/drawing/2014/main" id="{FBFCAEC8-181F-4BDD-18C6-9C180B68AAB3}"/>
              </a:ext>
            </a:extLst>
          </p:cNvPr>
          <p:cNvSpPr>
            <a:spLocks noGrp="1"/>
          </p:cNvSpPr>
          <p:nvPr>
            <p:ph sz="half" idx="1"/>
          </p:nvPr>
        </p:nvSpPr>
        <p:spPr>
          <a:xfrm>
            <a:off x="256455" y="1333024"/>
            <a:ext cx="5687145" cy="4865915"/>
          </a:xfrm>
          <a:solidFill>
            <a:schemeClr val="bg1">
              <a:alpha val="85000"/>
            </a:schemeClr>
          </a:solidFill>
        </p:spPr>
        <p:txBody>
          <a:bodyPr>
            <a:normAutofit fontScale="92500" lnSpcReduction="20000"/>
          </a:bodyPr>
          <a:lstStyle/>
          <a:p>
            <a:pPr marL="0" indent="0">
              <a:lnSpc>
                <a:spcPct val="110000"/>
              </a:lnSpc>
              <a:spcBef>
                <a:spcPts val="0"/>
              </a:spcBef>
              <a:spcAft>
                <a:spcPts val="1800"/>
              </a:spcAft>
              <a:buNone/>
            </a:pPr>
            <a:r>
              <a:rPr lang="en-US" dirty="0"/>
              <a:t>Combine sedimentation and biological treatment</a:t>
            </a:r>
          </a:p>
          <a:p>
            <a:pPr marL="0" indent="0">
              <a:lnSpc>
                <a:spcPct val="110000"/>
              </a:lnSpc>
              <a:spcBef>
                <a:spcPts val="0"/>
              </a:spcBef>
              <a:spcAft>
                <a:spcPts val="1800"/>
              </a:spcAft>
              <a:buNone/>
            </a:pPr>
            <a:r>
              <a:rPr lang="en-US" dirty="0"/>
              <a:t>Can be aerobic, anaerobic, or facultative</a:t>
            </a:r>
          </a:p>
          <a:p>
            <a:pPr marL="0" indent="0">
              <a:lnSpc>
                <a:spcPct val="110000"/>
              </a:lnSpc>
              <a:spcBef>
                <a:spcPts val="0"/>
              </a:spcBef>
              <a:spcAft>
                <a:spcPts val="1800"/>
              </a:spcAft>
              <a:buNone/>
            </a:pPr>
            <a:r>
              <a:rPr lang="en-US" dirty="0"/>
              <a:t>Can be mechanically aerated</a:t>
            </a:r>
          </a:p>
          <a:p>
            <a:pPr marL="0" indent="0">
              <a:lnSpc>
                <a:spcPct val="110000"/>
              </a:lnSpc>
              <a:spcBef>
                <a:spcPts val="0"/>
              </a:spcBef>
              <a:spcAft>
                <a:spcPts val="1800"/>
              </a:spcAft>
              <a:buNone/>
            </a:pPr>
            <a:r>
              <a:rPr lang="en-US" dirty="0"/>
              <a:t>Oxygen and pH should be monitored</a:t>
            </a:r>
          </a:p>
          <a:p>
            <a:pPr marL="0" indent="0">
              <a:lnSpc>
                <a:spcPct val="110000"/>
              </a:lnSpc>
              <a:spcBef>
                <a:spcPts val="0"/>
              </a:spcBef>
              <a:spcAft>
                <a:spcPts val="1800"/>
              </a:spcAft>
              <a:buNone/>
            </a:pPr>
            <a:r>
              <a:rPr lang="en-US" dirty="0"/>
              <a:t>Sludge, vegetation, liner and berms need to be maintained</a:t>
            </a:r>
          </a:p>
          <a:p>
            <a:pPr marL="0" indent="0">
              <a:lnSpc>
                <a:spcPct val="110000"/>
              </a:lnSpc>
              <a:spcBef>
                <a:spcPts val="0"/>
              </a:spcBef>
              <a:spcAft>
                <a:spcPts val="1800"/>
              </a:spcAft>
              <a:buNone/>
            </a:pPr>
            <a:r>
              <a:rPr lang="en-US" dirty="0"/>
              <a:t>Odors, nuisance animals, and land should be considered</a:t>
            </a:r>
          </a:p>
        </p:txBody>
      </p:sp>
      <p:pic>
        <p:nvPicPr>
          <p:cNvPr id="4" name="Content Placeholder 3" descr="A body of water with trees in the background&#10;&#10;AI-generated content may be incorrect.">
            <a:extLst>
              <a:ext uri="{FF2B5EF4-FFF2-40B4-BE49-F238E27FC236}">
                <a16:creationId xmlns:a16="http://schemas.microsoft.com/office/drawing/2014/main" id="{08228836-3619-059B-DB4E-015673F533B7}"/>
              </a:ext>
            </a:extLst>
          </p:cNvPr>
          <p:cNvPicPr>
            <a:picLocks noGrp="1" noChangeAspect="1"/>
          </p:cNvPicPr>
          <p:nvPr>
            <p:ph sz="half" idx="2"/>
          </p:nvPr>
        </p:nvPicPr>
        <p:blipFill>
          <a:blip r:embed="rId3"/>
          <a:stretch>
            <a:fillRect/>
          </a:stretch>
        </p:blipFill>
        <p:spPr>
          <a:xfrm>
            <a:off x="6384176" y="1681843"/>
            <a:ext cx="5551369" cy="4168279"/>
          </a:xfrm>
        </p:spPr>
      </p:pic>
    </p:spTree>
    <p:extLst>
      <p:ext uri="{BB962C8B-B14F-4D97-AF65-F5344CB8AC3E}">
        <p14:creationId xmlns:p14="http://schemas.microsoft.com/office/powerpoint/2010/main" val="2158988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2B499-4139-BC5C-5A23-CF3B6DB98447}"/>
            </a:ext>
          </a:extLst>
        </p:cNvPr>
        <p:cNvGrpSpPr/>
        <p:nvPr/>
      </p:nvGrpSpPr>
      <p:grpSpPr>
        <a:xfrm>
          <a:off x="0" y="0"/>
          <a:ext cx="0" cy="0"/>
          <a:chOff x="0" y="0"/>
          <a:chExt cx="0" cy="0"/>
        </a:xfrm>
      </p:grpSpPr>
      <p:sp>
        <p:nvSpPr>
          <p:cNvPr id="35" name="Title 34">
            <a:extLst>
              <a:ext uri="{FF2B5EF4-FFF2-40B4-BE49-F238E27FC236}">
                <a16:creationId xmlns:a16="http://schemas.microsoft.com/office/drawing/2014/main" id="{D35F6D1C-C47D-FD86-76A0-44B144295DD8}"/>
              </a:ext>
            </a:extLst>
          </p:cNvPr>
          <p:cNvSpPr>
            <a:spLocks noGrp="1"/>
          </p:cNvSpPr>
          <p:nvPr>
            <p:ph type="title"/>
          </p:nvPr>
        </p:nvSpPr>
        <p:spPr/>
        <p:txBody>
          <a:bodyPr>
            <a:noAutofit/>
          </a:bodyPr>
          <a:lstStyle/>
          <a:p>
            <a:r>
              <a:rPr lang="en-US" sz="4800" dirty="0"/>
              <a:t>Package Plants</a:t>
            </a:r>
          </a:p>
        </p:txBody>
      </p:sp>
      <p:sp>
        <p:nvSpPr>
          <p:cNvPr id="5" name="Content Placeholder 4">
            <a:extLst>
              <a:ext uri="{FF2B5EF4-FFF2-40B4-BE49-F238E27FC236}">
                <a16:creationId xmlns:a16="http://schemas.microsoft.com/office/drawing/2014/main" id="{B9A0A8DF-FCB2-38BD-1D5D-5769151991B6}"/>
              </a:ext>
            </a:extLst>
          </p:cNvPr>
          <p:cNvSpPr>
            <a:spLocks noGrp="1"/>
          </p:cNvSpPr>
          <p:nvPr>
            <p:ph type="body" idx="1"/>
          </p:nvPr>
        </p:nvSpPr>
        <p:spPr>
          <a:xfrm>
            <a:off x="866931" y="1690689"/>
            <a:ext cx="5229069" cy="3975326"/>
          </a:xfrm>
          <a:solidFill>
            <a:schemeClr val="bg1">
              <a:alpha val="80000"/>
            </a:schemeClr>
          </a:solidFill>
        </p:spPr>
        <p:txBody>
          <a:bodyPr>
            <a:normAutofit fontScale="92500"/>
          </a:bodyPr>
          <a:lstStyle/>
          <a:p>
            <a:pPr marL="0" indent="0">
              <a:spcBef>
                <a:spcPts val="0"/>
              </a:spcBef>
              <a:spcAft>
                <a:spcPts val="2400"/>
              </a:spcAft>
              <a:buNone/>
            </a:pPr>
            <a:r>
              <a:rPr lang="en-US" sz="3200" dirty="0"/>
              <a:t>Combine WW treatment process into compact system</a:t>
            </a:r>
          </a:p>
          <a:p>
            <a:pPr marL="0" indent="0">
              <a:spcBef>
                <a:spcPts val="0"/>
              </a:spcBef>
              <a:spcAft>
                <a:spcPts val="2400"/>
              </a:spcAft>
              <a:buNone/>
            </a:pPr>
            <a:r>
              <a:rPr lang="en-US" sz="3200" dirty="0"/>
              <a:t>Useful for small applications</a:t>
            </a:r>
          </a:p>
          <a:p>
            <a:pPr marL="0" indent="0">
              <a:spcBef>
                <a:spcPts val="0"/>
              </a:spcBef>
              <a:spcAft>
                <a:spcPts val="2400"/>
              </a:spcAft>
              <a:buNone/>
            </a:pPr>
            <a:r>
              <a:rPr lang="en-US" sz="3200" dirty="0"/>
              <a:t>Can be premanufactured</a:t>
            </a:r>
          </a:p>
          <a:p>
            <a:pPr marL="0" indent="0">
              <a:spcBef>
                <a:spcPts val="0"/>
              </a:spcBef>
              <a:spcAft>
                <a:spcPts val="2400"/>
              </a:spcAft>
              <a:buNone/>
            </a:pPr>
            <a:r>
              <a:rPr lang="en-US" sz="3200" dirty="0"/>
              <a:t>Includes Sequencing Batch Reactors (SBRs) and other modified processes</a:t>
            </a:r>
          </a:p>
        </p:txBody>
      </p:sp>
      <p:pic>
        <p:nvPicPr>
          <p:cNvPr id="9" name="Content Placeholder 8" descr="A concrete structure with a pipe&#10;&#10;AI-generated content may be incorrect.">
            <a:extLst>
              <a:ext uri="{FF2B5EF4-FFF2-40B4-BE49-F238E27FC236}">
                <a16:creationId xmlns:a16="http://schemas.microsoft.com/office/drawing/2014/main" id="{79F6DAC5-CC90-B4EC-A5A0-7ECD3C910300}"/>
              </a:ext>
            </a:extLst>
          </p:cNvPr>
          <p:cNvPicPr>
            <a:picLocks noGrp="1" noChangeAspect="1"/>
          </p:cNvPicPr>
          <p:nvPr>
            <p:ph sz="half" idx="4294967295"/>
          </p:nvPr>
        </p:nvPicPr>
        <p:blipFill>
          <a:blip r:embed="rId3"/>
          <a:stretch>
            <a:fillRect/>
          </a:stretch>
        </p:blipFill>
        <p:spPr>
          <a:xfrm>
            <a:off x="6881814" y="517979"/>
            <a:ext cx="4196226" cy="5588907"/>
          </a:xfrm>
        </p:spPr>
      </p:pic>
    </p:spTree>
    <p:extLst>
      <p:ext uri="{BB962C8B-B14F-4D97-AF65-F5344CB8AC3E}">
        <p14:creationId xmlns:p14="http://schemas.microsoft.com/office/powerpoint/2010/main" val="14659971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0936E1AD-0EFF-4B17-822D-1DD58FD8DD44}"/>
              </a:ext>
            </a:extLst>
          </p:cNvPr>
          <p:cNvSpPr>
            <a:spLocks noGrp="1"/>
          </p:cNvSpPr>
          <p:nvPr>
            <p:ph type="title"/>
          </p:nvPr>
        </p:nvSpPr>
        <p:spPr>
          <a:xfrm>
            <a:off x="0" y="-144254"/>
            <a:ext cx="10515600" cy="1325563"/>
          </a:xfrm>
        </p:spPr>
        <p:txBody>
          <a:bodyPr>
            <a:noAutofit/>
          </a:bodyPr>
          <a:lstStyle/>
          <a:p>
            <a:r>
              <a:rPr lang="en-US" sz="4800" dirty="0"/>
              <a:t>Tertiary Treatment</a:t>
            </a:r>
          </a:p>
        </p:txBody>
      </p:sp>
      <p:sp>
        <p:nvSpPr>
          <p:cNvPr id="36" name="Content Placeholder 35">
            <a:extLst>
              <a:ext uri="{FF2B5EF4-FFF2-40B4-BE49-F238E27FC236}">
                <a16:creationId xmlns:a16="http://schemas.microsoft.com/office/drawing/2014/main" id="{AA6BDC30-A041-4159-9529-818F08458FE4}"/>
              </a:ext>
            </a:extLst>
          </p:cNvPr>
          <p:cNvSpPr>
            <a:spLocks noGrp="1"/>
          </p:cNvSpPr>
          <p:nvPr>
            <p:ph idx="1"/>
          </p:nvPr>
        </p:nvSpPr>
        <p:spPr>
          <a:xfrm>
            <a:off x="838200" y="1997738"/>
            <a:ext cx="6134100" cy="4179226"/>
          </a:xfrm>
        </p:spPr>
        <p:txBody>
          <a:bodyPr>
            <a:normAutofit fontScale="85000" lnSpcReduction="20000"/>
          </a:bodyPr>
          <a:lstStyle/>
          <a:p>
            <a:pPr marL="0" lvl="1" indent="0">
              <a:lnSpc>
                <a:spcPct val="100000"/>
              </a:lnSpc>
              <a:spcBef>
                <a:spcPts val="0"/>
              </a:spcBef>
              <a:spcAft>
                <a:spcPts val="2400"/>
              </a:spcAft>
              <a:buNone/>
            </a:pPr>
            <a:r>
              <a:rPr lang="en-US" sz="3200" dirty="0"/>
              <a:t>Required for plants that have a higher effluent quality requirement</a:t>
            </a:r>
          </a:p>
          <a:p>
            <a:pPr marL="0" lvl="1" indent="0">
              <a:lnSpc>
                <a:spcPct val="100000"/>
              </a:lnSpc>
              <a:spcBef>
                <a:spcPts val="0"/>
              </a:spcBef>
              <a:spcAft>
                <a:spcPts val="2400"/>
              </a:spcAft>
              <a:buNone/>
            </a:pPr>
            <a:r>
              <a:rPr lang="en-US" sz="3200" dirty="0"/>
              <a:t>Disinfection for removal of pathogens</a:t>
            </a:r>
          </a:p>
          <a:p>
            <a:pPr marL="0" lvl="1" indent="0">
              <a:lnSpc>
                <a:spcPct val="100000"/>
              </a:lnSpc>
              <a:spcBef>
                <a:spcPts val="0"/>
              </a:spcBef>
              <a:spcAft>
                <a:spcPts val="2400"/>
              </a:spcAft>
              <a:buNone/>
            </a:pPr>
            <a:r>
              <a:rPr lang="en-US" sz="3200" dirty="0"/>
              <a:t>Specialized treatment to removal special contaminants such as mercury, microplastics, PPCPs, excess chlorine etc.</a:t>
            </a:r>
          </a:p>
          <a:p>
            <a:pPr marL="0" lvl="1" indent="0">
              <a:lnSpc>
                <a:spcPct val="100000"/>
              </a:lnSpc>
              <a:spcBef>
                <a:spcPts val="0"/>
              </a:spcBef>
              <a:spcAft>
                <a:spcPts val="2400"/>
              </a:spcAft>
              <a:buNone/>
            </a:pPr>
            <a:r>
              <a:rPr lang="en-US" sz="3200" dirty="0"/>
              <a:t>Includes polishing ponds, constructed wetlands, advanced filtration, etc.</a:t>
            </a:r>
          </a:p>
        </p:txBody>
      </p:sp>
      <p:pic>
        <p:nvPicPr>
          <p:cNvPr id="3" name="Picture 2" descr="A marshy area with plants and trees&#10;&#10;AI-generated content may be incorrect.">
            <a:extLst>
              <a:ext uri="{FF2B5EF4-FFF2-40B4-BE49-F238E27FC236}">
                <a16:creationId xmlns:a16="http://schemas.microsoft.com/office/drawing/2014/main" id="{2D433237-C313-DA98-1238-A56F78413478}"/>
              </a:ext>
            </a:extLst>
          </p:cNvPr>
          <p:cNvPicPr>
            <a:picLocks noChangeAspect="1"/>
          </p:cNvPicPr>
          <p:nvPr/>
        </p:nvPicPr>
        <p:blipFill>
          <a:blip r:embed="rId3"/>
          <a:stretch>
            <a:fillRect/>
          </a:stretch>
        </p:blipFill>
        <p:spPr>
          <a:xfrm>
            <a:off x="7340600" y="1997738"/>
            <a:ext cx="4572000" cy="3429000"/>
          </a:xfrm>
          <a:prstGeom prst="rect">
            <a:avLst/>
          </a:prstGeom>
        </p:spPr>
      </p:pic>
    </p:spTree>
    <p:extLst>
      <p:ext uri="{BB962C8B-B14F-4D97-AF65-F5344CB8AC3E}">
        <p14:creationId xmlns:p14="http://schemas.microsoft.com/office/powerpoint/2010/main" val="21596278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0936E1AD-0EFF-4B17-822D-1DD58FD8DD44}"/>
              </a:ext>
            </a:extLst>
          </p:cNvPr>
          <p:cNvSpPr>
            <a:spLocks noGrp="1"/>
          </p:cNvSpPr>
          <p:nvPr>
            <p:ph type="title"/>
          </p:nvPr>
        </p:nvSpPr>
        <p:spPr>
          <a:xfrm>
            <a:off x="0" y="-209568"/>
            <a:ext cx="10515600" cy="1325563"/>
          </a:xfrm>
        </p:spPr>
        <p:txBody>
          <a:bodyPr>
            <a:noAutofit/>
          </a:bodyPr>
          <a:lstStyle/>
          <a:p>
            <a:r>
              <a:rPr lang="en-US" sz="4800" dirty="0"/>
              <a:t>Disinfection</a:t>
            </a:r>
          </a:p>
        </p:txBody>
      </p:sp>
      <p:sp>
        <p:nvSpPr>
          <p:cNvPr id="36" name="Content Placeholder 35">
            <a:extLst>
              <a:ext uri="{FF2B5EF4-FFF2-40B4-BE49-F238E27FC236}">
                <a16:creationId xmlns:a16="http://schemas.microsoft.com/office/drawing/2014/main" id="{AA6BDC30-A041-4159-9529-818F08458FE4}"/>
              </a:ext>
            </a:extLst>
          </p:cNvPr>
          <p:cNvSpPr>
            <a:spLocks noGrp="1"/>
          </p:cNvSpPr>
          <p:nvPr>
            <p:ph idx="1"/>
          </p:nvPr>
        </p:nvSpPr>
        <p:spPr>
          <a:xfrm>
            <a:off x="838200" y="1997738"/>
            <a:ext cx="10515600" cy="4179226"/>
          </a:xfrm>
        </p:spPr>
        <p:txBody>
          <a:bodyPr>
            <a:normAutofit/>
          </a:bodyPr>
          <a:lstStyle/>
          <a:p>
            <a:pPr marL="0" lvl="1" indent="0">
              <a:lnSpc>
                <a:spcPct val="150000"/>
              </a:lnSpc>
              <a:spcBef>
                <a:spcPts val="0"/>
              </a:spcBef>
              <a:spcAft>
                <a:spcPts val="2400"/>
              </a:spcAft>
              <a:buNone/>
            </a:pPr>
            <a:r>
              <a:rPr lang="en-US" sz="3200" dirty="0"/>
              <a:t>Through chlorination, ozone or UV</a:t>
            </a:r>
          </a:p>
          <a:p>
            <a:pPr marL="0" lvl="1" indent="0">
              <a:lnSpc>
                <a:spcPct val="150000"/>
              </a:lnSpc>
              <a:spcBef>
                <a:spcPts val="0"/>
              </a:spcBef>
              <a:spcAft>
                <a:spcPts val="2400"/>
              </a:spcAft>
              <a:buNone/>
            </a:pPr>
            <a:r>
              <a:rPr lang="en-US" sz="3200" dirty="0"/>
              <a:t>Prevents spread of water borne diseases</a:t>
            </a:r>
          </a:p>
          <a:p>
            <a:pPr marL="0" lvl="1" indent="0">
              <a:lnSpc>
                <a:spcPct val="150000"/>
              </a:lnSpc>
              <a:spcBef>
                <a:spcPts val="0"/>
              </a:spcBef>
              <a:spcAft>
                <a:spcPts val="2400"/>
              </a:spcAft>
              <a:buNone/>
            </a:pPr>
            <a:r>
              <a:rPr lang="en-US" sz="3200" dirty="0"/>
              <a:t>Industry has been shifting from chlorination to UV to mitigate safety hazards</a:t>
            </a:r>
          </a:p>
        </p:txBody>
      </p:sp>
    </p:spTree>
    <p:extLst>
      <p:ext uri="{BB962C8B-B14F-4D97-AF65-F5344CB8AC3E}">
        <p14:creationId xmlns:p14="http://schemas.microsoft.com/office/powerpoint/2010/main" val="20948528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0936E1AD-0EFF-4B17-822D-1DD58FD8DD44}"/>
              </a:ext>
            </a:extLst>
          </p:cNvPr>
          <p:cNvSpPr>
            <a:spLocks noGrp="1"/>
          </p:cNvSpPr>
          <p:nvPr>
            <p:ph type="title"/>
          </p:nvPr>
        </p:nvSpPr>
        <p:spPr>
          <a:xfrm>
            <a:off x="0" y="-237395"/>
            <a:ext cx="10515600" cy="1325563"/>
          </a:xfrm>
        </p:spPr>
        <p:txBody>
          <a:bodyPr>
            <a:noAutofit/>
          </a:bodyPr>
          <a:lstStyle/>
          <a:p>
            <a:r>
              <a:rPr lang="en-US" sz="4800" dirty="0"/>
              <a:t>Chlorination</a:t>
            </a:r>
          </a:p>
        </p:txBody>
      </p:sp>
      <p:sp>
        <p:nvSpPr>
          <p:cNvPr id="36" name="Content Placeholder 35">
            <a:extLst>
              <a:ext uri="{FF2B5EF4-FFF2-40B4-BE49-F238E27FC236}">
                <a16:creationId xmlns:a16="http://schemas.microsoft.com/office/drawing/2014/main" id="{AA6BDC30-A041-4159-9529-818F08458FE4}"/>
              </a:ext>
            </a:extLst>
          </p:cNvPr>
          <p:cNvSpPr>
            <a:spLocks noGrp="1"/>
          </p:cNvSpPr>
          <p:nvPr>
            <p:ph idx="1"/>
          </p:nvPr>
        </p:nvSpPr>
        <p:spPr>
          <a:xfrm>
            <a:off x="838200" y="1997738"/>
            <a:ext cx="5257800" cy="4179226"/>
          </a:xfrm>
        </p:spPr>
        <p:txBody>
          <a:bodyPr>
            <a:normAutofit/>
          </a:bodyPr>
          <a:lstStyle/>
          <a:p>
            <a:pPr lvl="1">
              <a:lnSpc>
                <a:spcPct val="150000"/>
              </a:lnSpc>
            </a:pPr>
            <a:r>
              <a:rPr lang="en-US" dirty="0"/>
              <a:t>Liquid, solid, and gas forms</a:t>
            </a:r>
          </a:p>
          <a:p>
            <a:pPr lvl="1">
              <a:lnSpc>
                <a:spcPct val="150000"/>
              </a:lnSpc>
            </a:pPr>
            <a:r>
              <a:rPr lang="en-US" dirty="0"/>
              <a:t>Requires chorine residual and occurrence of breakpoint chlorination</a:t>
            </a:r>
          </a:p>
          <a:p>
            <a:pPr lvl="1">
              <a:lnSpc>
                <a:spcPct val="150000"/>
              </a:lnSpc>
            </a:pPr>
            <a:r>
              <a:rPr lang="en-US" dirty="0" err="1"/>
              <a:t>Dechlorination</a:t>
            </a:r>
            <a:r>
              <a:rPr lang="en-US" dirty="0"/>
              <a:t> must occur to prevent fish kills</a:t>
            </a:r>
          </a:p>
        </p:txBody>
      </p:sp>
      <p:pic>
        <p:nvPicPr>
          <p:cNvPr id="3" name="Picture 2">
            <a:extLst>
              <a:ext uri="{FF2B5EF4-FFF2-40B4-BE49-F238E27FC236}">
                <a16:creationId xmlns:a16="http://schemas.microsoft.com/office/drawing/2014/main" id="{967257F8-0123-48C6-A62B-307E5CCE9C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997738"/>
            <a:ext cx="5721644" cy="3772094"/>
          </a:xfrm>
          <a:prstGeom prst="rect">
            <a:avLst/>
          </a:prstGeom>
        </p:spPr>
      </p:pic>
    </p:spTree>
    <p:extLst>
      <p:ext uri="{BB962C8B-B14F-4D97-AF65-F5344CB8AC3E}">
        <p14:creationId xmlns:p14="http://schemas.microsoft.com/office/powerpoint/2010/main" val="6506788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0936E1AD-0EFF-4B17-822D-1DD58FD8DD44}"/>
              </a:ext>
            </a:extLst>
          </p:cNvPr>
          <p:cNvSpPr>
            <a:spLocks noGrp="1"/>
          </p:cNvSpPr>
          <p:nvPr>
            <p:ph type="title"/>
          </p:nvPr>
        </p:nvSpPr>
        <p:spPr/>
        <p:txBody>
          <a:bodyPr>
            <a:noAutofit/>
          </a:bodyPr>
          <a:lstStyle/>
          <a:p>
            <a:r>
              <a:rPr lang="en-US" sz="4800" dirty="0"/>
              <a:t>UV disinfection</a:t>
            </a:r>
          </a:p>
        </p:txBody>
      </p:sp>
      <p:sp>
        <p:nvSpPr>
          <p:cNvPr id="36" name="Content Placeholder 35">
            <a:extLst>
              <a:ext uri="{FF2B5EF4-FFF2-40B4-BE49-F238E27FC236}">
                <a16:creationId xmlns:a16="http://schemas.microsoft.com/office/drawing/2014/main" id="{AA6BDC30-A041-4159-9529-818F08458FE4}"/>
              </a:ext>
            </a:extLst>
          </p:cNvPr>
          <p:cNvSpPr>
            <a:spLocks noGrp="1"/>
          </p:cNvSpPr>
          <p:nvPr>
            <p:ph sz="half" idx="1"/>
          </p:nvPr>
        </p:nvSpPr>
        <p:spPr/>
        <p:txBody>
          <a:bodyPr>
            <a:normAutofit/>
          </a:bodyPr>
          <a:lstStyle/>
          <a:p>
            <a:pPr lvl="1">
              <a:lnSpc>
                <a:spcPct val="150000"/>
              </a:lnSpc>
            </a:pPr>
            <a:r>
              <a:rPr lang="en-US" dirty="0"/>
              <a:t>Safer than chlorination</a:t>
            </a:r>
          </a:p>
          <a:p>
            <a:pPr lvl="1">
              <a:lnSpc>
                <a:spcPct val="150000"/>
              </a:lnSpc>
            </a:pPr>
            <a:r>
              <a:rPr lang="en-US" dirty="0"/>
              <a:t>No residual required</a:t>
            </a:r>
          </a:p>
          <a:p>
            <a:pPr lvl="1">
              <a:lnSpc>
                <a:spcPct val="150000"/>
              </a:lnSpc>
            </a:pPr>
            <a:r>
              <a:rPr lang="en-US" dirty="0"/>
              <a:t>Less space intensive</a:t>
            </a:r>
          </a:p>
          <a:p>
            <a:pPr lvl="1">
              <a:lnSpc>
                <a:spcPct val="150000"/>
              </a:lnSpc>
            </a:pPr>
            <a:r>
              <a:rPr lang="en-US" dirty="0"/>
              <a:t>UV wavelength of 253nm disinfects bacteria </a:t>
            </a:r>
          </a:p>
        </p:txBody>
      </p:sp>
      <p:pic>
        <p:nvPicPr>
          <p:cNvPr id="4" name="Content Placeholder 3">
            <a:extLst>
              <a:ext uri="{FF2B5EF4-FFF2-40B4-BE49-F238E27FC236}">
                <a16:creationId xmlns:a16="http://schemas.microsoft.com/office/drawing/2014/main" id="{9F2125B5-5B17-4F70-8441-B3AB776732C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98508" y="1221186"/>
            <a:ext cx="4878859" cy="4955778"/>
          </a:xfrm>
        </p:spPr>
      </p:pic>
    </p:spTree>
    <p:extLst>
      <p:ext uri="{BB962C8B-B14F-4D97-AF65-F5344CB8AC3E}">
        <p14:creationId xmlns:p14="http://schemas.microsoft.com/office/powerpoint/2010/main" val="22192372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0936E1AD-0EFF-4B17-822D-1DD58FD8DD44}"/>
              </a:ext>
            </a:extLst>
          </p:cNvPr>
          <p:cNvSpPr>
            <a:spLocks noGrp="1"/>
          </p:cNvSpPr>
          <p:nvPr>
            <p:ph type="title"/>
          </p:nvPr>
        </p:nvSpPr>
        <p:spPr>
          <a:xfrm>
            <a:off x="0" y="1"/>
            <a:ext cx="10515600" cy="1058238"/>
          </a:xfrm>
        </p:spPr>
        <p:txBody>
          <a:bodyPr>
            <a:noAutofit/>
          </a:bodyPr>
          <a:lstStyle/>
          <a:p>
            <a:r>
              <a:rPr lang="en-US" sz="4800" dirty="0"/>
              <a:t>Solids Handling</a:t>
            </a:r>
          </a:p>
        </p:txBody>
      </p:sp>
      <p:sp>
        <p:nvSpPr>
          <p:cNvPr id="36" name="Content Placeholder 35">
            <a:extLst>
              <a:ext uri="{FF2B5EF4-FFF2-40B4-BE49-F238E27FC236}">
                <a16:creationId xmlns:a16="http://schemas.microsoft.com/office/drawing/2014/main" id="{AA6BDC30-A041-4159-9529-818F08458FE4}"/>
              </a:ext>
            </a:extLst>
          </p:cNvPr>
          <p:cNvSpPr>
            <a:spLocks noGrp="1"/>
          </p:cNvSpPr>
          <p:nvPr>
            <p:ph idx="1"/>
          </p:nvPr>
        </p:nvSpPr>
        <p:spPr>
          <a:xfrm>
            <a:off x="447223" y="1997738"/>
            <a:ext cx="5648777" cy="4179226"/>
          </a:xfrm>
        </p:spPr>
        <p:txBody>
          <a:bodyPr>
            <a:normAutofit/>
          </a:bodyPr>
          <a:lstStyle/>
          <a:p>
            <a:pPr marL="0" lvl="1" indent="0">
              <a:lnSpc>
                <a:spcPct val="100000"/>
              </a:lnSpc>
              <a:spcBef>
                <a:spcPts val="0"/>
              </a:spcBef>
              <a:spcAft>
                <a:spcPts val="2400"/>
              </a:spcAft>
              <a:buNone/>
            </a:pPr>
            <a:r>
              <a:rPr lang="en-US" dirty="0"/>
              <a:t>Pumped primary and secondary sludge must be disposed of properly</a:t>
            </a:r>
          </a:p>
          <a:p>
            <a:pPr marL="0" lvl="1" indent="0">
              <a:lnSpc>
                <a:spcPct val="100000"/>
              </a:lnSpc>
              <a:spcBef>
                <a:spcPts val="0"/>
              </a:spcBef>
              <a:spcAft>
                <a:spcPts val="2400"/>
              </a:spcAft>
              <a:buNone/>
            </a:pPr>
            <a:r>
              <a:rPr lang="en-US" dirty="0"/>
              <a:t>Sludge disposal is regulated due to the presence of pathogens, heavy metals, etc.</a:t>
            </a:r>
          </a:p>
          <a:p>
            <a:pPr marL="0" lvl="1" indent="0">
              <a:lnSpc>
                <a:spcPct val="100000"/>
              </a:lnSpc>
              <a:spcBef>
                <a:spcPts val="0"/>
              </a:spcBef>
              <a:spcAft>
                <a:spcPts val="2400"/>
              </a:spcAft>
              <a:buNone/>
            </a:pPr>
            <a:r>
              <a:rPr lang="en-US" dirty="0"/>
              <a:t>Water must be removed from sludge for transport</a:t>
            </a:r>
          </a:p>
          <a:p>
            <a:pPr marL="0" lvl="1" indent="0">
              <a:lnSpc>
                <a:spcPct val="100000"/>
              </a:lnSpc>
              <a:spcBef>
                <a:spcPts val="0"/>
              </a:spcBef>
              <a:spcAft>
                <a:spcPts val="2400"/>
              </a:spcAft>
              <a:buNone/>
            </a:pPr>
            <a:r>
              <a:rPr lang="en-US" dirty="0"/>
              <a:t>Digestion used to stabilize solids</a:t>
            </a:r>
          </a:p>
        </p:txBody>
      </p:sp>
      <p:pic>
        <p:nvPicPr>
          <p:cNvPr id="3" name="Picture 2" descr="A field with dirt and grass&#10;&#10;AI-generated content may be incorrect.">
            <a:extLst>
              <a:ext uri="{FF2B5EF4-FFF2-40B4-BE49-F238E27FC236}">
                <a16:creationId xmlns:a16="http://schemas.microsoft.com/office/drawing/2014/main" id="{C99AC3F7-CBCA-C1B0-A383-661C1D4222A8}"/>
              </a:ext>
            </a:extLst>
          </p:cNvPr>
          <p:cNvPicPr>
            <a:picLocks noChangeAspect="1"/>
          </p:cNvPicPr>
          <p:nvPr/>
        </p:nvPicPr>
        <p:blipFill>
          <a:blip r:embed="rId3"/>
          <a:stretch>
            <a:fillRect/>
          </a:stretch>
        </p:blipFill>
        <p:spPr>
          <a:xfrm>
            <a:off x="6395218" y="1997738"/>
            <a:ext cx="5349559" cy="4016829"/>
          </a:xfrm>
          <a:prstGeom prst="rect">
            <a:avLst/>
          </a:prstGeom>
        </p:spPr>
      </p:pic>
    </p:spTree>
    <p:extLst>
      <p:ext uri="{BB962C8B-B14F-4D97-AF65-F5344CB8AC3E}">
        <p14:creationId xmlns:p14="http://schemas.microsoft.com/office/powerpoint/2010/main" val="2052912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a:extLst>
              <a:ext uri="{FF2B5EF4-FFF2-40B4-BE49-F238E27FC236}">
                <a16:creationId xmlns:a16="http://schemas.microsoft.com/office/drawing/2014/main" id="{D3378F34-19C6-443D-B05A-00767689416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39788" y="2982716"/>
            <a:ext cx="5157787" cy="2729306"/>
          </a:xfrm>
        </p:spPr>
      </p:pic>
      <p:sp>
        <p:nvSpPr>
          <p:cNvPr id="35" name="Title 34">
            <a:extLst>
              <a:ext uri="{FF2B5EF4-FFF2-40B4-BE49-F238E27FC236}">
                <a16:creationId xmlns:a16="http://schemas.microsoft.com/office/drawing/2014/main" id="{0936E1AD-0EFF-4B17-822D-1DD58FD8DD44}"/>
              </a:ext>
            </a:extLst>
          </p:cNvPr>
          <p:cNvSpPr>
            <a:spLocks noGrp="1"/>
          </p:cNvSpPr>
          <p:nvPr>
            <p:ph type="title"/>
          </p:nvPr>
        </p:nvSpPr>
        <p:spPr/>
        <p:txBody>
          <a:bodyPr>
            <a:noAutofit/>
          </a:bodyPr>
          <a:lstStyle/>
          <a:p>
            <a:r>
              <a:rPr lang="en-US" sz="4800" dirty="0"/>
              <a:t>Solids Handling Technology</a:t>
            </a:r>
          </a:p>
        </p:txBody>
      </p:sp>
      <p:pic>
        <p:nvPicPr>
          <p:cNvPr id="25" name="Picture 24">
            <a:extLst>
              <a:ext uri="{FF2B5EF4-FFF2-40B4-BE49-F238E27FC236}">
                <a16:creationId xmlns:a16="http://schemas.microsoft.com/office/drawing/2014/main" id="{B6313A25-48D0-479E-B68F-146E4F1601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6904" y="1865313"/>
            <a:ext cx="5456795" cy="1989023"/>
          </a:xfrm>
          <a:prstGeom prst="rect">
            <a:avLst/>
          </a:prstGeom>
        </p:spPr>
      </p:pic>
      <p:pic>
        <p:nvPicPr>
          <p:cNvPr id="27" name="Picture 26">
            <a:extLst>
              <a:ext uri="{FF2B5EF4-FFF2-40B4-BE49-F238E27FC236}">
                <a16:creationId xmlns:a16="http://schemas.microsoft.com/office/drawing/2014/main" id="{B042CC73-2F93-4783-870D-284D42A570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86904" y="4065508"/>
            <a:ext cx="5672098" cy="2674446"/>
          </a:xfrm>
          <a:prstGeom prst="rect">
            <a:avLst/>
          </a:prstGeom>
        </p:spPr>
      </p:pic>
    </p:spTree>
    <p:extLst>
      <p:ext uri="{BB962C8B-B14F-4D97-AF65-F5344CB8AC3E}">
        <p14:creationId xmlns:p14="http://schemas.microsoft.com/office/powerpoint/2010/main" val="233104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1FB25-FCFA-FB54-3319-02BED5831127}"/>
            </a:ext>
          </a:extLst>
        </p:cNvPr>
        <p:cNvGrpSpPr/>
        <p:nvPr/>
      </p:nvGrpSpPr>
      <p:grpSpPr>
        <a:xfrm>
          <a:off x="0" y="0"/>
          <a:ext cx="0" cy="0"/>
          <a:chOff x="0" y="0"/>
          <a:chExt cx="0" cy="0"/>
        </a:xfrm>
      </p:grpSpPr>
      <p:sp>
        <p:nvSpPr>
          <p:cNvPr id="35" name="Title 34">
            <a:extLst>
              <a:ext uri="{FF2B5EF4-FFF2-40B4-BE49-F238E27FC236}">
                <a16:creationId xmlns:a16="http://schemas.microsoft.com/office/drawing/2014/main" id="{A2FA4607-36EF-6232-9320-4F2B8DB0672D}"/>
              </a:ext>
            </a:extLst>
          </p:cNvPr>
          <p:cNvSpPr>
            <a:spLocks noGrp="1"/>
          </p:cNvSpPr>
          <p:nvPr>
            <p:ph type="title"/>
          </p:nvPr>
        </p:nvSpPr>
        <p:spPr>
          <a:xfrm>
            <a:off x="0" y="1"/>
            <a:ext cx="10515600" cy="1058238"/>
          </a:xfrm>
        </p:spPr>
        <p:txBody>
          <a:bodyPr>
            <a:noAutofit/>
          </a:bodyPr>
          <a:lstStyle/>
          <a:p>
            <a:r>
              <a:rPr lang="en-US" sz="4800" dirty="0"/>
              <a:t>Digestion</a:t>
            </a:r>
          </a:p>
        </p:txBody>
      </p:sp>
      <p:pic>
        <p:nvPicPr>
          <p:cNvPr id="6" name="Content Placeholder 5" descr="A water treatment plant with a large tank&#10;&#10;AI-generated content may be incorrect.">
            <a:extLst>
              <a:ext uri="{FF2B5EF4-FFF2-40B4-BE49-F238E27FC236}">
                <a16:creationId xmlns:a16="http://schemas.microsoft.com/office/drawing/2014/main" id="{42131A66-0E22-954B-6D7D-CF9779D0F928}"/>
              </a:ext>
            </a:extLst>
          </p:cNvPr>
          <p:cNvPicPr>
            <a:picLocks noGrp="1" noChangeAspect="1"/>
          </p:cNvPicPr>
          <p:nvPr>
            <p:ph idx="1"/>
          </p:nvPr>
        </p:nvPicPr>
        <p:blipFill>
          <a:blip r:embed="rId3"/>
          <a:stretch>
            <a:fillRect/>
          </a:stretch>
        </p:blipFill>
        <p:spPr>
          <a:xfrm>
            <a:off x="128703" y="1463901"/>
            <a:ext cx="5795053" cy="4351338"/>
          </a:xfrm>
        </p:spPr>
      </p:pic>
      <p:pic>
        <p:nvPicPr>
          <p:cNvPr id="8" name="Picture 7" descr="A building with a large cement silo&#10;&#10;AI-generated content may be incorrect.">
            <a:extLst>
              <a:ext uri="{FF2B5EF4-FFF2-40B4-BE49-F238E27FC236}">
                <a16:creationId xmlns:a16="http://schemas.microsoft.com/office/drawing/2014/main" id="{161A9EA9-C4A1-C2F5-3CD7-753E148C580C}"/>
              </a:ext>
            </a:extLst>
          </p:cNvPr>
          <p:cNvPicPr>
            <a:picLocks noChangeAspect="1"/>
          </p:cNvPicPr>
          <p:nvPr/>
        </p:nvPicPr>
        <p:blipFill>
          <a:blip r:embed="rId4"/>
          <a:stretch>
            <a:fillRect/>
          </a:stretch>
        </p:blipFill>
        <p:spPr>
          <a:xfrm>
            <a:off x="6268245" y="1448423"/>
            <a:ext cx="5795053" cy="4351338"/>
          </a:xfrm>
          <a:prstGeom prst="rect">
            <a:avLst/>
          </a:prstGeom>
        </p:spPr>
      </p:pic>
    </p:spTree>
    <p:extLst>
      <p:ext uri="{BB962C8B-B14F-4D97-AF65-F5344CB8AC3E}">
        <p14:creationId xmlns:p14="http://schemas.microsoft.com/office/powerpoint/2010/main" val="7376380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EAD86C-D1D1-9C41-B6CB-6D5FA4C85069}"/>
              </a:ext>
            </a:extLst>
          </p:cNvPr>
          <p:cNvSpPr>
            <a:spLocks noGrp="1"/>
          </p:cNvSpPr>
          <p:nvPr>
            <p:ph type="body" sz="quarter" idx="13"/>
          </p:nvPr>
        </p:nvSpPr>
        <p:spPr/>
        <p:txBody>
          <a:bodyPr/>
          <a:lstStyle/>
          <a:p>
            <a:r>
              <a:rPr lang="en-US"/>
              <a:t>Questions?</a:t>
            </a:r>
          </a:p>
        </p:txBody>
      </p:sp>
    </p:spTree>
    <p:extLst>
      <p:ext uri="{BB962C8B-B14F-4D97-AF65-F5344CB8AC3E}">
        <p14:creationId xmlns:p14="http://schemas.microsoft.com/office/powerpoint/2010/main" val="10855948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65619C-05E3-4BF1-BFF3-F13201A48B0B}"/>
              </a:ext>
            </a:extLst>
          </p:cNvPr>
          <p:cNvSpPr txBox="1"/>
          <p:nvPr/>
        </p:nvSpPr>
        <p:spPr>
          <a:xfrm>
            <a:off x="2021681" y="535709"/>
            <a:ext cx="814863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CONTACT INFORMATION</a:t>
            </a:r>
          </a:p>
        </p:txBody>
      </p:sp>
      <p:pic>
        <p:nvPicPr>
          <p:cNvPr id="5" name="Picture 4">
            <a:extLst>
              <a:ext uri="{FF2B5EF4-FFF2-40B4-BE49-F238E27FC236}">
                <a16:creationId xmlns:a16="http://schemas.microsoft.com/office/drawing/2014/main" id="{1839117A-590D-48F8-9D6C-805756330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2248" y="1485900"/>
            <a:ext cx="6707505" cy="2653665"/>
          </a:xfrm>
          <a:prstGeom prst="rect">
            <a:avLst/>
          </a:prstGeom>
        </p:spPr>
      </p:pic>
      <p:sp>
        <p:nvSpPr>
          <p:cNvPr id="2" name="TextBox 1">
            <a:extLst>
              <a:ext uri="{FF2B5EF4-FFF2-40B4-BE49-F238E27FC236}">
                <a16:creationId xmlns:a16="http://schemas.microsoft.com/office/drawing/2014/main" id="{551E57B6-E790-4D7E-B331-2D336A29E792}"/>
              </a:ext>
            </a:extLst>
          </p:cNvPr>
          <p:cNvSpPr txBox="1"/>
          <p:nvPr/>
        </p:nvSpPr>
        <p:spPr>
          <a:xfrm>
            <a:off x="6411240" y="4446740"/>
            <a:ext cx="5639685" cy="193899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Department of Civil Engineering  MSC01 1070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1 University of New Mexico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Albuquerque, NM 87131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505-277-0644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swefc@unm.edu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http://swefc.unm.edu </a:t>
            </a:r>
          </a:p>
        </p:txBody>
      </p:sp>
      <p:sp>
        <p:nvSpPr>
          <p:cNvPr id="6" name="TextBox 5">
            <a:extLst>
              <a:ext uri="{FF2B5EF4-FFF2-40B4-BE49-F238E27FC236}">
                <a16:creationId xmlns:a16="http://schemas.microsoft.com/office/drawing/2014/main" id="{35F2AC91-6A32-4AD1-97F1-93D003C4502A}"/>
              </a:ext>
            </a:extLst>
          </p:cNvPr>
          <p:cNvSpPr txBox="1"/>
          <p:nvPr/>
        </p:nvSpPr>
        <p:spPr>
          <a:xfrm>
            <a:off x="598515" y="4987067"/>
            <a:ext cx="5399514"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dirty="0" err="1">
                <a:solidFill>
                  <a:prstClr val="black"/>
                </a:solidFill>
                <a:latin typeface="Raleway" panose="020B0503030101060003" pitchFamily="34" charset="0"/>
              </a:rPr>
              <a:t>swefc@unm.edu</a:t>
            </a:r>
            <a:endParaRPr kumimoji="0" lang="en-US" sz="3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endParaRPr>
          </a:p>
        </p:txBody>
      </p:sp>
    </p:spTree>
    <p:extLst>
      <p:ext uri="{BB962C8B-B14F-4D97-AF65-F5344CB8AC3E}">
        <p14:creationId xmlns:p14="http://schemas.microsoft.com/office/powerpoint/2010/main" val="2825714846"/>
      </p:ext>
    </p:extLst>
  </p:cSld>
  <p:clrMapOvr>
    <a:masterClrMapping/>
  </p:clrMapOvr>
</p:sld>
</file>

<file path=ppt/theme/theme1.xml><?xml version="1.0" encoding="utf-8"?>
<a:theme xmlns:a="http://schemas.openxmlformats.org/drawingml/2006/main" name="Office Theme">
  <a:themeElements>
    <a:clrScheme name="Custom 3">
      <a:dk1>
        <a:srgbClr val="024191"/>
      </a:dk1>
      <a:lt1>
        <a:srgbClr val="FFFFFF"/>
      </a:lt1>
      <a:dk2>
        <a:srgbClr val="1A7DC0"/>
      </a:dk2>
      <a:lt2>
        <a:srgbClr val="B7B7B7"/>
      </a:lt2>
      <a:accent1>
        <a:srgbClr val="16692C"/>
      </a:accent1>
      <a:accent2>
        <a:srgbClr val="1A7DC0"/>
      </a:accent2>
      <a:accent3>
        <a:srgbClr val="024191"/>
      </a:accent3>
      <a:accent4>
        <a:srgbClr val="227C3A"/>
      </a:accent4>
      <a:accent5>
        <a:srgbClr val="666666"/>
      </a:accent5>
      <a:accent6>
        <a:srgbClr val="60BF5C"/>
      </a:accent6>
      <a:hlink>
        <a:srgbClr val="6ED1EA"/>
      </a:hlink>
      <a:folHlink>
        <a:srgbClr val="60BF5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D01BAA1-D028-C148-8494-391879C48DCD}" vid="{C34D3342-74D6-2746-A394-F14F65AE9A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81530E3F6B7AA41B74DDEE79226B885" ma:contentTypeVersion="19" ma:contentTypeDescription="Create a new document." ma:contentTypeScope="" ma:versionID="d7b304dc3ac3320a32f12cb982988638">
  <xsd:schema xmlns:xsd="http://www.w3.org/2001/XMLSchema" xmlns:xs="http://www.w3.org/2001/XMLSchema" xmlns:p="http://schemas.microsoft.com/office/2006/metadata/properties" xmlns:ns2="bcfcacb4-ef8c-4171-b2bd-68e64a4a5b38" xmlns:ns3="adfd91b3-bd4d-4885-9b34-1e53a11780c3" targetNamespace="http://schemas.microsoft.com/office/2006/metadata/properties" ma:root="true" ma:fieldsID="af15f68de9fb5e13bf583caa6f1aca26" ns2:_="" ns3:_="">
    <xsd:import namespace="bcfcacb4-ef8c-4171-b2bd-68e64a4a5b38"/>
    <xsd:import namespace="adfd91b3-bd4d-4885-9b34-1e53a11780c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fcacb4-ef8c-4171-b2bd-68e64a4a5b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911b813-a230-4b01-befd-2f84efefd6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fd91b3-bd4d-4885-9b34-1e53a11780c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6d5565d-c95a-477d-8f04-9b80b2ec6ed2}" ma:internalName="TaxCatchAll" ma:showField="CatchAllData" ma:web="adfd91b3-bd4d-4885-9b34-1e53a11780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cfcacb4-ef8c-4171-b2bd-68e64a4a5b38">
      <Terms xmlns="http://schemas.microsoft.com/office/infopath/2007/PartnerControls"/>
    </lcf76f155ced4ddcb4097134ff3c332f>
    <TaxCatchAll xmlns="adfd91b3-bd4d-4885-9b34-1e53a11780c3" xsi:nil="true"/>
  </documentManagement>
</p:properties>
</file>

<file path=customXml/itemProps1.xml><?xml version="1.0" encoding="utf-8"?>
<ds:datastoreItem xmlns:ds="http://schemas.openxmlformats.org/officeDocument/2006/customXml" ds:itemID="{3A250BCC-3449-4F46-971A-90E33069C1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fcacb4-ef8c-4171-b2bd-68e64a4a5b38"/>
    <ds:schemaRef ds:uri="adfd91b3-bd4d-4885-9b34-1e53a11780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205C400-FD27-449A-A850-03D4FED162EE}">
  <ds:schemaRefs>
    <ds:schemaRef ds:uri="http://schemas.microsoft.com/sharepoint/v3/contenttype/forms"/>
  </ds:schemaRefs>
</ds:datastoreItem>
</file>

<file path=customXml/itemProps3.xml><?xml version="1.0" encoding="utf-8"?>
<ds:datastoreItem xmlns:ds="http://schemas.openxmlformats.org/officeDocument/2006/customXml" ds:itemID="{18131E72-2C78-485F-9260-EFB58D9453DB}">
  <ds:schemaRefs>
    <ds:schemaRef ds:uri="http://purl.org/dc/terms/"/>
    <ds:schemaRef ds:uri="http://www.w3.org/XML/1998/namespace"/>
    <ds:schemaRef ds:uri="http://purl.org/dc/elements/1.1/"/>
    <ds:schemaRef ds:uri="http://schemas.microsoft.com/office/infopath/2007/PartnerControls"/>
    <ds:schemaRef ds:uri="adfd91b3-bd4d-4885-9b34-1e53a11780c3"/>
    <ds:schemaRef ds:uri="http://schemas.microsoft.com/office/2006/documentManagement/types"/>
    <ds:schemaRef ds:uri="http://purl.org/dc/dcmitype/"/>
    <ds:schemaRef ds:uri="http://schemas.microsoft.com/office/2006/metadata/properties"/>
    <ds:schemaRef ds:uri="http://schemas.openxmlformats.org/package/2006/metadata/core-properties"/>
    <ds:schemaRef ds:uri="bcfcacb4-ef8c-4171-b2bd-68e64a4a5b38"/>
  </ds:schemaRefs>
</ds:datastoreItem>
</file>

<file path=docMetadata/LabelInfo.xml><?xml version="1.0" encoding="utf-8"?>
<clbl:labelList xmlns:clbl="http://schemas.microsoft.com/office/2020/mipLabelMetadata">
  <clbl:label id="{25aa9830-e0f9-482b-897e-1a3b3c855e5c}" enabled="0" method="" siteId="{25aa9830-e0f9-482b-897e-1a3b3c855e5c}" removed="1"/>
</clbl:labelList>
</file>

<file path=docProps/app.xml><?xml version="1.0" encoding="utf-8"?>
<Properties xmlns="http://schemas.openxmlformats.org/officeDocument/2006/extended-properties" xmlns:vt="http://schemas.openxmlformats.org/officeDocument/2006/docPropsVTypes">
  <Template/>
  <TotalTime>13146</TotalTime>
  <Words>5406</Words>
  <Application>Microsoft Office PowerPoint</Application>
  <PresentationFormat>Widescreen</PresentationFormat>
  <Paragraphs>495</Paragraphs>
  <Slides>50</Slides>
  <Notes>47</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PowerPoint Presentation</vt:lpstr>
      <vt:lpstr>Your trainers for today:</vt:lpstr>
      <vt:lpstr>PowerPoint Presentation</vt:lpstr>
      <vt:lpstr>PowerPoint Presentation</vt:lpstr>
      <vt:lpstr>WPI/ABC Operator Certification</vt:lpstr>
      <vt:lpstr>Schedule for 2025:</vt:lpstr>
      <vt:lpstr>https://swefc.unm.edu/home/op-cert-trainings/</vt:lpstr>
      <vt:lpstr>Sign in for every session to ensure you get credit for attending</vt:lpstr>
      <vt:lpstr>Wastewater Regulation History</vt:lpstr>
      <vt:lpstr>Why do we treat wastewater?</vt:lpstr>
      <vt:lpstr>What do we treat wastewater for?</vt:lpstr>
      <vt:lpstr>History of Wastewater Regulations</vt:lpstr>
      <vt:lpstr>Clean Water Act (CWA) of 1972</vt:lpstr>
      <vt:lpstr>National Pollutant Discharge Elimination System (NPDES) permit program</vt:lpstr>
      <vt:lpstr>Effluent Discharge Limits</vt:lpstr>
      <vt:lpstr>PowerPoint Presentation</vt:lpstr>
      <vt:lpstr>NPDES Non-Compliance</vt:lpstr>
      <vt:lpstr>Wastewater Treatment Overview</vt:lpstr>
      <vt:lpstr>General treatment processes</vt:lpstr>
      <vt:lpstr>PowerPoint Presentation</vt:lpstr>
      <vt:lpstr>PowerPoint Presentation</vt:lpstr>
      <vt:lpstr>Important Wastewater Terms</vt:lpstr>
      <vt:lpstr>Nitrogen Cycle</vt:lpstr>
      <vt:lpstr>Sulfur Cycle</vt:lpstr>
      <vt:lpstr>Collection System</vt:lpstr>
      <vt:lpstr>Sewer Pipes</vt:lpstr>
      <vt:lpstr>Odor Control</vt:lpstr>
      <vt:lpstr>Pretreatment</vt:lpstr>
      <vt:lpstr>Bar Screens</vt:lpstr>
      <vt:lpstr>Comminutors</vt:lpstr>
      <vt:lpstr>Grit Removal</vt:lpstr>
      <vt:lpstr>Flow Measurement</vt:lpstr>
      <vt:lpstr>Flow Measurement Devices</vt:lpstr>
      <vt:lpstr>Primary Treatment</vt:lpstr>
      <vt:lpstr>Primary Clarifier</vt:lpstr>
      <vt:lpstr>Secondary Treatment</vt:lpstr>
      <vt:lpstr>PowerPoint Presentation</vt:lpstr>
      <vt:lpstr>Rotating Biological Contactors (RBCs)</vt:lpstr>
      <vt:lpstr>Activated Sludge</vt:lpstr>
      <vt:lpstr>Wastewater Treatment Ponds</vt:lpstr>
      <vt:lpstr>Package Plants</vt:lpstr>
      <vt:lpstr>Tertiary Treatment</vt:lpstr>
      <vt:lpstr>Disinfection</vt:lpstr>
      <vt:lpstr>Chlorination</vt:lpstr>
      <vt:lpstr>UV disinfection</vt:lpstr>
      <vt:lpstr>Solids Handling</vt:lpstr>
      <vt:lpstr>Solids Handling Technology</vt:lpstr>
      <vt:lpstr>Digestion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Webinar or Presentation</dc:title>
  <dc:creator>Cristen G. Crew</dc:creator>
  <cp:lastModifiedBy>A.J. Barney</cp:lastModifiedBy>
  <cp:revision>25</cp:revision>
  <dcterms:created xsi:type="dcterms:W3CDTF">2023-08-01T20:07:54Z</dcterms:created>
  <dcterms:modified xsi:type="dcterms:W3CDTF">2025-07-10T15:02:02Z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0x010100381530E3F6B7AA41B74DDEE79226B885</vt:lpwstr>
  </property>
  <property fmtid="{D5CDD505-2E9C-101B-9397-08002B2CF9AE}" pid="3" name="MediaServiceImageTags">
    <vt:lpwstr/>
  </property>
</Properties>
</file>