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1.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2.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3.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68.xml" ContentType="application/vnd.openxmlformats-officedocument.presentationml.notesSlide+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69.xml" ContentType="application/vnd.openxmlformats-officedocument.presentationml.notesSlide+xml"/>
  <Override PartName="/ppt/tags/tag7.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0"/>
    <p:sldMasterId id="2147484162" r:id="rId21"/>
  </p:sldMasterIdLst>
  <p:notesMasterIdLst>
    <p:notesMasterId r:id="rId99"/>
  </p:notesMasterIdLst>
  <p:sldIdLst>
    <p:sldId id="3768" r:id="rId22"/>
    <p:sldId id="3940" r:id="rId23"/>
    <p:sldId id="3967" r:id="rId24"/>
    <p:sldId id="3939" r:id="rId25"/>
    <p:sldId id="3808" r:id="rId26"/>
    <p:sldId id="3952" r:id="rId27"/>
    <p:sldId id="3942" r:id="rId28"/>
    <p:sldId id="3941" r:id="rId29"/>
    <p:sldId id="3950" r:id="rId30"/>
    <p:sldId id="3702" r:id="rId31"/>
    <p:sldId id="3652" r:id="rId32"/>
    <p:sldId id="3703" r:id="rId33"/>
    <p:sldId id="3666" r:id="rId34"/>
    <p:sldId id="3677" r:id="rId35"/>
    <p:sldId id="3704" r:id="rId36"/>
    <p:sldId id="3608" r:id="rId37"/>
    <p:sldId id="3609" r:id="rId38"/>
    <p:sldId id="3605" r:id="rId39"/>
    <p:sldId id="3606" r:id="rId40"/>
    <p:sldId id="3707" r:id="rId41"/>
    <p:sldId id="3607" r:id="rId42"/>
    <p:sldId id="3705" r:id="rId43"/>
    <p:sldId id="3706" r:id="rId44"/>
    <p:sldId id="3603" r:id="rId45"/>
    <p:sldId id="3632" r:id="rId46"/>
    <p:sldId id="3610" r:id="rId47"/>
    <p:sldId id="3634" r:id="rId48"/>
    <p:sldId id="3612" r:id="rId49"/>
    <p:sldId id="3644" r:id="rId50"/>
    <p:sldId id="3672" r:id="rId51"/>
    <p:sldId id="3701" r:id="rId52"/>
    <p:sldId id="3673" r:id="rId53"/>
    <p:sldId id="3708" r:id="rId54"/>
    <p:sldId id="3639" r:id="rId55"/>
    <p:sldId id="3947" r:id="rId56"/>
    <p:sldId id="3946" r:id="rId57"/>
    <p:sldId id="3661" r:id="rId58"/>
    <p:sldId id="3949" r:id="rId59"/>
    <p:sldId id="3953" r:id="rId60"/>
    <p:sldId id="3944" r:id="rId61"/>
    <p:sldId id="3691" r:id="rId62"/>
    <p:sldId id="3931" r:id="rId63"/>
    <p:sldId id="3934" r:id="rId64"/>
    <p:sldId id="3640" r:id="rId65"/>
    <p:sldId id="3709" r:id="rId66"/>
    <p:sldId id="3646" r:id="rId67"/>
    <p:sldId id="3643" r:id="rId68"/>
    <p:sldId id="3642" r:id="rId69"/>
    <p:sldId id="3710" r:id="rId70"/>
    <p:sldId id="3645" r:id="rId71"/>
    <p:sldId id="3613" r:id="rId72"/>
    <p:sldId id="3649" r:id="rId73"/>
    <p:sldId id="3948" r:id="rId74"/>
    <p:sldId id="3623" r:id="rId75"/>
    <p:sldId id="3624" r:id="rId76"/>
    <p:sldId id="3617" r:id="rId77"/>
    <p:sldId id="3630" r:id="rId78"/>
    <p:sldId id="3648" r:id="rId79"/>
    <p:sldId id="3711" r:id="rId80"/>
    <p:sldId id="3656" r:id="rId81"/>
    <p:sldId id="3647" r:id="rId82"/>
    <p:sldId id="3619" r:id="rId83"/>
    <p:sldId id="3937" r:id="rId84"/>
    <p:sldId id="3614" r:id="rId85"/>
    <p:sldId id="3954" r:id="rId86"/>
    <p:sldId id="3712" r:id="rId87"/>
    <p:sldId id="3713" r:id="rId88"/>
    <p:sldId id="3628" r:id="rId89"/>
    <p:sldId id="3629" r:id="rId90"/>
    <p:sldId id="3938" r:id="rId91"/>
    <p:sldId id="3627" r:id="rId92"/>
    <p:sldId id="3955" r:id="rId93"/>
    <p:sldId id="3604" r:id="rId94"/>
    <p:sldId id="3611" r:id="rId95"/>
    <p:sldId id="3932" r:id="rId96"/>
    <p:sldId id="3919" r:id="rId97"/>
    <p:sldId id="3913" r:id="rId9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3840" userDrawn="1">
          <p15:clr>
            <a:srgbClr val="A4A3A4"/>
          </p15:clr>
        </p15:guide>
        <p15:guide id="3" orient="horz" pos="1704" userDrawn="1">
          <p15:clr>
            <a:srgbClr val="A4A3A4"/>
          </p15:clr>
        </p15:guide>
        <p15:guide id="4" orient="horz"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 id="{DB3F452C-E8F7-78CF-69B5-69DD2E158C97}" name="Rose Afandi" initials="RA" userId="S::rafandi@unm.edu::f0ac4bf8-cd3f-4a7f-baff-8b2175634b9f" providerId="AD"/>
  <p188:author id="{953FE0F9-FFA5-3D07-6C22-9D48426D7EF1}" name="Dawn Nall" initials="DN" userId="Dawn Nal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ndra Blanton" initials="SB" lastIdx="2" clrIdx="0">
    <p:extLst>
      <p:ext uri="{19B8F6BF-5375-455C-9EA6-DF929625EA0E}">
        <p15:presenceInfo xmlns:p15="http://schemas.microsoft.com/office/powerpoint/2012/main" userId="S::blantons@unm.edu::45378809-820b-49fb-bcf1-86f11ea569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126F7-D9D0-4D78-AF02-98EC7B2180A4}" v="3" dt="2025-07-15T13:58:12.7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25" autoAdjust="0"/>
    <p:restoredTop sz="76789" autoAdjust="0"/>
  </p:normalViewPr>
  <p:slideViewPr>
    <p:cSldViewPr snapToGrid="0" snapToObjects="1">
      <p:cViewPr varScale="1">
        <p:scale>
          <a:sx n="40" d="100"/>
          <a:sy n="40" d="100"/>
        </p:scale>
        <p:origin x="60" y="216"/>
      </p:cViewPr>
      <p:guideLst>
        <p:guide orient="horz" pos="1344"/>
        <p:guide pos="3840"/>
        <p:guide orient="horz" pos="1704"/>
        <p:guide orient="horz" pos="3840"/>
      </p:guideLst>
    </p:cSldViewPr>
  </p:slideViewPr>
  <p:outlineViewPr>
    <p:cViewPr>
      <p:scale>
        <a:sx n="33" d="100"/>
        <a:sy n="33" d="100"/>
      </p:scale>
      <p:origin x="0" y="-82689"/>
    </p:cViewPr>
  </p:outlineViewPr>
  <p:notesTextViewPr>
    <p:cViewPr>
      <p:scale>
        <a:sx n="1" d="1"/>
        <a:sy n="1" d="1"/>
      </p:scale>
      <p:origin x="0" y="0"/>
    </p:cViewPr>
  </p:notesTextViewPr>
  <p:sorterViewPr>
    <p:cViewPr varScale="1">
      <p:scale>
        <a:sx n="1" d="1"/>
        <a:sy n="1" d="1"/>
      </p:scale>
      <p:origin x="0" y="-960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16" Type="http://schemas.openxmlformats.org/officeDocument/2006/relationships/customXml" Target="../customXml/item16.xml"/><Relationship Id="rId107" Type="http://schemas.microsoft.com/office/2018/10/relationships/authors" Target="authors.xml"/><Relationship Id="rId11" Type="http://schemas.openxmlformats.org/officeDocument/2006/relationships/customXml" Target="../customXml/item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102" Type="http://schemas.openxmlformats.org/officeDocument/2006/relationships/viewProps" Target="viewProps.xml"/><Relationship Id="rId5" Type="http://schemas.openxmlformats.org/officeDocument/2006/relationships/customXml" Target="../customXml/item5.xml"/><Relationship Id="rId90" Type="http://schemas.openxmlformats.org/officeDocument/2006/relationships/slide" Target="slides/slide69.xml"/><Relationship Id="rId95" Type="http://schemas.openxmlformats.org/officeDocument/2006/relationships/slide" Target="slides/slide74.xml"/><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80" Type="http://schemas.openxmlformats.org/officeDocument/2006/relationships/slide" Target="slides/slide59.xml"/><Relationship Id="rId85" Type="http://schemas.openxmlformats.org/officeDocument/2006/relationships/slide" Target="slides/slide64.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slide" Target="slides/slide12.xml"/><Relationship Id="rId38" Type="http://schemas.openxmlformats.org/officeDocument/2006/relationships/slide" Target="slides/slide17.xml"/><Relationship Id="rId59" Type="http://schemas.openxmlformats.org/officeDocument/2006/relationships/slide" Target="slides/slide38.xml"/><Relationship Id="rId103" Type="http://schemas.openxmlformats.org/officeDocument/2006/relationships/theme" Target="theme/theme1.xml"/><Relationship Id="rId20" Type="http://schemas.openxmlformats.org/officeDocument/2006/relationships/slideMaster" Target="slideMasters/slideMaster1.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slide" Target="slides/slide62.xml"/><Relationship Id="rId88" Type="http://schemas.openxmlformats.org/officeDocument/2006/relationships/slide" Target="slides/slide67.xml"/><Relationship Id="rId91" Type="http://schemas.openxmlformats.org/officeDocument/2006/relationships/slide" Target="slides/slide70.xml"/><Relationship Id="rId96" Type="http://schemas.openxmlformats.org/officeDocument/2006/relationships/slide" Target="slides/slide75.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6" Type="http://schemas.microsoft.com/office/2015/10/relationships/revisionInfo" Target="revisionInfo.xml"/><Relationship Id="rId10" Type="http://schemas.openxmlformats.org/officeDocument/2006/relationships/customXml" Target="../customXml/item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slide" Target="slides/slide7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slide" Target="slides/slide76.xml"/><Relationship Id="rId104" Type="http://schemas.openxmlformats.org/officeDocument/2006/relationships/tableStyles" Target="tableStyles.xml"/><Relationship Id="rId7" Type="http://schemas.openxmlformats.org/officeDocument/2006/relationships/customXml" Target="../customXml/item7.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customXml" Target="../customXml/item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slide" Target="slides/slide66.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 Id="rId100" Type="http://schemas.openxmlformats.org/officeDocument/2006/relationships/commentAuthors" Target="commentAuthors.xml"/><Relationship Id="rId105" Type="http://schemas.microsoft.com/office/2016/11/relationships/changesInfo" Target="changesInfos/changesInfo1.xml"/><Relationship Id="rId8" Type="http://schemas.openxmlformats.org/officeDocument/2006/relationships/customXml" Target="../customXml/item8.xml"/><Relationship Id="rId51" Type="http://schemas.openxmlformats.org/officeDocument/2006/relationships/slide" Target="slides/slide30.xml"/><Relationship Id="rId72" Type="http://schemas.openxmlformats.org/officeDocument/2006/relationships/slide" Target="slides/slide51.xml"/><Relationship Id="rId93" Type="http://schemas.openxmlformats.org/officeDocument/2006/relationships/slide" Target="slides/slide72.xml"/><Relationship Id="rId98" Type="http://schemas.openxmlformats.org/officeDocument/2006/relationships/slide" Target="slides/slide77.xml"/><Relationship Id="rId3" Type="http://schemas.openxmlformats.org/officeDocument/2006/relationships/customXml" Target="../customXml/item3.xml"/><Relationship Id="rId25" Type="http://schemas.openxmlformats.org/officeDocument/2006/relationships/slide" Target="slides/slide4.xml"/><Relationship Id="rId46" Type="http://schemas.openxmlformats.org/officeDocument/2006/relationships/slide" Target="slides/slide25.xml"/><Relationship Id="rId67" Type="http://schemas.openxmlformats.org/officeDocument/2006/relationships/slide" Target="slides/slide4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 Barney" userId="1b55b3db-74a8-4f99-9f89-49873b3c9220" providerId="ADAL" clId="{16A126F7-D9D0-4D78-AF02-98EC7B2180A4}"/>
    <pc:docChg chg="undo custSel addSld modSld">
      <pc:chgData name="A.J. Barney" userId="1b55b3db-74a8-4f99-9f89-49873b3c9220" providerId="ADAL" clId="{16A126F7-D9D0-4D78-AF02-98EC7B2180A4}" dt="2025-07-15T13:58:12.784" v="23"/>
      <pc:docMkLst>
        <pc:docMk/>
      </pc:docMkLst>
      <pc:sldChg chg="addSp delSp modSp mod">
        <pc:chgData name="A.J. Barney" userId="1b55b3db-74a8-4f99-9f89-49873b3c9220" providerId="ADAL" clId="{16A126F7-D9D0-4D78-AF02-98EC7B2180A4}" dt="2025-07-15T13:58:07.216" v="22" actId="1076"/>
        <pc:sldMkLst>
          <pc:docMk/>
          <pc:sldMk cId="2050982886" sldId="3939"/>
        </pc:sldMkLst>
        <pc:spChg chg="add del mod">
          <ac:chgData name="A.J. Barney" userId="1b55b3db-74a8-4f99-9f89-49873b3c9220" providerId="ADAL" clId="{16A126F7-D9D0-4D78-AF02-98EC7B2180A4}" dt="2025-07-15T13:58:07.216" v="22" actId="1076"/>
          <ac:spMkLst>
            <pc:docMk/>
            <pc:sldMk cId="2050982886" sldId="3939"/>
            <ac:spMk id="2" creationId="{558FDAE2-DE2F-F167-4203-1BD648E51852}"/>
          </ac:spMkLst>
        </pc:spChg>
        <pc:spChg chg="del">
          <ac:chgData name="A.J. Barney" userId="1b55b3db-74a8-4f99-9f89-49873b3c9220" providerId="ADAL" clId="{16A126F7-D9D0-4D78-AF02-98EC7B2180A4}" dt="2025-07-15T13:57:30.202" v="15" actId="478"/>
          <ac:spMkLst>
            <pc:docMk/>
            <pc:sldMk cId="2050982886" sldId="3939"/>
            <ac:spMk id="3" creationId="{95F9F2F0-F994-7C01-E7DF-63B2CEDEFE0E}"/>
          </ac:spMkLst>
        </pc:spChg>
        <pc:spChg chg="mod">
          <ac:chgData name="A.J. Barney" userId="1b55b3db-74a8-4f99-9f89-49873b3c9220" providerId="ADAL" clId="{16A126F7-D9D0-4D78-AF02-98EC7B2180A4}" dt="2025-07-15T13:58:01.364" v="21" actId="1076"/>
          <ac:spMkLst>
            <pc:docMk/>
            <pc:sldMk cId="2050982886" sldId="3939"/>
            <ac:spMk id="4" creationId="{B41CD3AC-7354-E584-4472-BA08C727C858}"/>
          </ac:spMkLst>
        </pc:spChg>
        <pc:picChg chg="add mod">
          <ac:chgData name="A.J. Barney" userId="1b55b3db-74a8-4f99-9f89-49873b3c9220" providerId="ADAL" clId="{16A126F7-D9D0-4D78-AF02-98EC7B2180A4}" dt="2025-07-15T13:57:52.471" v="19" actId="1076"/>
          <ac:picMkLst>
            <pc:docMk/>
            <pc:sldMk cId="2050982886" sldId="3939"/>
            <ac:picMk id="5" creationId="{D23D1C01-6277-CAF8-7EF3-977B099FA26A}"/>
          </ac:picMkLst>
        </pc:picChg>
        <pc:picChg chg="del">
          <ac:chgData name="A.J. Barney" userId="1b55b3db-74a8-4f99-9f89-49873b3c9220" providerId="ADAL" clId="{16A126F7-D9D0-4D78-AF02-98EC7B2180A4}" dt="2025-07-15T13:57:13.527" v="0" actId="478"/>
          <ac:picMkLst>
            <pc:docMk/>
            <pc:sldMk cId="2050982886" sldId="3939"/>
            <ac:picMk id="7" creationId="{600C1CBD-5A5A-22D0-5ED9-2BE60E77B409}"/>
          </ac:picMkLst>
        </pc:picChg>
        <pc:picChg chg="del">
          <ac:chgData name="A.J. Barney" userId="1b55b3db-74a8-4f99-9f89-49873b3c9220" providerId="ADAL" clId="{16A126F7-D9D0-4D78-AF02-98EC7B2180A4}" dt="2025-07-15T13:57:26.486" v="14" actId="478"/>
          <ac:picMkLst>
            <pc:docMk/>
            <pc:sldMk cId="2050982886" sldId="3939"/>
            <ac:picMk id="9" creationId="{6F838E23-FEB6-B9F8-87A4-358842968C15}"/>
          </ac:picMkLst>
        </pc:picChg>
        <pc:picChg chg="mod">
          <ac:chgData name="A.J. Barney" userId="1b55b3db-74a8-4f99-9f89-49873b3c9220" providerId="ADAL" clId="{16A126F7-D9D0-4D78-AF02-98EC7B2180A4}" dt="2025-07-15T13:57:55.296" v="20" actId="1076"/>
          <ac:picMkLst>
            <pc:docMk/>
            <pc:sldMk cId="2050982886" sldId="3939"/>
            <ac:picMk id="11" creationId="{2E51E59D-DBFA-5D84-D2C1-373C08D4E4B8}"/>
          </ac:picMkLst>
        </pc:picChg>
      </pc:sldChg>
      <pc:sldChg chg="add">
        <pc:chgData name="A.J. Barney" userId="1b55b3db-74a8-4f99-9f89-49873b3c9220" providerId="ADAL" clId="{16A126F7-D9D0-4D78-AF02-98EC7B2180A4}" dt="2025-07-15T13:58:12.784" v="23"/>
        <pc:sldMkLst>
          <pc:docMk/>
          <pc:sldMk cId="1296569395" sldId="3967"/>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4:42.998"/>
    </inkml:context>
    <inkml:brush xml:id="br0">
      <inkml:brushProperty name="width" value="0.3" units="cm"/>
      <inkml:brushProperty name="height" value="0.6" units="cm"/>
      <inkml:brushProperty name="color" value="#EF0C4D"/>
      <inkml:brushProperty name="transparency" value="76"/>
      <inkml:brushProperty name="tip" value="rectangle"/>
      <inkml:brushProperty name="rasterOp" value="maskPen"/>
    </inkml:brush>
  </inkml:definitions>
  <inkml:trace contextRef="#ctx0" brushRef="#br0">1 1 16383,'60'0'0,"5"0"0,-5 0 0,36 0 0,-22 0 0,-10 0 0,19 0 0,2 0 0,-12 0 0,-6 0 0,0 0 0,26 0 0,12 0 0,-17 0 0,3 0 0,-28 0 0,1 0 0,-24 0 0,-1 0 0,-8 0 0,-13 0 0,1 0 0,-7 0 0,3 0 0,5 0 0,-8 0 0,12 0 0,-11 0 0,8 0 0,-5 0 0,-1 0 0,0 0 0,4 0 0,12 0 0,-3 0 0,15 0 0,-16 0 0,5 0 0,-6 3 0,-4-2 0,-2 3 0,-7 0 0,-2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03.372"/>
    </inkml:context>
    <inkml:brush xml:id="br0">
      <inkml:brushProperty name="width" value="0.3" units="cm"/>
      <inkml:brushProperty name="height" value="0.6" units="cm"/>
      <inkml:brushProperty name="color" value="#EF0C4D"/>
      <inkml:brushProperty name="transparency" value="76"/>
      <inkml:brushProperty name="tip" value="rectangle"/>
      <inkml:brushProperty name="rasterOp" value="maskPen"/>
    </inkml:brush>
  </inkml:definitions>
  <inkml:trace contextRef="#ctx0" brushRef="#br0">0 42 16383,'45'0'0,"-5"0"0,-24 0 0,4 0 0,35 0 0,-2-5 0,44 4 0,-19-9 0,-26 9 0,3 1 0,2-3 0,0 0 0,4 3 0,1 0 0,4 0 0,-2 0 0,26 0 0,-18 0 0,-1 0 0,10 0 0,-11 0 0,-2 0 0,-3 0 0,14 0 0,-25 0 0,6 0 0,-8 0 0,-8 0 0,-6 0 0,0-8 0,-9 6 0,1-7 0,-13 9 0,8 0 0,-8 0 0,4 0 0,-5 0 0,0 0 0,0 0 0,-1 0 0,0 0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07.895"/>
    </inkml:context>
    <inkml:brush xml:id="br0">
      <inkml:brushProperty name="width" value="0.3" units="cm"/>
      <inkml:brushProperty name="height" value="0.6" units="cm"/>
      <inkml:brushProperty name="color" value="#EF0C4D"/>
      <inkml:brushProperty name="transparency" value="76"/>
      <inkml:brushProperty name="tip" value="rectangle"/>
      <inkml:brushProperty name="rasterOp" value="maskPen"/>
    </inkml:brush>
  </inkml:definitions>
  <inkml:trace contextRef="#ctx0" brushRef="#br0">0 108 16383,'66'0'0,"4"0"0,6 0 0,-10 0 0,4 0 0,-18 0 0,2 0 0,39 0 0,2 0 0,-29 0 0,-1 0 0,22-3 0,2-1 0,-10 3 0,-3 0 0,-17-2 0,0 0 0,20 3 0,-3 0 0,4-10 0,1 9 0,2-1 0,10-7 0,-29 8 0,1 2 0,-13-4 0,-3 0 0,37 2 0,3-10 0,-13 4 0,7 1 0,-14-4 0,3 4 0,-19 0 0,28-5 0,-24 10 0,10-5 0,-10 6 0,4 0 0,-5 0 0,8 0 0,-19 0 0,-4 0 0,1 0 0,-3 0 0,-4 0 0,7 0 0,-3 0 0,7 0 0,-1 0 0,-1 0 0,-6 4 0,1-2 0,-7 2 0,5 0 0,-4 1 0,5 1 0,6 2 0,8-2 0,-10 4 0,20 1 0,-20-1 0,17 0 0,-8 1 0,1-1 0,-1 0 0,1 1 0,-7-1 0,-1-5 0,0 4 0,-9-8 0,7 8 0,4-8 0,-10 7 0,26-7 0,-26 3 0,43-4 0,-34 0 0,33 5 0,-24-4 0,6 4 0,-8-5 0,-13 0 0,-7 0 0,-11 0 0,0 0 0,5 0 0,-3 0 0,13 0 0,-3 0 0,5 0 0,1-4 0,-7 3 0,0-7 0,-10 7 0,-2-7 0,-8 7 0,6-2 0,-3 3 0,0 0 0,5 0 0,-8-3 0,6 2 0,-3-2 0,0 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11.799"/>
    </inkml:context>
    <inkml:brush xml:id="br0">
      <inkml:brushProperty name="width" value="0.3" units="cm"/>
      <inkml:brushProperty name="height" value="0.6" units="cm"/>
      <inkml:brushProperty name="color" value="#EF0C4D"/>
      <inkml:brushProperty name="transparency" value="76"/>
      <inkml:brushProperty name="tip" value="rectangle"/>
      <inkml:brushProperty name="rasterOp" value="maskPen"/>
    </inkml:brush>
  </inkml:definitions>
  <inkml:trace contextRef="#ctx0" brushRef="#br0">0 390 16383,'92'-6'0,"-2"-5"0,-14-7 0,-19 2 0,3-1 0,-5 0 0,1 0 0,19-1 0,2-1 0,-6-2 0,0 1 0,5 4 0,0 1 0,1-3 0,1 1 0,4 1 0,1 2 0,4 1 0,1 2 0,1-1 0,0 2 0,2 5 0,-3 1 0,-18-2 0,-1 0 0,0 5 0,-2 1 0,-15-6 0,0 0 0,23 2 0,1 0 0,-15 0 0,-2 0 0,1-2 0,-2 1 0,22 3 0,-20-2 0,0 4 0,-2 0 0,0 0 0,-11 0 0,10 0 0,-12 0 0,21 0 0,-17 0 0,29 5 0,-22 6 0,25 2 0,-5 9 0,-13-10 0,31 12 0,-26-7 0,-19-7 0,1 0 0,33 13 0,-14-11 0,11 5 0,-18-6 0,11 0 0,-13 0 0,5 0 0,-12-1 0,5 1 0,-6-1 0,-1 1 0,1-1 0,-1-4 0,-5 3 0,26-3 0,-32 0 0,37 0 0,-35-2 0,16-3 0,-12 4 0,4-5 0,-10 4 0,-2-3 0,-1 3 0,-4-4 0,25 0 0,-2 0 0,18 0 0,-14 0 0,4 5 0,-4 1 0,0 1 0,-2-2 0,-12-1 0,-12-3 0,-4 3 0,-16-4 0,5 0 0,-4 0 0,-3 0 0,10 0 0,-4 0 0,9 0 0,-6 0 0,0 0 0,-5 0 0,0 0 0,-1 0 0,0 0 0,3 0 0,-2 0 0,4 4 0,-4-4 0,-1 4 0,6 0 0,-4 0 0,8 1 0,-8 2 0,4-6 0,-5 6 0,4-6 0,-6 3 0,4-4 0,1 3 0,-2-2 0,5 2 0,-6-3 0,0 0 0,4 0 0,2 0 0,4 0 0,-4 0 0,-1 0 0,-9 0 0,5 0 0,-2 3 0,7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14.488"/>
    </inkml:context>
    <inkml:brush xml:id="br0">
      <inkml:brushProperty name="width" value="0.3" units="cm"/>
      <inkml:brushProperty name="height" value="0.6" units="cm"/>
      <inkml:brushProperty name="color" value="#EF0C4D"/>
      <inkml:brushProperty name="transparency" value="76"/>
      <inkml:brushProperty name="tip" value="rectangle"/>
      <inkml:brushProperty name="rasterOp" value="maskPen"/>
    </inkml:brush>
  </inkml:definitions>
  <inkml:trace contextRef="#ctx0" brushRef="#br0">1 167 16383,'58'-4'0,"14"-3"0,-23 1 0,37-5 0,-29 5 0,25-1 0,-28-2 0,9 8 0,-9-8 0,13 3 0,-1-5 0,-6 4 0,20-9 0,-16 9 0,25-6 0,-13 3 0,-13 4 0,8 0 0,-24-3 0,11 8 0,-12-8 0,-2 8 0,-6-3 0,0 4 0,0 0 0,6 0 0,8 0 0,-4 0 0,8 0 0,-21 0 0,2 0 0,-11 0 0,-4 0 0,8 0 0,-7 0 0,9 0 0,5 0 0,-2 0 0,3 0 0,-1 0 0,-4 0 0,-5 0 0,3 0 0,-10 0 0,1 0 0,-1 0 0,-1 0 0,7 0 0,1 4 0,3-3 0,-4 3 0,-6-1 0,10 2 0,-8 0 0,8 3 0,-5-7 0,-4 7 0,3-8 0,-3 4 0,9 0 0,-3 1 0,3 0 0,-4 3 0,-6-7 0,0 3 0,-9-1 0,3-2 0,-3 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17.559"/>
    </inkml:context>
    <inkml:brush xml:id="br0">
      <inkml:brushProperty name="width" value="0.3" units="cm"/>
      <inkml:brushProperty name="height" value="0.6" units="cm"/>
      <inkml:brushProperty name="color" value="#EF0C4D"/>
      <inkml:brushProperty name="transparency" value="76"/>
      <inkml:brushProperty name="tip" value="rectangle"/>
      <inkml:brushProperty name="rasterOp" value="maskPen"/>
    </inkml:brush>
  </inkml:definitions>
  <inkml:trace contextRef="#ctx0" brushRef="#br0">1 296 16383,'87'0'0,"3"0"0,-15 0 0,25 0 0,-48-3 0,0 0 0,8 0 0,1-1 0,-1-2 0,1-2 0,-1-1 0,0-1 0,0 3 0,1-1 0,4-5 0,0 0 0,-2 5 0,-3 1 0,-10-2 0,0-1 0,24-1 0,-5 1 0,-8-2 0,13-2 0,3 0 0,1 1 0,-19 3 0,1 0 0,-8 4 0,-3 0 0,30-6 0,1 0 0,-20 2 0,31-2 0,-31 1 0,27 4 0,-18 3 0,2 4 0,11 0 0,-28 0 0,9 0 0,-9 0 0,12 0 0,1 0 0,-7 4 0,20 3 0,-17 9 0,27-3 0,-15 4 0,16-5 0,2 6 0,-14-5 0,2 4 0,-14-6 0,1 0 0,-1 0 0,-9 0 0,-6 4 0,0-4 0,-1 4 0,1 0 0,-7 0 0,5 1 0,-4-1 0,5-1 0,1-2 0,-1 3 0,-5-5 0,4 0 0,-11-5 0,12 4 0,1-7 0,1 7 0,-1-8 0,-2 8 0,-4-8 0,5 8 0,-5-7 0,-2 6 0,-11-7 0,-2 4 0,-13-5 0,2 3 0,-4-2 0,11 3 0,6 0 0,11-3 0,16 8 0,-11-7 0,9 7 0,-20-8 0,0 4 0,-5-5 0,-6 3 0,-11-2 0,-4 2 0,4-3 0,-2 0 0,12 4 0,1-3 0,18 8 0,3-8 0,4 4 0,20 1 0,-27-5 0,27 5 0,-32-6 0,-1 0 0,-8 0 0,-9 0 0,-2 0 0,1 0 0,1 0 0,-1 0 0,4 0 0,-3 0 0,10 0 0,-5 0 0,5 0 0,-11 0 0,4 0 0,-7 0 0,-2 0 0,2 0 0,-5 0 0,5 0 0,-1 0 0,2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22.374"/>
    </inkml:context>
    <inkml:brush xml:id="br0">
      <inkml:brushProperty name="width" value="0.3" units="cm"/>
      <inkml:brushProperty name="height" value="0.6" units="cm"/>
      <inkml:brushProperty name="color" value="#EF0C4D"/>
      <inkml:brushProperty name="transparency" value="76"/>
      <inkml:brushProperty name="tip" value="rectangle"/>
      <inkml:brushProperty name="rasterOp" value="maskPen"/>
    </inkml:brush>
  </inkml:definitions>
  <inkml:trace contextRef="#ctx0" brushRef="#br0">0 288 16383,'89'-6'0,"-2"-4"0,-3-3 0,-11 0 0,-21 4 0,2-1 0,23-7 0,-13 6 0,0 1 0,14-9 0,-12 6 0,0 0 0,8-5 0,-24 5 0,-1 1 0,14-6 0,32-5 0,-48 11 0,41-6 0,-41 8 0,11 4 0,-12-3 0,-2 8 0,-6-3 0,0 4 0,6 0 0,2 0 0,12 0 0,-11 0 0,17 0 0,-17 0 0,18 0 0,-18 0 0,9 0 0,-10 0 0,6 0 0,6 0 0,2 0 0,6 0 0,8 0 0,10 0 0,-34 0 0,1 0 0,1 0 0,0 0 0,35 0 0,9 0 0,-32 0 0,17 0 0,-21 0 0,-2 0 0,-12 0 0,4 0 0,-10 0 0,16 0 0,-20 0 0,26 0 0,-20 0 0,17 5 0,-8-4 0,1 3 0,-7-4 0,5 5 0,-10-4 0,4 4 0,-6-5 0,0 4 0,0-3 0,0 7 0,0-7 0,20 9 0,-2-9 0,18 9 0,8-3 0,-4 5 0,-1-5 0,2-2 0,-10-5 0,14 5 0,-7-3 0,-9 3 0,-2 0 0,-18-4 0,10 9 0,2-9 0,-15 7 0,33-2 0,-39 0 0,26 4 0,-12-4 0,1-1 0,5 5 0,-6-4 0,-1 4 0,7-4 0,-4 3 0,10-8 0,-10 4 0,26-5 0,-29 0 0,27 4 0,-24-2 0,6 3 0,-2-5 0,-6 0 0,-7 0 0,0 0 0,-7 0 0,0 0 0,-5 0 0,-2 0 0,1 0 0,-5 0 0,5 0 0,-6 0 0,6 0 0,-5 0 0,16 0 0,-9 0 0,10 0 0,0 0 0,-4 0 0,4 0 0,-6 0 0,-5 0 0,-2 0 0,-9 0 0,-5 0 0,-2 0 0,4 0 0,-1 0 0,1 0 0,0 0 0,-1 0 0,8 0 0,1 0 0,-1 0 0,-4 0 0,-2 0 0,-8 0 0,6 0 0,-3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34.288"/>
    </inkml:context>
    <inkml:brush xml:id="br0">
      <inkml:brushProperty name="width" value="0.3" units="cm"/>
      <inkml:brushProperty name="height" value="0.6" units="cm"/>
      <inkml:brushProperty name="color" value="#00FDFF"/>
      <inkml:brushProperty name="transparency" value="76"/>
      <inkml:brushProperty name="tip" value="rectangle"/>
      <inkml:brushProperty name="rasterOp" value="maskPen"/>
    </inkml:brush>
  </inkml:definitions>
  <inkml:trace contextRef="#ctx0" brushRef="#br0">0 227 16383,'60'-4'0,"-4"3"0,-23-3 0,4-5 0,2 7 0,37-12 0,-3 7 0,7-5 0,-2 1 0,-29 1 0,17 3 0,-21-2 0,-1 4 0,-16 0 0,3 1 0,-4 4 0,-4 0 0,12 0 0,-12 0 0,20 0 0,-8 0 0,15 0 0,-11 0 0,11 0 0,-10 4 0,24-3 0,-8 3 0,5-4 0,-5 0 0,-3 0 0,0 0 0,12 0 0,-6 0 0,8-5 0,15-7 0,-24 0 0,20-5 0,-36 7 0,14 4 0,-16-3 0,4 4 0,-6 0 0,0-4 0,0 8 0,6-8 0,-4 8 0,10-3 0,-10 0 0,4 2 0,-12-6 0,-5 7 0,-6-3 0,-5 4 0,3-3 0,8 2 0,-6-3 0,10 4 0,-14 0 0,3 0 0,-8 0 0,7 0 0,-7 0 0,6 0 0,7 0 0,-3 0 0,15 0 0,-4 5 0,5 0 0,0 5 0,-5-5 0,-2 3 0,-13-7 0,2 6 0,-9-3 0,4 4 0,0-1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37.776"/>
    </inkml:context>
    <inkml:brush xml:id="br0">
      <inkml:brushProperty name="width" value="0.3" units="cm"/>
      <inkml:brushProperty name="height" value="0.6" units="cm"/>
      <inkml:brushProperty name="color" value="#00FDFF"/>
      <inkml:brushProperty name="transparency" value="76"/>
      <inkml:brushProperty name="tip" value="rectangle"/>
      <inkml:brushProperty name="rasterOp" value="maskPen"/>
    </inkml:brush>
  </inkml:definitions>
  <inkml:trace contextRef="#ctx0" brushRef="#br0">1 277 16383,'58'-5'0,"6"-1"0,3-5 0,9 0 0,15-2 0,2 1 0,0 0 0,-38 5 0,-2 1 0,20-1 0,-12 1 0,1 0 0,21-1 0,-23 3 0,-1 0 0,20-2 0,-22 3 0,0 0 0,27 1 0,-24-3 0,-1-1 0,20 0 0,1-6 0,-13 1 0,2 0 0,5-1 0,-21 2 0,4-1 0,-23 2 0,4 3 0,-1-2 0,4 2 0,4 1 0,5 0 0,18-1 0,-17 5 0,21-5 0,-32 2 0,10 3 0,9-3 0,-15 4 0,33 0 0,-27 0 0,11 0 0,3 0 0,-17 0 0,18 0 0,-12 0 0,-1 0 0,-8 0 0,0 0 0,-4 0 0,4 0 0,-6 4 0,6-3 0,2 8 0,12-8 0,9 9 0,1-9 0,14 4 0,-27-5 0,23 6 0,-22-5 0,18 4 0,-8-5 0,8 6 0,2-5 0,7 4 0,0-5 0,8 0 0,-41 0 0,2 0 0,8 0 0,1 0 0,0 0 0,1 0 0,4 0 0,-2 0 0,33 0 0,-44 0 0,0 0 0,33 0 0,-27 0 0,1 0 0,37 0 0,-45 0 0,-2 0 0,17 0 0,-2 0 0,-5 5 0,7-4 0,-8 4 0,6-5 0,-5 0 0,0 5 0,-2-4 0,16 4 0,-29-2 0,33-2 0,-22 9 0,-1-9 0,31 4 0,-20-5 0,-14 0 0,3 0 0,-3 3 0,0 0 0,12-2 0,2 0 0,0 4 0,1 2 0,9-3 0,0 0 0,-8 0 0,-1 0 0,8 3 0,0-1 0,-13-2 0,-1 0 0,9 0 0,-1-1 0,-7 1 0,0-2 0,3-1 0,0-2 0,-5 1 0,0 0 0,1 0 0,-1 0 0,2 0 0,-3 0 0,31 5 0,-22-5 0,-4 1 0,1 8 0,6-5 0,0 0 0,-16 6 0,42 2 0,-50-6 0,18 4 0,-18-9 0,4 8 0,-18-8 0,-2 7 0,-9-7 0,-1 3 0,-5-4 0,-4 3 0,-1 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42.502"/>
    </inkml:context>
    <inkml:brush xml:id="br0">
      <inkml:brushProperty name="width" value="0.3" units="cm"/>
      <inkml:brushProperty name="height" value="0.6" units="cm"/>
      <inkml:brushProperty name="color" value="#00FDFF"/>
      <inkml:brushProperty name="transparency" value="76"/>
      <inkml:brushProperty name="tip" value="rectangle"/>
      <inkml:brushProperty name="rasterOp" value="maskPen"/>
    </inkml:brush>
  </inkml:definitions>
  <inkml:trace contextRef="#ctx0" brushRef="#br0">0 145 16383,'82'-15'0,"0"-1"0,-22-1 0,14-5 0,-13 15 0,27-9 0,-37 14 0,21-8 0,-26 9 0,5-4 0,1 5 0,-1 0 0,1 0 0,-7-4 0,5 3 0,-10-3 0,10 4 0,9 0 0,3-5 0,-1 4 0,-4-4 0,-5 5 0,8 0 0,0 0 0,-2 0 0,-6 0 0,-7 0 0,-1 0 0,-6 0 0,13 0 0,-15 0 0,13 0 0,-21 0 0,9 0 0,-4 0 0,5 0 0,6 0 0,-5 0 0,11 0 0,-4 0 0,19 0 0,-15 0 0,20 0 0,-16 0 0,6 0 0,-2 0 0,-6 0 0,-7 0 0,-1 0 0,-11 0 0,-6 0 0,-6 0 0,4 0 0,-6 0 0,16 0 0,-12 0 0,34 0 0,-6 0 0,30 0 0,-6 0 0,17-6 0,1 5 0,-43-2 0,1 0 0,-1 3 0,1 0 0,0 0 0,-1 0 0,23 0 0,13 0 0,3 0 0,-19 0 0,27 0 0,-43 0 0,12 0 0,1 0 0,-1 0 0,-12 0 0,3 0 0,-12 0 0,1 0 0,-8 0 0,-1 0 0,-4 0 0,5 0 0,6 0 0,2 0 0,5 0 0,1 0 0,6 0 0,-5 0 0,12 0 0,-12 0 0,19 0 0,-23 0 0,16 0 0,-26 0 0,5 0 0,-11 0 0,4 4 0,-10-3 0,0 4 0,-2-5 0,-3 0 0,4 0 0,-4 0 0,8 4 0,-7-3 0,14 3 0,-4 0 0,0-3 0,4 4 0,-4-1 0,5-3 0,-5 3 0,3 0 0,-8-2 0,3 6 0,-4-7 0,-6 3 0,0-4 0,-1 3 0,7-2 0,-4 7 0,8-7 0,-10 6 0,6-6 0,-1 3 0,0 0 0,-4-3 0,3 3 0,-8-4 0,0 0 0,0 0 0,-5 3 0,6-2 0,-1 2 0,-5-3 0,9 0 0,-6 0 0,5 0 0,-1 0 0,-3 0 0,0 0 0,0 0 0,0 0 0,0 0 0,-1 0 0,0 0 0,3 0 0,-3 0 0,3 0 0,-3 0 0,0 0 0,-1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07T21:35:45.438"/>
    </inkml:context>
    <inkml:brush xml:id="br0">
      <inkml:brushProperty name="width" value="0.3" units="cm"/>
      <inkml:brushProperty name="height" value="0.6" units="cm"/>
      <inkml:brushProperty name="color" value="#00FDFF"/>
      <inkml:brushProperty name="transparency" value="76"/>
      <inkml:brushProperty name="tip" value="rectangle"/>
      <inkml:brushProperty name="rasterOp" value="maskPen"/>
    </inkml:brush>
  </inkml:definitions>
  <inkml:trace contextRef="#ctx0" brushRef="#br0">0 258 16383,'88'-11'0,"3"-5"0,-30 3 0,35-10 0,-42 11 0,-4 3 0,3-1 0,12-6 0,-3 6 0,3-1 0,27-14 0,-28 14 0,-1 1 0,22-7 0,-31 10 0,0 1 0,-2-1 0,0 1 0,8 2 0,1 0 0,-1-2 0,1 1 0,-1 3 0,0 2 0,2-3 0,-3 0 0,25 3 0,-31 0 0,-3 0 0,8 0 0,31 0 0,-21 0 0,6 0 0,-14-5 0,-2 4 0,0-3 0,9 4 0,-11 0 0,8 0 0,-18 0 0,5 0 0,-5 0 0,-2 0 0,-11 4 0,-6-3 0,-2 3 0,-4-1 0,11 3 0,-5-1 0,5-1 0,-6 0 0,-4-3 0,-2 3 0,-7-4 0,4 3 0,-5 1 0,6 3 0,-2 1 0,0-4 0,-1 3 0,1-2 0,-1 2 0,-1-3 0,1-1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8:53.21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57 16383,'37'0'0,"-6"0"0,-25 0 0,7 0 0,4 0 0,2 0 0,1-3 0,-3 2 0,6-2 0,0 3 0,4 0 0,-1 0 0,2 0 0,4 0 0,0 0 0,0 0 0,5 0 0,2-4 0,-1 3 0,-1-3 0,-5 1 0,-4-1 0,-5-1 0,-6-1 0,-4 5 0,3-5 0,6 6 0,-4-3 0,7 3 0,-10 0 0,6 0 0,-7 0 0,3-3 0,-1 3 0,-4-6 0,8 6 0,-3-3 0,2 3 0,11 0 0,-5 0 0,12 0 0,-4 0 0,4 0 0,-4 3 0,0-2 0,-7 6 0,-4-6 0,1 6 0,-1-7 0,4 4 0,2-4 0,15 0 0,-13 0 0,17 0 0,-13 4 0,9-3 0,-5 2 0,0-3 0,-11 4 0,0-4 0,-12 4 0,-2-4 0,3 0 0,4 0 0,6 0 0,0 0 0,-3 0 0,-1 0 0,-4 0 0,-1 0 0,-4 0 0,3 0 0,0 0 0,0 0 0,0 0 0,0 0 0,-2 0 0,4 0 0,6-3 0,3 2 0,3-1 0,-3 2 0,10 0 0,-11 0 0,15 0 0,-17 3 0,2 1 0,-7 3 0,-5-3 0,0-1 0,4-3 0,3 3 0,8-2 0,4 3 0,0-1 0,9-2 0,-13 3 0,3-1 0,-10-2 0,-4 2 0,-4-3 0,3 0 0,-1 0 0,7 0 0,-1 0 0,0 0 0,0 0 0,0 0 0,0 0 0,1 0 0,-8 0 0,1 0 0,-4 3 0,4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8:58.23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53 16383,'48'-4'0,"-5"1"0,-21 0 0,-3-1 0,-2 0 0,0-2 0,-2 5 0,2-2 0,11 3 0,-8 0 0,13 0 0,-11 0 0,-4 0 0,13 0 0,-10 3 0,10-2 0,-9 2 0,-3 0 0,2-2 0,6 2 0,-2-3 0,7 0 0,-10 0 0,-4 0 0,3 0 0,-10 0 0,20 0 0,-13 0 0,19 0 0,1 0 0,-3 0 0,7 3 0,-10-2 0,1 3 0,-6-4 0,-4 0 0,-6 0 0,-4 0 0,3 0 0,3 0 0,2 0 0,-1 0 0,1 0 0,7 0 0,1 0 0,13 0 0,-8-4 0,3 3 0,0-2 0,-8 3 0,7-4 0,-13 3 0,13-2 0,-11 3 0,6 0 0,-9 0 0,0 0 0,-3 0 0,-5 0 0,8 0 0,-1 0 0,4 0 0,16 0 0,-4 0 0,19 0 0,-5 0 0,-2 0 0,-11 0 0,-1 0 0,-9 0 0,-9 0 0,-2 0 0,-5 0 0,10 0 0,4 0 0,6 0 0,5 0 0,14 0 0,1 0 0,-1 0 0,3 0 0,-20 0 0,9 0 0,-15 0 0,-6 0 0,-4 0 0,-5 0 0,3 0 0,-1 0 0,2 0 0,-2 0 0,0 0 0,-2-11 0,2 5 0,-3-5 0,3 8 0,0 3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9:03.22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0 131 16383,'52'-4'0,"-4"3"0,-16-2 0,24-7 0,-1 3 0,21-3 0,1 1 0,1 3 0,15-5 0,-6-5 0,-7 9 0,-5-7 0,-12 9 0,-4-1 0,-4 2 0,-17 0 0,-9 3 0,-3-3 0,-12 4 0,22 0 0,1-4 0,14 3 0,3-3 0,-9 4 0,23 0 0,-2 0 0,1 0 0,1 0 0,-29 0 0,9 0 0,-19 0 0,3 0 0,-14 0 0,8 0 0,2 0 0,16 0 0,-8 0 0,5 0 0,-13 0 0,0 0 0,-6 3 0,-4-2 0,-5 2 0,15 0 0,14 3 0,11-2 0,15 5 0,3-3 0,-11 0 0,7-1 0,-22-2 0,-1-2 0,-11 3 0,-7-4 0,-11 3 0,-1-2 0,-8 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9:13.627"/>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1 122 16383,'57'-4'0,"-3"3"0,1-8 0,3 8 0,-5-3 0,7 4 0,-9 0 0,7-4 0,-1 3 0,-8-7 0,-6 3 0,19-5 0,-8 1 0,21-6 0,-12 5 0,-4 0 0,8 1 0,-9 8 0,0-8 0,-8 8 0,-13-2 0,-13 0 0,-2 2 0,-9-2 0,0 3 0,12 0 0,-5 0 0,10 3 0,-15 1 0,10 3 0,-16-1 0,12 2 0,-9-5 0,4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9:16.394"/>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0 1 16383,'55'0'0,"10"0"0,-24 0 0,19 0 0,-15 0 0,5 0 0,-6 0 0,-6 0 0,-11 0 0,4 0 0,2 0 0,11 0 0,-4 0 0,13 0 0,-13 0 0,9 0 0,-11 0 0,-5 0 0,-6 0 0,-9 0 0,-4 0 0,3 0 0,-3 0 0,7 3 0,-4 1 0,3 3 0,-6-4 0,3 4 0,-1-4 0,-2 4 0,1-1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830EBE0-BA18-4FC9-8461-0E75E6E05BE3}" type="datetimeFigureOut">
              <a:rPr lang="en-US" smtClean="0"/>
              <a:t>7/15/2025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D962E49-2EF1-4D08-9461-BAE0BAA9ECEB}" type="slidenum">
              <a:rPr lang="en-US" smtClean="0"/>
              <a:t>‹#›</a:t>
            </a:fld>
            <a:endParaRPr lang="en-US"/>
          </a:p>
        </p:txBody>
      </p:sp>
    </p:spTree>
    <p:extLst>
      <p:ext uri="{BB962C8B-B14F-4D97-AF65-F5344CB8AC3E}">
        <p14:creationId xmlns:p14="http://schemas.microsoft.com/office/powerpoint/2010/main" val="2266880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nsplash.com/@usmanyousaf?utm_source=unsplash&amp;utm_medium=referral&amp;utm_content=creditCopyText"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unsplash.com/s/photos/panic?utm_source=unsplash&amp;utm_medium=referral&amp;utm_content=creditCopyText"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unsplash.com/s/photos/studying?utm_source=unsplash&amp;utm_medium=referral&amp;utm_content=creditCopyText"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unsplash.com/@tarheeltodd?utm_source=unsplash&amp;utm_medium=referral&amp;utm_content=creditCopyText"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unsplash.com/s/photos/basketball-practice?utm_source=unsplash&amp;utm_medium=referral&amp;utm_content=creditCopyText"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unsplash.com/@jessedo81?utm_source=unsplash&amp;utm_medium=referral&amp;utm_content=creditCopyText"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unsplash.com/s/photos/basketball-practice?utm_source=unsplash&amp;utm_medium=referral&amp;utm_content=creditCopyText"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unsplash.com/@neonbrand?utm_source=unsplash&amp;utm_medium=referral&amp;utm_content=creditCopyText"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unsplash.com/s/photos/basketball-game?utm_source=unsplash&amp;utm_medium=referral&amp;utm_content=creditCopyText"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unsplash.com/s/photos/study?utm_source=unsplash&amp;utm_medium=referral&amp;utm_content=creditCopyText"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unsplash.com/@towfiqu999999?utm_source=unsplash&amp;utm_medium=referral&amp;utm_content=creditCopyText"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unsplash.com/s/photos/calendar?utm_source=unsplash&amp;utm_medium=referral&amp;utm_content=creditCopyText"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unsplash.com/s/photos/study?utm_source=unsplash&amp;utm_medium=referral&amp;utm_content=creditCopyText"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unsplash.com/s/photos/study?utm_source=unsplash&amp;utm_medium=referral&amp;utm_content=creditCopyText"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unsplash.com/s/photos/study?utm_source=unsplash&amp;utm_medium=referral&amp;utm_content=creditCopyText"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unsplash.com/@katetrysh?utm_source=unsplash&amp;utm_medium=referral&amp;utm_content=creditCopyText"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unsplash.com/s/photos/index-cards?utm_source=unsplash&amp;utm_medium=referral&amp;utm_content=creditCopyText"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unsplash.com/@missnjc?utm_source=unsplash&amp;utm_medium=referral&amp;utm_content=creditCopyText"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unsplash.com/s/photos/reader?utm_source=unsplash&amp;utm_medium=referral&amp;utm_content=creditCopyText"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unsplash.com/@glenncarstenspeters?utm_source=unsplash&amp;utm_medium=referral&amp;utm_content=creditCopyText"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unsplash.com/s/photos/notes?utm_source=unsplash&amp;utm_medium=referral&amp;utm_content=creditCopyText"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unsplash.com/@nguyendhn?utm_source=unsplash&amp;utm_medium=referral&amp;utm_content=creditCopyText"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unsplash.com/s/photos/test?utm_source=unsplash&amp;utm_medium=referral&amp;utm_content=creditCopyText"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unsplash.com/@katetrysh?utm_source=unsplash&amp;utm_medium=referral&amp;utm_content=creditCopyText" TargetMode="External"/><Relationship Id="rId2" Type="http://schemas.openxmlformats.org/officeDocument/2006/relationships/slide" Target="../slides/slide49.xml"/><Relationship Id="rId1" Type="http://schemas.openxmlformats.org/officeDocument/2006/relationships/notesMaster" Target="../notesMasters/notesMaster1.xml"/><Relationship Id="rId4" Type="http://schemas.openxmlformats.org/officeDocument/2006/relationships/hyperlink" Target="https://unsplash.com/s/photos/index-cards?utm_source=unsplash&amp;utm_medium=referral&amp;utm_content=creditCopyText"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unsplash.com/@alissadeleva?utm_source=unsplash&amp;utm_medium=referral&amp;utm_content=creditCopyText"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unsplash.com/s/photos/test-day?utm_source=unsplash&amp;utm_medium=referral&amp;utm_content=creditCopyText" TargetMode="Externa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unsplash.com/@neonbrand?utm_source=unsplash&amp;utm_medium=referral&amp;utm_content=creditCopyText"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unsplash.com/s/photos/basketball-game?utm_source=unsplash&amp;utm_medium=referral&amp;utm_content=creditCopyText"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unsplash.com/@tsvetoslav?utm_source=unsplash&amp;utm_medium=referral&amp;utm_content=creditCopyText" TargetMode="External"/><Relationship Id="rId2" Type="http://schemas.openxmlformats.org/officeDocument/2006/relationships/slide" Target="../slides/slide56.xml"/><Relationship Id="rId1" Type="http://schemas.openxmlformats.org/officeDocument/2006/relationships/notesMaster" Target="../notesMasters/notesMaster1.xml"/><Relationship Id="rId4" Type="http://schemas.openxmlformats.org/officeDocument/2006/relationships/hyperlink" Target="https://unsplash.com/s/photos/stopwatch?utm_source=unsplash&amp;utm_medium=referral&amp;utm_content=creditCopyText" TargetMode="Externa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unsplash.com/@1walter2?utm_source=unsplash&amp;utm_medium=referral&amp;utm_content=creditCopyText" TargetMode="External"/><Relationship Id="rId2" Type="http://schemas.openxmlformats.org/officeDocument/2006/relationships/slide" Target="../slides/slide60.xml"/><Relationship Id="rId1" Type="http://schemas.openxmlformats.org/officeDocument/2006/relationships/notesMaster" Target="../notesMasters/notesMaster1.xml"/><Relationship Id="rId4" Type="http://schemas.openxmlformats.org/officeDocument/2006/relationships/hyperlink" Target="https://unsplash.com/s/photos/fight?utm_source=unsplash&amp;utm_medium=referral&amp;utm_content=creditCopyText" TargetMode="Externa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unsplash.com/@josealjovin?utm_source=unsplash&amp;utm_medium=referral&amp;utm_content=creditCopyText" TargetMode="External"/><Relationship Id="rId2" Type="http://schemas.openxmlformats.org/officeDocument/2006/relationships/slide" Target="../slides/slide63.xml"/><Relationship Id="rId1" Type="http://schemas.openxmlformats.org/officeDocument/2006/relationships/notesMaster" Target="../notesMasters/notesMaster1.xml"/><Relationship Id="rId4" Type="http://schemas.openxmlformats.org/officeDocument/2006/relationships/hyperlink" Target="https://unsplash.com/photos/6uh8NluAMRw?utm_source=unsplash&amp;utm_medium=referral&amp;utm_content=creditCopyText" TargetMode="Externa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unsplash.com/@josealjovin?utm_source=unsplash&amp;utm_medium=referral&amp;utm_content=creditCopyText" TargetMode="External"/><Relationship Id="rId2" Type="http://schemas.openxmlformats.org/officeDocument/2006/relationships/slide" Target="../slides/slide65.xml"/><Relationship Id="rId1" Type="http://schemas.openxmlformats.org/officeDocument/2006/relationships/notesMaster" Target="../notesMasters/notesMaster1.xml"/><Relationship Id="rId4" Type="http://schemas.openxmlformats.org/officeDocument/2006/relationships/hyperlink" Target="https://unsplash.com/photos/6uh8NluAMRw?utm_source=unsplash&amp;utm_medium=referral&amp;utm_content=creditCopyText" TargetMode="Externa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unsplash.com/@kellysikkema?utm_source=unsplash&amp;utm_medium=referral&amp;utm_content=creditCopyText" TargetMode="External"/><Relationship Id="rId2" Type="http://schemas.openxmlformats.org/officeDocument/2006/relationships/slide" Target="../slides/slide70.xml"/><Relationship Id="rId1" Type="http://schemas.openxmlformats.org/officeDocument/2006/relationships/notesMaster" Target="../notesMasters/notesMaster1.xml"/><Relationship Id="rId4" Type="http://schemas.openxmlformats.org/officeDocument/2006/relationships/hyperlink" Target="https://unsplash.com/s/photos/drawing?utm_source=unsplash&amp;utm_medium=referral&amp;utm_content=creditCopyText"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unsplash.com/@kellysikkema?utm_source=unsplash&amp;utm_medium=referral&amp;utm_content=creditCopyText" TargetMode="External"/><Relationship Id="rId2" Type="http://schemas.openxmlformats.org/officeDocument/2006/relationships/slide" Target="../slides/slide72.xml"/><Relationship Id="rId1" Type="http://schemas.openxmlformats.org/officeDocument/2006/relationships/notesMaster" Target="../notesMasters/notesMaster1.xml"/><Relationship Id="rId4" Type="http://schemas.openxmlformats.org/officeDocument/2006/relationships/hyperlink" Target="https://unsplash.com/s/photos/drawing?utm_source=unsplash&amp;utm_medium=referral&amp;utm_content=creditCopyText" TargetMode="Externa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unsplash.com/@solarfri?utm_source=unsplash&amp;utm_medium=referral&amp;utm_content=creditCopyText" TargetMode="External"/><Relationship Id="rId2" Type="http://schemas.openxmlformats.org/officeDocument/2006/relationships/slide" Target="../slides/slide73.xml"/><Relationship Id="rId1" Type="http://schemas.openxmlformats.org/officeDocument/2006/relationships/notesMaster" Target="../notesMasters/notesMaster1.xml"/><Relationship Id="rId4" Type="http://schemas.openxmlformats.org/officeDocument/2006/relationships/hyperlink" Target="https://unsplash.com/s/photos/basketball?utm_source=unsplash&amp;utm_medium=referral&amp;utm_content=creditCopyText" TargetMode="Externa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unsplash.com/@solarfri?utm_source=unsplash&amp;utm_medium=referral&amp;utm_content=creditCopyText" TargetMode="External"/><Relationship Id="rId2" Type="http://schemas.openxmlformats.org/officeDocument/2006/relationships/slide" Target="../slides/slide74.xml"/><Relationship Id="rId1" Type="http://schemas.openxmlformats.org/officeDocument/2006/relationships/notesMaster" Target="../notesMasters/notesMaster1.xml"/><Relationship Id="rId4" Type="http://schemas.openxmlformats.org/officeDocument/2006/relationships/hyperlink" Target="https://unsplash.com/s/photos/basketball?utm_source=unsplash&amp;utm_medium=referral&amp;utm_content=creditCopyText" TargetMode="Externa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all of our participants from CNMI and Guam (we’ll be having a couple of attendees from American Samoa as well in the later sessions.</a:t>
            </a:r>
          </a:p>
        </p:txBody>
      </p:sp>
      <p:sp>
        <p:nvSpPr>
          <p:cNvPr id="4" name="Slide Number Placeholder 3"/>
          <p:cNvSpPr>
            <a:spLocks noGrp="1"/>
          </p:cNvSpPr>
          <p:nvPr>
            <p:ph type="sldNum" sz="quarter" idx="5"/>
          </p:nvPr>
        </p:nvSpPr>
        <p:spPr/>
        <p:txBody>
          <a:bodyPr/>
          <a:lstStyle/>
          <a:p>
            <a:fld id="{9D962E49-2EF1-4D08-9461-BAE0BAA9ECEB}" type="slidenum">
              <a:rPr lang="en-US" smtClean="0"/>
              <a:t>1</a:t>
            </a:fld>
            <a:endParaRPr lang="en-US"/>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383C6-6D88-9ECB-7D94-936ADB63E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03CEAF-EB28-7A9A-95BB-6B1A290B2D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76FA1F-03A4-A7D3-4EC3-26A01C5B12C1}"/>
              </a:ext>
            </a:extLst>
          </p:cNvPr>
          <p:cNvSpPr>
            <a:spLocks noGrp="1"/>
          </p:cNvSpPr>
          <p:nvPr>
            <p:ph type="body" idx="1"/>
          </p:nvPr>
        </p:nvSpPr>
        <p:spPr/>
        <p:txBody>
          <a:bodyPr/>
          <a:lstStyle/>
          <a:p>
            <a:r>
              <a:rPr lang="en-US" dirty="0"/>
              <a:t>Heather’s introduction</a:t>
            </a:r>
          </a:p>
          <a:p>
            <a:endParaRPr lang="en-US" dirty="0"/>
          </a:p>
        </p:txBody>
      </p:sp>
      <p:sp>
        <p:nvSpPr>
          <p:cNvPr id="4" name="Slide Number Placeholder 3">
            <a:extLst>
              <a:ext uri="{FF2B5EF4-FFF2-40B4-BE49-F238E27FC236}">
                <a16:creationId xmlns:a16="http://schemas.microsoft.com/office/drawing/2014/main" id="{FE3F6346-DEC7-7D00-3DD8-CC46D50CD9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006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Raleway" panose="020B0503030101060003" pitchFamily="34" charset="77"/>
              </a:rPr>
              <a:t>Heather introduction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6</a:t>
            </a:fld>
            <a:endParaRPr lang="en-US"/>
          </a:p>
        </p:txBody>
      </p:sp>
    </p:spTree>
    <p:extLst>
      <p:ext uri="{BB962C8B-B14F-4D97-AF65-F5344CB8AC3E}">
        <p14:creationId xmlns:p14="http://schemas.microsoft.com/office/powerpoint/2010/main" val="402299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fld id="{9D962E49-2EF1-4D08-9461-BAE0BAA9ECEB}" type="slidenum">
              <a:rPr lang="en-US" smtClean="0"/>
              <a:t>7</a:t>
            </a:fld>
            <a:endParaRPr lang="en-US"/>
          </a:p>
        </p:txBody>
      </p:sp>
    </p:spTree>
    <p:extLst>
      <p:ext uri="{BB962C8B-B14F-4D97-AF65-F5344CB8AC3E}">
        <p14:creationId xmlns:p14="http://schemas.microsoft.com/office/powerpoint/2010/main" val="2289291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p:txBody>
      </p:sp>
      <p:sp>
        <p:nvSpPr>
          <p:cNvPr id="4" name="Slide Number Placeholder 3"/>
          <p:cNvSpPr>
            <a:spLocks noGrp="1"/>
          </p:cNvSpPr>
          <p:nvPr>
            <p:ph type="sldNum" sz="quarter" idx="5"/>
          </p:nvPr>
        </p:nvSpPr>
        <p:spPr/>
        <p:txBody>
          <a:bodyPr/>
          <a:lstStyle/>
          <a:p>
            <a:fld id="{9D962E49-2EF1-4D08-9461-BAE0BAA9ECEB}" type="slidenum">
              <a:rPr lang="en-US" smtClean="0"/>
              <a:t>8</a:t>
            </a:fld>
            <a:endParaRPr lang="en-US"/>
          </a:p>
        </p:txBody>
      </p:sp>
    </p:spTree>
    <p:extLst>
      <p:ext uri="{BB962C8B-B14F-4D97-AF65-F5344CB8AC3E}">
        <p14:creationId xmlns:p14="http://schemas.microsoft.com/office/powerpoint/2010/main" val="3339929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sign in if you are attending in a group.  The facilitator at your location will forward these to us and we will keep track of your attendance hours for credits;</a:t>
            </a:r>
          </a:p>
          <a:p>
            <a:endParaRPr lang="en-US" dirty="0"/>
          </a:p>
          <a:p>
            <a:r>
              <a:rPr lang="en-US" dirty="0"/>
              <a:t>(Heather - add in anything else you want here.  I start on the next slide)</a:t>
            </a:r>
          </a:p>
        </p:txBody>
      </p:sp>
      <p:sp>
        <p:nvSpPr>
          <p:cNvPr id="4" name="Slide Number Placeholder 3"/>
          <p:cNvSpPr>
            <a:spLocks noGrp="1"/>
          </p:cNvSpPr>
          <p:nvPr>
            <p:ph type="sldNum" sz="quarter" idx="5"/>
          </p:nvPr>
        </p:nvSpPr>
        <p:spPr/>
        <p:txBody>
          <a:bodyPr/>
          <a:lstStyle/>
          <a:p>
            <a:fld id="{9D962E49-2EF1-4D08-9461-BAE0BAA9ECEB}" type="slidenum">
              <a:rPr lang="en-US" smtClean="0"/>
              <a:t>9</a:t>
            </a:fld>
            <a:endParaRPr lang="en-US"/>
          </a:p>
        </p:txBody>
      </p:sp>
    </p:spTree>
    <p:extLst>
      <p:ext uri="{BB962C8B-B14F-4D97-AF65-F5344CB8AC3E}">
        <p14:creationId xmlns:p14="http://schemas.microsoft.com/office/powerpoint/2010/main" val="298304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James takes over here.  Alright, let talk about some study and test tips</a:t>
            </a:r>
          </a:p>
          <a:p>
            <a:endParaRPr lang="en-US" dirty="0"/>
          </a:p>
          <a:p>
            <a:r>
              <a:rPr lang="en-US" dirty="0"/>
              <a:t>Tip one is: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0045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panic if you’ve never taken the wastewater op cert test before, or if you have and didn’t pass.</a:t>
            </a:r>
          </a:p>
          <a:p>
            <a:endParaRPr lang="en-US" dirty="0"/>
          </a:p>
          <a:p>
            <a:r>
              <a:rPr lang="en-US" dirty="0"/>
              <a:t>Photo by </a:t>
            </a:r>
            <a:r>
              <a:rPr lang="en-US" dirty="0">
                <a:hlinkClick r:id="rId3"/>
              </a:rPr>
              <a:t>Usman Yousaf</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558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operator tests cover </a:t>
            </a:r>
            <a:r>
              <a:rPr lang="en-US" b="1" dirty="0"/>
              <a:t>knowledge you use or could use on the job</a:t>
            </a:r>
            <a:r>
              <a:rPr lang="en-US" dirty="0"/>
              <a:t>.</a:t>
            </a:r>
            <a:r>
              <a:rPr lang="en-US" b="1" dirty="0"/>
              <a:t>   and I say "Could Use" because the test covers various wastewater treatment topics  at different levels, but not all of that knowledge may be used in your day to day operations, but for the test at least you’ll need to know a broad range of treatment topics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br>
              <a:rPr lang="en-US" dirty="0"/>
            </a:br>
            <a:endParaRPr lang="en-US" dirty="0"/>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055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Raleway" panose="020B0503030101060003" pitchFamily="34" charset="77"/>
                <a:ea typeface="Segoe UI Emoji" panose="020B0502040204020203" pitchFamily="34" charset="0"/>
              </a:rPr>
              <a:t>“a certified operator is a person who is certified by a certifying agency or commission as being qualified to </a:t>
            </a:r>
            <a:r>
              <a:rPr lang="en-US" sz="1200" u="sng" dirty="0">
                <a:latin typeface="Raleway" panose="020B0503030101060003" pitchFamily="34" charset="77"/>
                <a:ea typeface="Segoe UI Emoji" panose="020B0502040204020203" pitchFamily="34" charset="0"/>
              </a:rPr>
              <a:t>supervise</a:t>
            </a:r>
            <a:r>
              <a:rPr lang="en-US" sz="1200" dirty="0">
                <a:latin typeface="Raleway" panose="020B0503030101060003" pitchFamily="34" charset="77"/>
                <a:ea typeface="Segoe UI Emoji" panose="020B0502040204020203" pitchFamily="34" charset="0"/>
              </a:rPr>
              <a:t> or </a:t>
            </a:r>
            <a:r>
              <a:rPr lang="en-US" sz="1200" u="sng" dirty="0">
                <a:latin typeface="Raleway" panose="020B0503030101060003" pitchFamily="34" charset="77"/>
                <a:ea typeface="Segoe UI Emoji" panose="020B0502040204020203" pitchFamily="34" charset="0"/>
              </a:rPr>
              <a:t>operate</a:t>
            </a:r>
            <a:r>
              <a:rPr lang="en-US" sz="1200" dirty="0">
                <a:latin typeface="Raleway" panose="020B0503030101060003" pitchFamily="34" charset="77"/>
                <a:ea typeface="Segoe UI Emoji" panose="020B0502040204020203" pitchFamily="34" charset="0"/>
              </a:rPr>
              <a:t> one of the classifications of water supply systems or wastewater facilities".</a:t>
            </a:r>
          </a:p>
          <a:p>
            <a:pPr algn="ctr"/>
            <a:endParaRPr lang="en-US" sz="1200" dirty="0">
              <a:latin typeface="Raleway" panose="020B0503030101060003" pitchFamily="34" charset="77"/>
              <a:ea typeface="Segoe UI Emoji" panose="020B0502040204020203" pitchFamily="34" charset="0"/>
            </a:endParaRPr>
          </a:p>
          <a:p>
            <a:pPr algn="ctr"/>
            <a:r>
              <a:rPr lang="en-US" sz="1200" dirty="0">
                <a:latin typeface="Raleway" panose="020B0503030101060003" pitchFamily="34" charset="77"/>
                <a:ea typeface="Segoe UI Emoji" panose="020B0502040204020203" pitchFamily="34" charset="0"/>
              </a:rPr>
              <a:t>You're basically proving that you know how to do the job.</a:t>
            </a:r>
          </a:p>
        </p:txBody>
      </p:sp>
      <p:sp>
        <p:nvSpPr>
          <p:cNvPr id="4" name="Slide Number Placeholder 3"/>
          <p:cNvSpPr>
            <a:spLocks noGrp="1"/>
          </p:cNvSpPr>
          <p:nvPr>
            <p:ph type="sldNum" sz="quarter" idx="5"/>
          </p:nvPr>
        </p:nvSpPr>
        <p:spPr/>
        <p:txBody>
          <a:bodyPr/>
          <a:lstStyle/>
          <a:p>
            <a:fld id="{9D962E49-2EF1-4D08-9461-BAE0BAA9ECEB}" type="slidenum">
              <a:rPr lang="en-US" smtClean="0"/>
              <a:t>13</a:t>
            </a:fld>
            <a:endParaRPr lang="en-US"/>
          </a:p>
        </p:txBody>
      </p:sp>
    </p:spTree>
    <p:extLst>
      <p:ext uri="{BB962C8B-B14F-4D97-AF65-F5344CB8AC3E}">
        <p14:creationId xmlns:p14="http://schemas.microsoft.com/office/powerpoint/2010/main" val="254605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 job consists of a lot of different activities, and requires </a:t>
            </a:r>
            <a:r>
              <a:rPr lang="en-US" dirty="0" err="1"/>
              <a:t>knowedge</a:t>
            </a:r>
            <a:r>
              <a:rPr lang="en-US" dirty="0"/>
              <a:t> about a variety of topics.</a:t>
            </a:r>
          </a:p>
          <a:p>
            <a:endParaRPr lang="en-US" dirty="0"/>
          </a:p>
          <a:p>
            <a:r>
              <a:rPr lang="en-US" dirty="0"/>
              <a:t>these are the kinds of things that the tests cover - your operator duties - things you do every day</a:t>
            </a:r>
          </a:p>
        </p:txBody>
      </p:sp>
      <p:sp>
        <p:nvSpPr>
          <p:cNvPr id="4" name="Slide Number Placeholder 3"/>
          <p:cNvSpPr>
            <a:spLocks noGrp="1"/>
          </p:cNvSpPr>
          <p:nvPr>
            <p:ph type="sldNum" sz="quarter" idx="5"/>
          </p:nvPr>
        </p:nvSpPr>
        <p:spPr/>
        <p:txBody>
          <a:bodyPr/>
          <a:lstStyle/>
          <a:p>
            <a:fld id="{9D962E49-2EF1-4D08-9461-BAE0BAA9ECEB}" type="slidenum">
              <a:rPr lang="en-US" smtClean="0"/>
              <a:t>14</a:t>
            </a:fld>
            <a:endParaRPr lang="en-US"/>
          </a:p>
        </p:txBody>
      </p:sp>
    </p:spTree>
    <p:extLst>
      <p:ext uri="{BB962C8B-B14F-4D97-AF65-F5344CB8AC3E}">
        <p14:creationId xmlns:p14="http://schemas.microsoft.com/office/powerpoint/2010/main" val="2682429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leverage your practical experience.  By the time you take the exam you'll typically have been working in the field for a year.  You can leverage your day to day experience on test day and for your studying</a:t>
            </a:r>
          </a:p>
          <a:p>
            <a:br>
              <a:rPr lang="en-US" dirty="0"/>
            </a:br>
            <a:endParaRPr lang="en-US" dirty="0"/>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520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098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one reason is To </a:t>
            </a:r>
            <a:r>
              <a:rPr lang="en-US" b="1" dirty="0"/>
              <a:t>find</a:t>
            </a:r>
            <a:r>
              <a:rPr lang="en-US" dirty="0"/>
              <a:t> out where your </a:t>
            </a:r>
            <a:r>
              <a:rPr lang="en-US" b="1" dirty="0"/>
              <a:t>knowledge gaps </a:t>
            </a:r>
            <a:r>
              <a:rPr lang="en-US" dirty="0"/>
              <a:t>are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581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metaphors so let’s think about the Op Cert Test as the big game day</a:t>
            </a:r>
          </a:p>
          <a:p>
            <a:endParaRPr lang="en-US" dirty="0"/>
          </a:p>
          <a:p>
            <a:r>
              <a:rPr lang="en-US" dirty="0"/>
              <a:t>Photo by </a:t>
            </a:r>
            <a:r>
              <a:rPr lang="en-US" dirty="0">
                <a:hlinkClick r:id="rId3"/>
              </a:rPr>
              <a:t>Todd Greene</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347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just like you shoot shots to develop the skills you study  - you manuals, your problems, old tests.  You do it different ways under different conditions and work hard at what you aren’t good at to get better</a:t>
            </a:r>
          </a:p>
          <a:p>
            <a:endParaRPr lang="en-US" dirty="0"/>
          </a:p>
          <a:p>
            <a:endParaRPr lang="en-US" dirty="0"/>
          </a:p>
          <a:p>
            <a:r>
              <a:rPr lang="en-US" dirty="0"/>
              <a:t>Photo by </a:t>
            </a:r>
            <a:r>
              <a:rPr lang="en-US" dirty="0">
                <a:hlinkClick r:id="rId3"/>
              </a:rPr>
              <a:t>jesse orrico</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9122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People with better study methods and strategies score higher on exams </a:t>
            </a:r>
          </a:p>
          <a:p>
            <a:endParaRPr lang="en-US" altLang="en-US" dirty="0"/>
          </a:p>
          <a:p>
            <a:r>
              <a:rPr lang="en-US" altLang="en-US" dirty="0"/>
              <a:t>If the outcome isn’t what you’d like, then you probably need to change how you study!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5709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the team scrimmages or you play pick up games – that’s like the practice tests – it’s like the game but without the big consequences </a:t>
            </a:r>
          </a:p>
          <a:p>
            <a:r>
              <a:rPr lang="en-US" dirty="0"/>
              <a:t>It’s game conditions, but not the big game</a:t>
            </a:r>
          </a:p>
          <a:p>
            <a:r>
              <a:rPr lang="en-US" dirty="0"/>
              <a:t>It shows you what you’re good at and what still needs work</a:t>
            </a:r>
          </a:p>
          <a:p>
            <a:r>
              <a:rPr lang="en-US" dirty="0"/>
              <a:t>If you keep getting stripped you need to work on ball handling.</a:t>
            </a:r>
          </a:p>
          <a:p>
            <a:endParaRPr lang="en-US" dirty="0"/>
          </a:p>
          <a:p>
            <a:endParaRPr lang="en-US" dirty="0"/>
          </a:p>
          <a:p>
            <a:r>
              <a:rPr lang="en-US" dirty="0"/>
              <a:t>Photo by </a:t>
            </a:r>
            <a:r>
              <a:rPr lang="en-US" dirty="0">
                <a:hlinkClick r:id="rId3"/>
              </a:rPr>
              <a:t>Kenny Eliason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567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Test areas you have trouble with may point to gaps in your practical knowledge </a:t>
            </a:r>
          </a:p>
          <a:p>
            <a:endParaRPr lang="en-US" dirty="0"/>
          </a:p>
          <a:p>
            <a:br>
              <a:rPr lang="en-US" dirty="0"/>
            </a:br>
            <a:endParaRPr lang="en-US" dirty="0"/>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7382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that information to round out your skill sets.</a:t>
            </a:r>
          </a:p>
          <a:p>
            <a:endParaRPr lang="en-US" dirty="0"/>
          </a:p>
          <a:p>
            <a:r>
              <a:rPr lang="en-US" dirty="0"/>
              <a:t>By that I mean, areas you don’t do well on in the test might just be areas that you don’t have much practical experience with. It gives you a direction to follow when developing your study plan test plan and career</a:t>
            </a:r>
          </a:p>
          <a:p>
            <a:endParaRPr lang="en-US" dirty="0"/>
          </a:p>
          <a:p>
            <a:endParaRPr lang="en-US" dirty="0"/>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09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wouldn’t  expect to win a big game without ever practicing – at least not realistically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442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People with better study methods and strategies score higher on exams </a:t>
            </a:r>
          </a:p>
          <a:p>
            <a:endParaRPr lang="en-US" altLang="en-US" dirty="0"/>
          </a:p>
          <a:p>
            <a:r>
              <a:rPr lang="en-US" altLang="en-US" dirty="0"/>
              <a:t>If the outcome isn’t what you’d like, then you probably need to change how you study!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5495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 study Plan – how you’re going  to get from today, to passing the test.</a:t>
            </a:r>
          </a:p>
          <a:p>
            <a:endParaRPr lang="en-US" dirty="0"/>
          </a:p>
          <a:p>
            <a:r>
              <a:rPr lang="en-US" dirty="0"/>
              <a:t>do a self assessment and build a plan around that.  and expect it to change over time.</a:t>
            </a:r>
          </a:p>
          <a:p>
            <a:endParaRPr lang="en-US" dirty="0"/>
          </a:p>
          <a:p>
            <a:r>
              <a:rPr lang="en-US" dirty="0"/>
              <a:t>When you can consistently make the hook shot you don't have to focus on it quite as hard.  You still have to practice, but not at the same level as something you aren't as good at</a:t>
            </a:r>
          </a:p>
          <a:p>
            <a:endParaRPr lang="en-US" dirty="0"/>
          </a:p>
          <a:p>
            <a:endParaRPr lang="en-US" dirty="0"/>
          </a:p>
          <a:p>
            <a:endParaRPr lang="en-US" dirty="0"/>
          </a:p>
          <a:p>
            <a:r>
              <a:rPr lang="en-US" dirty="0" err="1"/>
              <a:t>PhoPhoto</a:t>
            </a:r>
            <a:r>
              <a:rPr lang="en-US" dirty="0"/>
              <a:t>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55432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aside a reasonable amount of time for study so that you aren’t trying to cram everything in at the last minute – it’s a lot of material, you don’t want to be trying to learn it all the night before the exam.  That rarely works out well.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537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studying early – well before the exam date.  If the exam is on the 30</a:t>
            </a:r>
            <a:r>
              <a:rPr lang="en-US" baseline="30000" dirty="0"/>
              <a:t>th</a:t>
            </a:r>
            <a:r>
              <a:rPr lang="en-US" dirty="0"/>
              <a:t> you don’t want to start the weekend before.  This is really just another way of saying manage your time (which is what we started this sequence with)</a:t>
            </a:r>
          </a:p>
          <a:p>
            <a:endParaRPr lang="en-US" dirty="0"/>
          </a:p>
          <a:p>
            <a:r>
              <a:rPr lang="en-US" dirty="0"/>
              <a:t>Think about where you are, and where you need to be on test day.  and revaluate periodically - look at your progress and see whether you are on track to pass the test when you have planned to take it.</a:t>
            </a:r>
          </a:p>
          <a:p>
            <a:endParaRPr lang="en-US" dirty="0"/>
          </a:p>
          <a:p>
            <a:endParaRPr lang="en-US" dirty="0"/>
          </a:p>
          <a:p>
            <a:r>
              <a:rPr lang="en-US" dirty="0"/>
              <a:t>Photo by </a:t>
            </a:r>
            <a:r>
              <a:rPr lang="en-US" dirty="0">
                <a:hlinkClick r:id="rId3"/>
              </a:rPr>
              <a:t>Towfiqu barbhuiya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987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 study Plan – how you’re going  to get from today, to passing the test.</a:t>
            </a:r>
          </a:p>
          <a:p>
            <a:endParaRPr lang="en-US" dirty="0"/>
          </a:p>
          <a:p>
            <a:r>
              <a:rPr lang="en-US" dirty="0"/>
              <a:t>Remember you don't need a perfect game - you have to get 70 out of 100 right.  That's all.</a:t>
            </a:r>
          </a:p>
          <a:p>
            <a:endParaRPr lang="en-US" dirty="0"/>
          </a:p>
          <a:p>
            <a:endParaRPr lang="en-US" dirty="0"/>
          </a:p>
          <a:p>
            <a:r>
              <a:rPr lang="en-US" dirty="0" err="1"/>
              <a:t>PhoPhoto</a:t>
            </a:r>
            <a:r>
              <a:rPr lang="en-US" dirty="0"/>
              <a:t>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425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on your </a:t>
            </a:r>
            <a:r>
              <a:rPr lang="en-US" dirty="0" err="1"/>
              <a:t>practica;l</a:t>
            </a:r>
            <a:r>
              <a:rPr lang="en-US" dirty="0"/>
              <a:t> knowledge -  You have the Need to know list - what parts are you comfortable with that only need review - what is new material, or </a:t>
            </a:r>
            <a:r>
              <a:rPr lang="en-US" dirty="0" err="1"/>
              <a:t>somthinh</a:t>
            </a:r>
            <a:r>
              <a:rPr lang="en-US" dirty="0"/>
              <a:t> you have difficulty with </a:t>
            </a:r>
          </a:p>
          <a:p>
            <a:endParaRPr lang="en-US" dirty="0"/>
          </a:p>
          <a:p>
            <a:endParaRPr lang="en-US" dirty="0"/>
          </a:p>
          <a:p>
            <a:endParaRPr lang="en-US" dirty="0"/>
          </a:p>
          <a:p>
            <a:endParaRPr lang="en-US" dirty="0"/>
          </a:p>
          <a:p>
            <a:r>
              <a:rPr lang="en-US" dirty="0" err="1"/>
              <a:t>PhoPhoto</a:t>
            </a:r>
            <a:r>
              <a:rPr lang="en-US" dirty="0"/>
              <a:t>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861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harder on the weak spots.  It’s great if you can always hit the free throw, but that’s not the only shot you’re </a:t>
            </a:r>
            <a:r>
              <a:rPr lang="en-US" dirty="0" err="1"/>
              <a:t>gonna</a:t>
            </a:r>
            <a:r>
              <a:rPr lang="en-US" dirty="0"/>
              <a:t> have to make</a:t>
            </a:r>
          </a:p>
          <a:p>
            <a:endParaRPr lang="en-US" dirty="0"/>
          </a:p>
          <a:p>
            <a:endParaRPr lang="en-US" dirty="0"/>
          </a:p>
          <a:p>
            <a:endParaRPr lang="en-US" dirty="0"/>
          </a:p>
          <a:p>
            <a:endParaRPr lang="en-US" dirty="0"/>
          </a:p>
          <a:p>
            <a:r>
              <a:rPr lang="en-US" dirty="0" err="1"/>
              <a:t>PhoPhoto</a:t>
            </a:r>
            <a:r>
              <a:rPr lang="en-US" dirty="0"/>
              <a:t>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225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your study and practical work and knowledge your coworkers have</a:t>
            </a:r>
          </a:p>
          <a:p>
            <a:endParaRPr lang="en-US" dirty="0"/>
          </a:p>
          <a:p>
            <a:r>
              <a:rPr lang="en-US" dirty="0"/>
              <a:t>As you learn new things on the job, ask questions.  Explain processes to each other. If you can </a:t>
            </a:r>
            <a:r>
              <a:rPr lang="en-US" dirty="0" err="1"/>
              <a:t>explaing</a:t>
            </a:r>
            <a:r>
              <a:rPr lang="en-US" dirty="0"/>
              <a:t> it -you understand it.</a:t>
            </a:r>
          </a:p>
          <a:p>
            <a:endParaRPr lang="en-US" dirty="0"/>
          </a:p>
          <a:p>
            <a:r>
              <a:rPr lang="en-US" dirty="0"/>
              <a:t>Lean on your buddies or co-workers.  </a:t>
            </a:r>
          </a:p>
          <a:p>
            <a:endParaRPr lang="en-US" dirty="0"/>
          </a:p>
          <a:p>
            <a:r>
              <a:rPr lang="en-US" dirty="0"/>
              <a:t>Photo by </a:t>
            </a:r>
            <a:r>
              <a:rPr lang="en-US" dirty="0">
                <a:hlinkClick r:id="rId3"/>
              </a:rPr>
              <a:t>Kate Trysh</a:t>
            </a:r>
            <a:r>
              <a:rPr lang="en-US" dirty="0"/>
              <a:t> on </a:t>
            </a:r>
            <a:r>
              <a:rPr lang="en-US" dirty="0">
                <a:hlinkClick r:id="rId4"/>
              </a:rPr>
              <a:t>Unsplash</a:t>
            </a:r>
            <a:r>
              <a:rPr lang="en-US" dirty="0"/>
              <a:t>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240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available training materials, study guides and handouts.  </a:t>
            </a:r>
          </a:p>
          <a:p>
            <a:endParaRPr lang="en-US" dirty="0"/>
          </a:p>
          <a:p>
            <a:endParaRPr lang="en-US" dirty="0"/>
          </a:p>
          <a:p>
            <a:r>
              <a:rPr lang="en-US" dirty="0"/>
              <a:t>Photo by </a:t>
            </a:r>
            <a:r>
              <a:rPr lang="en-US" dirty="0">
                <a:hlinkClick r:id="rId3"/>
              </a:rPr>
              <a:t>Natalie Grainger</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4760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familiar with the WPI/ABC Website </a:t>
            </a:r>
          </a:p>
        </p:txBody>
      </p:sp>
      <p:sp>
        <p:nvSpPr>
          <p:cNvPr id="4" name="Slide Number Placeholder 3"/>
          <p:cNvSpPr>
            <a:spLocks noGrp="1"/>
          </p:cNvSpPr>
          <p:nvPr>
            <p:ph type="sldNum" sz="quarter" idx="5"/>
          </p:nvPr>
        </p:nvSpPr>
        <p:spPr/>
        <p:txBody>
          <a:bodyPr/>
          <a:lstStyle/>
          <a:p>
            <a:fld id="{9D962E49-2EF1-4D08-9461-BAE0BAA9ECEB}" type="slidenum">
              <a:rPr lang="en-US" smtClean="0"/>
              <a:t>35</a:t>
            </a:fld>
            <a:endParaRPr lang="en-US"/>
          </a:p>
        </p:txBody>
      </p:sp>
    </p:spTree>
    <p:extLst>
      <p:ext uri="{BB962C8B-B14F-4D97-AF65-F5344CB8AC3E}">
        <p14:creationId xmlns:p14="http://schemas.microsoft.com/office/powerpoint/2010/main" val="2511612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37078-5CC9-AA61-CD6E-6008BCC11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11E0F-4D39-EEEF-DC01-E63A74112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C4AAD-AFCE-A025-5D81-932010AA6B8D}"/>
              </a:ext>
            </a:extLst>
          </p:cNvPr>
          <p:cNvSpPr>
            <a:spLocks noGrp="1"/>
          </p:cNvSpPr>
          <p:nvPr>
            <p:ph type="body" idx="1"/>
          </p:nvPr>
        </p:nvSpPr>
        <p:spPr/>
        <p:txBody>
          <a:bodyPr/>
          <a:lstStyle/>
          <a:p>
            <a:r>
              <a:rPr lang="en-US" dirty="0"/>
              <a:t>This series is designed to supplement and reinforce the ABC Need to Know Criteria for the Wastewater Operator level 1 and 2 exams though there will be some higher level topics covered, and we won’t always follow the exact order listed in the NTKs</a:t>
            </a:r>
          </a:p>
          <a:p>
            <a:endParaRPr lang="en-US" dirty="0"/>
          </a:p>
          <a:p>
            <a:r>
              <a:rPr lang="en-US" dirty="0"/>
              <a:t>Please be aware that these training sessions are not your only training resource and attending these sessions alone will not get you through the test.  </a:t>
            </a:r>
          </a:p>
          <a:p>
            <a:endParaRPr lang="en-US" dirty="0"/>
          </a:p>
          <a:p>
            <a:r>
              <a:rPr lang="en-US" dirty="0"/>
              <a:t>You will need to study your training materials outside of this webinar series and be able to apply the on-the-job training you receive as apprentices or trainee operators to pass the exam.</a:t>
            </a:r>
          </a:p>
          <a:p>
            <a:endParaRPr lang="en-US" dirty="0"/>
          </a:p>
          <a:p>
            <a:r>
              <a:rPr lang="en-US" dirty="0"/>
              <a:t>These documents are freely available on the ABC website, and we’ll be providing digital copies to you as well.</a:t>
            </a:r>
          </a:p>
        </p:txBody>
      </p:sp>
      <p:sp>
        <p:nvSpPr>
          <p:cNvPr id="4" name="Slide Number Placeholder 3">
            <a:extLst>
              <a:ext uri="{FF2B5EF4-FFF2-40B4-BE49-F238E27FC236}">
                <a16:creationId xmlns:a16="http://schemas.microsoft.com/office/drawing/2014/main" id="{144C5283-17DF-1AD1-1D36-E26C519A85CF}"/>
              </a:ext>
            </a:extLst>
          </p:cNvPr>
          <p:cNvSpPr>
            <a:spLocks noGrp="1"/>
          </p:cNvSpPr>
          <p:nvPr>
            <p:ph type="sldNum" sz="quarter" idx="5"/>
          </p:nvPr>
        </p:nvSpPr>
        <p:spPr/>
        <p:txBody>
          <a:bodyPr/>
          <a:lstStyle/>
          <a:p>
            <a:fld id="{9D962E49-2EF1-4D08-9461-BAE0BAA9ECEB}" type="slidenum">
              <a:rPr lang="en-US" smtClean="0"/>
              <a:t>36</a:t>
            </a:fld>
            <a:endParaRPr lang="en-US"/>
          </a:p>
        </p:txBody>
      </p:sp>
    </p:spTree>
    <p:extLst>
      <p:ext uri="{BB962C8B-B14F-4D97-AF65-F5344CB8AC3E}">
        <p14:creationId xmlns:p14="http://schemas.microsoft.com/office/powerpoint/2010/main" val="702076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breakdown of topics varies a bit by certification </a:t>
            </a:r>
            <a:r>
              <a:rPr lang="en-US" dirty="0" err="1"/>
              <a:t>level,particularly</a:t>
            </a:r>
            <a:r>
              <a:rPr lang="en-US" dirty="0"/>
              <a:t> in the middle categories</a:t>
            </a:r>
          </a:p>
        </p:txBody>
      </p:sp>
      <p:sp>
        <p:nvSpPr>
          <p:cNvPr id="4" name="Slide Number Placeholder 3"/>
          <p:cNvSpPr>
            <a:spLocks noGrp="1"/>
          </p:cNvSpPr>
          <p:nvPr>
            <p:ph type="sldNum" sz="quarter" idx="5"/>
          </p:nvPr>
        </p:nvSpPr>
        <p:spPr/>
        <p:txBody>
          <a:bodyPr/>
          <a:lstStyle/>
          <a:p>
            <a:fld id="{9D962E49-2EF1-4D08-9461-BAE0BAA9ECEB}" type="slidenum">
              <a:rPr lang="en-US" smtClean="0"/>
              <a:t>37</a:t>
            </a:fld>
            <a:endParaRPr lang="en-US"/>
          </a:p>
        </p:txBody>
      </p:sp>
    </p:spTree>
    <p:extLst>
      <p:ext uri="{BB962C8B-B14F-4D97-AF65-F5344CB8AC3E}">
        <p14:creationId xmlns:p14="http://schemas.microsoft.com/office/powerpoint/2010/main" val="3259052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as wastewater treatment operator job duties vary in their complexity, so will the questions you are asked on the exam. Some will be more simple and routine, whereas others will be more complex, or cognitively demanding. The following three levels are used to describe the complexity of the questions you will </a:t>
            </a:r>
            <a:r>
              <a:rPr lang="en-US" dirty="0" err="1"/>
              <a:t>encounteron</a:t>
            </a:r>
            <a:r>
              <a:rPr lang="en-US" dirty="0"/>
              <a:t> the exam:</a:t>
            </a:r>
          </a:p>
        </p:txBody>
      </p:sp>
      <p:sp>
        <p:nvSpPr>
          <p:cNvPr id="4" name="Slide Number Placeholder 3"/>
          <p:cNvSpPr>
            <a:spLocks noGrp="1"/>
          </p:cNvSpPr>
          <p:nvPr>
            <p:ph type="sldNum" sz="quarter" idx="5"/>
          </p:nvPr>
        </p:nvSpPr>
        <p:spPr/>
        <p:txBody>
          <a:bodyPr/>
          <a:lstStyle/>
          <a:p>
            <a:fld id="{9D962E49-2EF1-4D08-9461-BAE0BAA9ECEB}" type="slidenum">
              <a:rPr lang="en-US" smtClean="0"/>
              <a:t>38</a:t>
            </a:fld>
            <a:endParaRPr lang="en-US"/>
          </a:p>
        </p:txBody>
      </p:sp>
    </p:spTree>
    <p:extLst>
      <p:ext uri="{BB962C8B-B14F-4D97-AF65-F5344CB8AC3E}">
        <p14:creationId xmlns:p14="http://schemas.microsoft.com/office/powerpoint/2010/main" val="2708461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questions that are basic recall type questions</a:t>
            </a:r>
          </a:p>
          <a:p>
            <a:r>
              <a:rPr lang="en-US" dirty="0"/>
              <a:t>44 that are application questions </a:t>
            </a:r>
          </a:p>
          <a:p>
            <a:r>
              <a:rPr lang="en-US" dirty="0"/>
              <a:t>And 22 Analysis questions</a:t>
            </a:r>
          </a:p>
          <a:p>
            <a:endParaRPr lang="en-US" dirty="0"/>
          </a:p>
          <a:p>
            <a:r>
              <a:rPr lang="en-US" dirty="0"/>
              <a:t>Buried in there are 10 questions that require calculations</a:t>
            </a:r>
          </a:p>
        </p:txBody>
      </p:sp>
      <p:sp>
        <p:nvSpPr>
          <p:cNvPr id="4" name="Slide Number Placeholder 3"/>
          <p:cNvSpPr>
            <a:spLocks noGrp="1"/>
          </p:cNvSpPr>
          <p:nvPr>
            <p:ph type="sldNum" sz="quarter" idx="5"/>
          </p:nvPr>
        </p:nvSpPr>
        <p:spPr/>
        <p:txBody>
          <a:bodyPr/>
          <a:lstStyle/>
          <a:p>
            <a:fld id="{9D962E49-2EF1-4D08-9461-BAE0BAA9ECEB}" type="slidenum">
              <a:rPr lang="en-US" smtClean="0"/>
              <a:t>39</a:t>
            </a:fld>
            <a:endParaRPr lang="en-US"/>
          </a:p>
        </p:txBody>
      </p:sp>
    </p:spTree>
    <p:extLst>
      <p:ext uri="{BB962C8B-B14F-4D97-AF65-F5344CB8AC3E}">
        <p14:creationId xmlns:p14="http://schemas.microsoft.com/office/powerpoint/2010/main" val="41667774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there are only 10 math questions on the exam, but you don’t want to lose those points because you cant find the right formula, or don’t know how to apply it, and knowing the relationships can help you with the recall and analysis questions as well </a:t>
            </a:r>
          </a:p>
        </p:txBody>
      </p:sp>
      <p:sp>
        <p:nvSpPr>
          <p:cNvPr id="4" name="Slide Number Placeholder 3"/>
          <p:cNvSpPr>
            <a:spLocks noGrp="1"/>
          </p:cNvSpPr>
          <p:nvPr>
            <p:ph type="sldNum" sz="quarter" idx="5"/>
          </p:nvPr>
        </p:nvSpPr>
        <p:spPr/>
        <p:txBody>
          <a:bodyPr/>
          <a:lstStyle/>
          <a:p>
            <a:fld id="{9D962E49-2EF1-4D08-9461-BAE0BAA9ECEB}" type="slidenum">
              <a:rPr lang="en-US" smtClean="0"/>
              <a:t>40</a:t>
            </a:fld>
            <a:endParaRPr lang="en-US"/>
          </a:p>
        </p:txBody>
      </p:sp>
    </p:spTree>
    <p:extLst>
      <p:ext uri="{BB962C8B-B14F-4D97-AF65-F5344CB8AC3E}">
        <p14:creationId xmlns:p14="http://schemas.microsoft.com/office/powerpoint/2010/main" val="7542554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guide on the left is available from Sacramento State University for $90</a:t>
            </a:r>
          </a:p>
          <a:p>
            <a:r>
              <a:rPr lang="en-US" dirty="0"/>
              <a:t>There’s also a volume 2 focused on WWTP management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70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can be other resources besides official “Study Guides”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5041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Washington State has its ”Redbook” Study guide available online for free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2222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Use the need to know guide as a way of keeping track of what you're comfortable with and what you </a:t>
            </a:r>
            <a:r>
              <a:rPr lang="en-US" dirty="0" err="1"/>
              <a:t>arent</a:t>
            </a:r>
            <a:endParaRPr lang="en-US" dirty="0"/>
          </a:p>
          <a:p>
            <a:endParaRPr lang="en-US" dirty="0"/>
          </a:p>
          <a:p>
            <a:r>
              <a:rPr lang="en-US" dirty="0"/>
              <a:t>Photo by </a:t>
            </a:r>
            <a:r>
              <a:rPr lang="en-US" dirty="0">
                <a:hlinkClick r:id="rId3"/>
              </a:rPr>
              <a:t>Glenn Carstens-Peters</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7098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lot of information in here.  This is one paragraph about pipe size.  There are at least 3 questions embedded in here.  You can turn these statements into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3557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if it helps = some people are visual – I am.  The drawing and the formula can really help you see what you’re after - </a:t>
            </a:r>
          </a:p>
          <a:p>
            <a:endParaRPr lang="en-US" dirty="0"/>
          </a:p>
          <a:p>
            <a:r>
              <a:rPr lang="en-US" dirty="0"/>
              <a:t>I’m a terrible artist – as you can see – but drawing the problem can really be a useful way of making sure you understand what's being asked.</a:t>
            </a:r>
          </a:p>
          <a:p>
            <a:endParaRPr lang="en-US" dirty="0"/>
          </a:p>
          <a:p>
            <a:r>
              <a:rPr lang="en-US" dirty="0"/>
              <a:t>Image by J Markham, SW EFC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7090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kind of tricky – there are some things you can and maybe should memorize – both for the test and work like  – formulas you’ll use all the time for example – volume of a cube is </a:t>
            </a:r>
            <a:r>
              <a:rPr lang="en-US" dirty="0" err="1"/>
              <a:t>Lxwxh</a:t>
            </a:r>
            <a:endParaRPr lang="en-US" dirty="0"/>
          </a:p>
          <a:p>
            <a:endParaRPr lang="en-US" dirty="0"/>
          </a:p>
          <a:p>
            <a:r>
              <a:rPr lang="en-US" dirty="0"/>
              <a:t>What you don’t want to memorize is that there was a volume question on the sample test, or last time I took it and the answer was a million gallons</a:t>
            </a:r>
          </a:p>
          <a:p>
            <a:endParaRPr lang="en-US" dirty="0"/>
          </a:p>
          <a:p>
            <a:r>
              <a:rPr lang="en-US" dirty="0"/>
              <a:t>Don’t memorize the answers to individual math problems – but remember the process. </a:t>
            </a:r>
          </a:p>
          <a:p>
            <a:endParaRPr lang="en-US" dirty="0"/>
          </a:p>
          <a:p>
            <a:r>
              <a:rPr lang="en-US" dirty="0"/>
              <a:t>Or you might have to memorize material in areas that you aren’t familiar with though your work experience like maybe what section a specific regs are in </a:t>
            </a:r>
          </a:p>
          <a:p>
            <a:endParaRPr lang="en-US" dirty="0"/>
          </a:p>
          <a:p>
            <a:r>
              <a:rPr lang="en-US" dirty="0"/>
              <a:t>There are a lot of processes you have to know but those are going to be processes you use in your day to day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know the formula you don’t have to look it up.</a:t>
            </a:r>
          </a:p>
          <a:p>
            <a:endParaRPr lang="en-US" dirty="0"/>
          </a:p>
          <a:p>
            <a:br>
              <a:rPr lang="en-US" dirty="0"/>
            </a:br>
            <a:r>
              <a:rPr lang="en-US" dirty="0"/>
              <a:t>If you remember that there are 7.481 gallons in a cubic foot of water, that's one less thing you have to look up and might help you rule out some obviously wrong answers</a:t>
            </a:r>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4820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 had to retake a college math class because I walked into the final with a B+  and walked out with an F because I bombed the final.  </a:t>
            </a:r>
          </a:p>
          <a:p>
            <a:r>
              <a:rPr lang="en-US" dirty="0"/>
              <a:t>I hadn’t been taking practice tests, and I could solve a lot of the homework  problems but I couldn’t solve them fast enough and I panicked </a:t>
            </a:r>
          </a:p>
          <a:p>
            <a:endParaRPr lang="en-US" dirty="0"/>
          </a:p>
          <a:p>
            <a:r>
              <a:rPr lang="en-US" dirty="0"/>
              <a:t>Photo by </a:t>
            </a:r>
            <a:r>
              <a:rPr lang="en-US" dirty="0">
                <a:hlinkClick r:id="rId3"/>
              </a:rPr>
              <a:t>Nguyen Dang Hoang Nhu</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6129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 cards can be your best friend for memorizing stuff </a:t>
            </a:r>
          </a:p>
          <a:p>
            <a:r>
              <a:rPr lang="en-US" dirty="0"/>
              <a:t>And a great way to test yourself or have someone test you.  They don’t even need to know the topic to ask you questions</a:t>
            </a:r>
          </a:p>
          <a:p>
            <a:endParaRPr lang="en-US" dirty="0"/>
          </a:p>
          <a:p>
            <a:r>
              <a:rPr lang="en-US" dirty="0"/>
              <a:t>I make my notes on cards so that I effectively create my own. exam questions as I learn the material</a:t>
            </a:r>
          </a:p>
          <a:p>
            <a:endParaRPr lang="en-US" dirty="0"/>
          </a:p>
          <a:p>
            <a:r>
              <a:rPr lang="en-US" dirty="0"/>
              <a:t>Mix up the order every time.  </a:t>
            </a:r>
          </a:p>
          <a:p>
            <a:r>
              <a:rPr lang="en-US" dirty="0"/>
              <a:t>Set aside the ones you get right consistently – don’t stop reviewing them, but focus on what you are having trouble with.</a:t>
            </a:r>
          </a:p>
          <a:p>
            <a:endParaRPr lang="en-US" dirty="0"/>
          </a:p>
          <a:p>
            <a:r>
              <a:rPr lang="en-US" dirty="0"/>
              <a:t>Also, don’t throw them away when you pass the test.  You may want to get a higher level later on.  You’re still responsible for the lower level  knowledge.</a:t>
            </a:r>
          </a:p>
          <a:p>
            <a:endParaRPr lang="en-US" dirty="0"/>
          </a:p>
          <a:p>
            <a:r>
              <a:rPr lang="en-US" dirty="0"/>
              <a:t>You can also loan them to your buddies or new co-workers to make the process easier for the staff coming up behind you.</a:t>
            </a:r>
          </a:p>
          <a:p>
            <a:endParaRPr lang="en-US" dirty="0"/>
          </a:p>
          <a:p>
            <a:r>
              <a:rPr lang="en-US" dirty="0"/>
              <a:t>Photo by </a:t>
            </a:r>
            <a:r>
              <a:rPr lang="en-US" dirty="0">
                <a:hlinkClick r:id="rId3"/>
              </a:rPr>
              <a:t>Kate Trysh</a:t>
            </a:r>
            <a:r>
              <a:rPr lang="en-US" dirty="0"/>
              <a:t> on </a:t>
            </a:r>
            <a:r>
              <a:rPr lang="en-US" dirty="0">
                <a:hlinkClick r:id="rId4"/>
              </a:rPr>
              <a:t>Unsplash</a:t>
            </a:r>
            <a:r>
              <a:rPr lang="en-US" dirty="0"/>
              <a:t>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28751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 study can be really helpful – helps with accountability – so you actually study during the time you’ve set aside and  also it gives you someone to bounce stuff off of </a:t>
            </a:r>
          </a:p>
          <a:p>
            <a:r>
              <a:rPr lang="en-US" dirty="0"/>
              <a:t>I usually find that if I can’t explain something to someone else, I don’t really understand it.  </a:t>
            </a:r>
          </a:p>
          <a:p>
            <a:endParaRPr lang="en-US" dirty="0"/>
          </a:p>
          <a:p>
            <a:r>
              <a:rPr lang="en-US" dirty="0"/>
              <a:t>Photo by </a:t>
            </a:r>
            <a:r>
              <a:rPr lang="en-US" dirty="0">
                <a:hlinkClick r:id="rId3"/>
              </a:rPr>
              <a:t>Alissa De Leva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9923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Photo by </a:t>
            </a:r>
            <a:r>
              <a:rPr lang="en-US" dirty="0">
                <a:hlinkClick r:id="rId3"/>
              </a:rPr>
              <a:t>Kenny Eliason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1272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4918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WPI has three different ways that tests are given, but the choice of format is usually up to the jurisdiction you are testing for – find out how you will be tested.</a:t>
            </a:r>
          </a:p>
          <a:p>
            <a:endParaRPr lang="en-US" dirty="0"/>
          </a:p>
          <a:p>
            <a:r>
              <a:rPr lang="en-US" dirty="0"/>
              <a:t>For example, here in NM where we are the tests are all computer based and if it’s your first time taking a test that way, the format can be intimidating</a:t>
            </a:r>
          </a:p>
          <a:p>
            <a:endParaRPr lang="en-US" dirty="0"/>
          </a:p>
          <a:p>
            <a:r>
              <a:rPr lang="en-US" dirty="0"/>
              <a:t>Its not cheap either - its $110 to take the exam in Guam with the Guam EPA .  </a:t>
            </a:r>
          </a:p>
          <a:p>
            <a:endParaRPr lang="en-US" dirty="0"/>
          </a:p>
          <a:p>
            <a:r>
              <a:rPr lang="en-US" dirty="0"/>
              <a:t>But, part of your strategy might be to schedule a “test exam” for yourself in order to familiarize yourself with the process, and the interface</a:t>
            </a:r>
          </a:p>
          <a:p>
            <a:endParaRPr lang="en-US" dirty="0"/>
          </a:p>
          <a:p>
            <a:r>
              <a:rPr lang="en-US" dirty="0"/>
              <a:t>Kind of like a pre-season game. </a:t>
            </a:r>
          </a:p>
          <a:p>
            <a:endParaRPr lang="en-US" dirty="0"/>
          </a:p>
          <a:p>
            <a:r>
              <a:rPr lang="en-US" dirty="0"/>
              <a:t>If you can and you’ve been studying you might pass just because there’s less pressure on you./</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53</a:t>
            </a:fld>
            <a:endParaRPr lang="en-US"/>
          </a:p>
        </p:txBody>
      </p:sp>
    </p:spTree>
    <p:extLst>
      <p:ext uri="{BB962C8B-B14F-4D97-AF65-F5344CB8AC3E}">
        <p14:creationId xmlns:p14="http://schemas.microsoft.com/office/powerpoint/2010/main" val="32033422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6395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only about a dozen questions that require calculation but you don't want to loose points </a:t>
            </a:r>
            <a:r>
              <a:rPr lang="en-US" dirty="0" err="1"/>
              <a:t>becuase</a:t>
            </a:r>
            <a:r>
              <a:rPr lang="en-US" dirty="0"/>
              <a:t> you cant find the right formula, or don't know how to correctly apply it.</a:t>
            </a:r>
          </a:p>
        </p:txBody>
      </p:sp>
      <p:sp>
        <p:nvSpPr>
          <p:cNvPr id="4" name="Slide Number Placeholder 3"/>
          <p:cNvSpPr>
            <a:spLocks noGrp="1"/>
          </p:cNvSpPr>
          <p:nvPr>
            <p:ph type="sldNum" sz="quarter" idx="5"/>
          </p:nvPr>
        </p:nvSpPr>
        <p:spPr/>
        <p:txBody>
          <a:bodyPr/>
          <a:lstStyle/>
          <a:p>
            <a:fld id="{9D962E49-2EF1-4D08-9461-BAE0BAA9ECEB}" type="slidenum">
              <a:rPr lang="en-US" smtClean="0"/>
              <a:t>55</a:t>
            </a:fld>
            <a:endParaRPr lang="en-US"/>
          </a:p>
        </p:txBody>
      </p:sp>
    </p:spTree>
    <p:extLst>
      <p:ext uri="{BB962C8B-B14F-4D97-AF65-F5344CB8AC3E}">
        <p14:creationId xmlns:p14="http://schemas.microsoft.com/office/powerpoint/2010/main" val="31074436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Wear a watch or keep an eye on the test timer.  </a:t>
            </a:r>
          </a:p>
          <a:p>
            <a:endParaRPr lang="en-US" dirty="0"/>
          </a:p>
          <a:p>
            <a:r>
              <a:rPr lang="en-US" dirty="0"/>
              <a:t>Photo by </a:t>
            </a:r>
            <a:r>
              <a:rPr lang="en-US" dirty="0">
                <a:hlinkClick r:id="rId3"/>
              </a:rPr>
              <a:t>Tsvetoslav Hristov</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812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got 100 questions and four hours to answer at least 70 right.  </a:t>
            </a:r>
          </a:p>
          <a:p>
            <a:endParaRPr lang="en-US" dirty="0"/>
          </a:p>
          <a:p>
            <a:r>
              <a:rPr lang="en-US" dirty="0"/>
              <a:t>240 minutes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9543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got 100 questions and four hours to answer at least 70 right.  </a:t>
            </a:r>
          </a:p>
          <a:p>
            <a:endParaRPr lang="en-US" dirty="0"/>
          </a:p>
          <a:p>
            <a:r>
              <a:rPr lang="en-US" dirty="0"/>
              <a:t>180 minutes – that’s an </a:t>
            </a:r>
            <a:r>
              <a:rPr lang="en-US" dirty="0" err="1"/>
              <a:t>oaverage</a:t>
            </a:r>
            <a:r>
              <a:rPr lang="en-US" dirty="0"/>
              <a:t> of only 1 minute and 48 seconds per question – it’s not a lot of time so you don’t want to burn time struggling on a question you don’t know the answer to and miss one you do because you ran out of time.  </a:t>
            </a:r>
          </a:p>
          <a:p>
            <a:endParaRPr lang="en-US" dirty="0"/>
          </a:p>
          <a:p>
            <a:r>
              <a:rPr lang="en-US" dirty="0"/>
              <a:t>You’ve got 100 questions and 3 hours to answer at least 70 right</a:t>
            </a:r>
          </a:p>
          <a:p>
            <a:r>
              <a:rPr lang="en-US" dirty="0"/>
              <a:t>Even if you only answer 70 (and I don’t recommend that as a strategy) that’s only a bit over 2 and a half minutes –</a:t>
            </a:r>
          </a:p>
          <a:p>
            <a:endParaRPr lang="en-US" dirty="0"/>
          </a:p>
          <a:p>
            <a:endParaRPr lang="en-US" dirty="0"/>
          </a:p>
          <a:p>
            <a:r>
              <a:rPr lang="en-US" dirty="0"/>
              <a:t>My point is it’s not a lot of time and you want to get as many right as possible The questions are designed to be answered quickly. </a:t>
            </a:r>
          </a:p>
          <a:p>
            <a:r>
              <a:rPr lang="en-US" dirty="0"/>
              <a:t> The </a:t>
            </a:r>
            <a:r>
              <a:rPr lang="en-US" dirty="0" err="1"/>
              <a:t>calcuations</a:t>
            </a:r>
            <a:r>
              <a:rPr lang="en-US" dirty="0"/>
              <a:t> are typically basic – but the answers are sometimes designed to trip you up.</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3014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get used to working efficiently - and if you can't answer something - move on and come back later</a:t>
            </a:r>
          </a:p>
          <a:p>
            <a:r>
              <a:rPr lang="en-US" dirty="0"/>
              <a:t>Again, you only have to pass – you don’t have to get 100.  Don't kill a bunch of time on a question you can't answer.</a:t>
            </a:r>
          </a:p>
          <a:p>
            <a:endParaRPr lang="en-US" dirty="0"/>
          </a:p>
          <a:p>
            <a:r>
              <a:rPr lang="en-US" dirty="0"/>
              <a:t>It’s ok to circle through the exam skipping over questions you don’t know off the top of your head and answering the easy ones first.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0347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words – don’t try to outthink the test.  Answer the question they asked, not what you think it should be</a:t>
            </a:r>
          </a:p>
          <a:p>
            <a:endParaRPr lang="en-US" dirty="0"/>
          </a:p>
          <a:p>
            <a:endParaRPr lang="en-US" dirty="0"/>
          </a:p>
          <a:p>
            <a:r>
              <a:rPr lang="en-US" dirty="0"/>
              <a:t>Photo by </a:t>
            </a:r>
            <a:r>
              <a:rPr lang="en-US" dirty="0">
                <a:hlinkClick r:id="rId3"/>
              </a:rPr>
              <a:t>Johann Walter Bantz</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9877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Funny answers are usually wrong  - if the answer has you cracking up – it’s probably not right – it might, be, but probably isn’t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48750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So first off – why don’t I have the answers showing?</a:t>
            </a:r>
          </a:p>
          <a:p>
            <a:endParaRPr lang="en-US" dirty="0"/>
          </a:p>
          <a:p>
            <a:r>
              <a:rPr lang="en-US" dirty="0"/>
              <a:t>Read the question first to make sure you under stand what they're asking for – if you know the answer (or think you do) see if it’s on the list – looking at the answers first might confuse you.  And you can already start to think about the set up here </a:t>
            </a:r>
          </a:p>
          <a:p>
            <a:r>
              <a:rPr lang="en-US" dirty="0"/>
              <a:t>(CLICK)</a:t>
            </a:r>
          </a:p>
          <a:p>
            <a:endParaRPr lang="en-US" dirty="0"/>
          </a:p>
          <a:p>
            <a:endParaRPr lang="en-US" dirty="0"/>
          </a:p>
          <a:p>
            <a:r>
              <a:rPr lang="en-US" dirty="0"/>
              <a:t>Telling your mom is funny, but kind of a silly answer, even if your mom is the town gossip - which mine definitely was, its unlikely to be the correct answer.  if you can eliminate 1 of </a:t>
            </a:r>
            <a:r>
              <a:rPr lang="en-US" dirty="0" err="1"/>
              <a:t>ffour</a:t>
            </a:r>
            <a:r>
              <a:rPr lang="en-US" dirty="0"/>
              <a:t> answers, even if you guess you have a better chance of getting it right 33% vs 25%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5549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r>
              <a:rPr lang="en-US" dirty="0"/>
              <a:t>Photo by </a:t>
            </a:r>
            <a:r>
              <a:rPr lang="en-US" dirty="0">
                <a:hlinkClick r:id="rId3"/>
              </a:rPr>
              <a:t>jose aljovin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88607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Again – why don’t I have the answers showing?</a:t>
            </a:r>
          </a:p>
          <a:p>
            <a:endParaRPr lang="en-US" dirty="0"/>
          </a:p>
          <a:p>
            <a:r>
              <a:rPr lang="en-US" dirty="0"/>
              <a:t>Read the question first – if you know the answer (or think you do) see if it’s on the list – looking at the answers first might confuse you.  And you can already start to think about the set up here.  </a:t>
            </a:r>
          </a:p>
          <a:p>
            <a:r>
              <a:rPr lang="en-US" dirty="0"/>
              <a:t>(CLICK)</a:t>
            </a:r>
          </a:p>
          <a:p>
            <a:endParaRPr lang="en-US" dirty="0"/>
          </a:p>
          <a:p>
            <a:r>
              <a:rPr lang="en-US" dirty="0"/>
              <a:t>Leaking chlorine gas. – what do you know about that? – it’s a disinfectant right, but it’s also?  Poison.  Its what they used in trench warfare to kill each other in WWI. </a:t>
            </a:r>
          </a:p>
          <a:p>
            <a:endParaRPr lang="en-US" dirty="0"/>
          </a:p>
          <a:p>
            <a:endParaRPr lang="en-US" dirty="0"/>
          </a:p>
          <a:p>
            <a:endParaRPr lang="en-US" dirty="0"/>
          </a:p>
          <a:p>
            <a:r>
              <a:rPr lang="en-US" dirty="0"/>
              <a:t>Ok so what are the answer options – (don’t call it out if you know it) </a:t>
            </a:r>
          </a:p>
          <a:p>
            <a:endParaRPr lang="en-US" dirty="0"/>
          </a:p>
          <a:p>
            <a:r>
              <a:rPr lang="en-US" dirty="0"/>
              <a:t>Alright, lets apply some knowledge and common sense to these answers</a:t>
            </a:r>
          </a:p>
          <a:p>
            <a:endParaRPr lang="en-US" dirty="0"/>
          </a:p>
          <a:p>
            <a:r>
              <a:rPr lang="en-US" dirty="0"/>
              <a:t>What causes loud noises?  Explosions – so that </a:t>
            </a:r>
            <a:r>
              <a:rPr lang="en-US" dirty="0" err="1"/>
              <a:t>woud</a:t>
            </a:r>
            <a:r>
              <a:rPr lang="en-US" dirty="0"/>
              <a:t> be suggesting you do something that could cause an explosion – possibly in a confined space.  Doesn’t make any sense. Cross that off.  Literally, cross it out, because you may end up coming back and you don’t want to do the same work twice.</a:t>
            </a:r>
          </a:p>
          <a:p>
            <a:endParaRPr lang="en-US" dirty="0"/>
          </a:p>
          <a:p>
            <a:r>
              <a:rPr lang="en-US" dirty="0"/>
              <a:t>B – an odor – do you want to be smelling chlorine?  Would you ever put yourself in a position to smell chlorine gas?  No – it’s poison.  Its what they used in trench warfare to </a:t>
            </a:r>
            <a:r>
              <a:rPr lang="en-US" dirty="0" err="1"/>
              <a:t>killeach</a:t>
            </a:r>
            <a:r>
              <a:rPr lang="en-US" dirty="0"/>
              <a:t> other in WWI.  You would be wearing PPE while doing this so there’s no way you could smell it.</a:t>
            </a:r>
          </a:p>
          <a:p>
            <a:endParaRPr lang="en-US" dirty="0"/>
          </a:p>
          <a:p>
            <a:endParaRPr lang="en-US" dirty="0"/>
          </a:p>
          <a:p>
            <a:r>
              <a:rPr lang="en-US" dirty="0"/>
              <a:t>So that leaves us with 2 options red and white smoke – those are both visual, </a:t>
            </a:r>
            <a:r>
              <a:rPr lang="en-US" dirty="0" err="1"/>
              <a:t>theres</a:t>
            </a:r>
            <a:r>
              <a:rPr lang="en-US" dirty="0"/>
              <a:t> no implication you have to smell or hear – it’s probably one of these</a:t>
            </a:r>
          </a:p>
          <a:p>
            <a:endParaRPr lang="en-US" dirty="0"/>
          </a:p>
          <a:p>
            <a:r>
              <a:rPr lang="en-US" dirty="0"/>
              <a:t>At this point even if you cant remember you’ve already made this a 50/50 chance. instead of a 25% </a:t>
            </a:r>
            <a:r>
              <a:rPr lang="en-US" dirty="0" err="1"/>
              <a:t>onme</a:t>
            </a:r>
            <a:endParaRPr lang="en-US" dirty="0"/>
          </a:p>
          <a:p>
            <a:endParaRPr lang="en-US" dirty="0"/>
          </a:p>
          <a:p>
            <a:r>
              <a:rPr lang="en-US" dirty="0"/>
              <a:t>Which is it?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4427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B8866-18D2-39D5-71BE-FA0B0828E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F0EB5-D8B9-0F6A-D729-188B3CCA09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A5A384-F570-BD89-C71E-7BAA59DC9DBC}"/>
              </a:ext>
            </a:extLst>
          </p:cNvPr>
          <p:cNvSpPr>
            <a:spLocks noGrp="1"/>
          </p:cNvSpPr>
          <p:nvPr>
            <p:ph type="body" idx="1"/>
          </p:nvPr>
        </p:nvSpPr>
        <p:spPr/>
        <p:txBody>
          <a:bodyPr/>
          <a:lstStyle/>
          <a:p>
            <a:endParaRPr lang="en-US" dirty="0"/>
          </a:p>
          <a:p>
            <a:endParaRPr lang="en-US" dirty="0"/>
          </a:p>
          <a:p>
            <a:endParaRPr lang="en-US" dirty="0"/>
          </a:p>
          <a:p>
            <a:r>
              <a:rPr lang="en-US" dirty="0"/>
              <a:t>Photo by </a:t>
            </a:r>
            <a:r>
              <a:rPr lang="en-US" dirty="0">
                <a:hlinkClick r:id="rId3"/>
              </a:rPr>
              <a:t>jose aljovin</a:t>
            </a:r>
            <a:r>
              <a:rPr lang="en-US" dirty="0"/>
              <a:t> on </a:t>
            </a:r>
            <a:r>
              <a:rPr lang="en-US" dirty="0">
                <a:hlinkClick r:id="rId4"/>
              </a:rPr>
              <a:t>Unsplash</a:t>
            </a:r>
            <a:r>
              <a:rPr lang="en-US" dirty="0"/>
              <a:t> </a:t>
            </a:r>
          </a:p>
        </p:txBody>
      </p:sp>
      <p:sp>
        <p:nvSpPr>
          <p:cNvPr id="4" name="Slide Number Placeholder 3">
            <a:extLst>
              <a:ext uri="{FF2B5EF4-FFF2-40B4-BE49-F238E27FC236}">
                <a16:creationId xmlns:a16="http://schemas.microsoft.com/office/drawing/2014/main" id="{711260CD-1E65-2E89-22F9-64138D2FE9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6887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 the question first – so what does that tell you its asking about  -“settleable” means it’s not settled yet – in other words its still in whatever it is (a solid) is going to settle out of something else – what? – the liquid.</a:t>
            </a:r>
          </a:p>
          <a:p>
            <a:endParaRPr lang="en-US" dirty="0"/>
          </a:p>
          <a:p>
            <a:r>
              <a:rPr lang="en-US" dirty="0"/>
              <a:t>Where would this get measured?  Clarifier maybe ?   And what’s in there?  Small amount of solids in a lot of liquid. </a:t>
            </a:r>
          </a:p>
          <a:p>
            <a:endParaRPr lang="en-US" dirty="0"/>
          </a:p>
          <a:p>
            <a:r>
              <a:rPr lang="en-US" dirty="0"/>
              <a:t>So how would you measure solids?  Probably mass right – and what’s left in the tank once the solids are settled?  Liquid. </a:t>
            </a:r>
          </a:p>
          <a:p>
            <a:endParaRPr lang="en-US" dirty="0"/>
          </a:p>
          <a:p>
            <a:r>
              <a:rPr lang="en-US" dirty="0"/>
              <a:t>So we’re looking for something that’s mass over volume</a:t>
            </a:r>
          </a:p>
          <a:p>
            <a:endParaRPr lang="en-US" dirty="0"/>
          </a:p>
          <a:p>
            <a:endParaRPr lang="en-US" dirty="0"/>
          </a:p>
          <a:p>
            <a:r>
              <a:rPr lang="en-US" dirty="0"/>
              <a:t>Ok so what are the answer options – (don’t call it out if you know it) </a:t>
            </a:r>
          </a:p>
          <a:p>
            <a:endParaRPr lang="en-US" dirty="0"/>
          </a:p>
          <a:p>
            <a:r>
              <a:rPr lang="en-US" dirty="0"/>
              <a:t>Alright, lets apply some knowledge and common sense to these answers</a:t>
            </a:r>
          </a:p>
          <a:p>
            <a:endParaRPr lang="en-US" dirty="0"/>
          </a:p>
          <a:p>
            <a:r>
              <a:rPr lang="en-US" dirty="0"/>
              <a:t>A – that’s a small mass divided by a volume – that looks good, but it might not the the right one so keep looking</a:t>
            </a:r>
          </a:p>
          <a:p>
            <a:r>
              <a:rPr lang="en-US" dirty="0"/>
              <a:t>B - that’s volume divided by mass (backward)</a:t>
            </a:r>
          </a:p>
          <a:p>
            <a:r>
              <a:rPr lang="en-US" dirty="0"/>
              <a:t>C - that’s small volume divided by large volume  (nope)</a:t>
            </a:r>
          </a:p>
          <a:p>
            <a:r>
              <a:rPr lang="en-US" dirty="0"/>
              <a:t>D – volume  divided by mass (same as B with different units)</a:t>
            </a:r>
          </a:p>
          <a:p>
            <a:endParaRPr lang="en-US" dirty="0"/>
          </a:p>
          <a:p>
            <a:r>
              <a:rPr lang="en-US" dirty="0" err="1"/>
              <a:t>Gotta</a:t>
            </a:r>
            <a:r>
              <a:rPr lang="en-US" dirty="0"/>
              <a:t> be 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97928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5335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Reading the question without looking at the answer:</a:t>
            </a:r>
          </a:p>
          <a:p>
            <a:endParaRPr lang="en-US" dirty="0"/>
          </a:p>
          <a:p>
            <a:r>
              <a:rPr lang="en-US" dirty="0"/>
              <a:t>So what do we know from the question?  Were working with Chlorine (CL2) and water which is?  (Open question) H2O. So I know my answer probably only has these elements in it.  They said chlorine, not __________.  </a:t>
            </a:r>
          </a:p>
          <a:p>
            <a:r>
              <a:rPr lang="en-US" dirty="0"/>
              <a:t>So I have two CLs, 2 Hs and one O in my answer,</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07860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Reading the question without looking at the answer:</a:t>
            </a:r>
          </a:p>
          <a:p>
            <a:endParaRPr lang="en-US" dirty="0"/>
          </a:p>
          <a:p>
            <a:r>
              <a:rPr lang="en-US" dirty="0"/>
              <a:t>So what do we know from the question?  Were working with Chlorine (CL2) and water which is?  (Open question) H2O. So I know my answer probably only has these elements in it.  They said chlorine, not __________.  </a:t>
            </a:r>
          </a:p>
          <a:p>
            <a:r>
              <a:rPr lang="en-US" dirty="0"/>
              <a:t>So I have two CLs, 2 Hs and one O in my answer,</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6528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r>
              <a:rPr lang="en-US" dirty="0"/>
              <a:t>Photo by </a:t>
            </a:r>
            <a:r>
              <a:rPr lang="en-US" dirty="0">
                <a:hlinkClick r:id="rId3"/>
              </a:rPr>
              <a:t>Kelly Sikkema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2247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Reading the question without looking at the answer:</a:t>
            </a:r>
          </a:p>
          <a:p>
            <a:endParaRPr lang="en-US" dirty="0"/>
          </a:p>
          <a:p>
            <a:r>
              <a:rPr lang="en-US" dirty="0"/>
              <a:t>So what do we know from the question?  Were looking for volumes</a:t>
            </a:r>
          </a:p>
          <a:p>
            <a:endParaRPr lang="en-US" dirty="0"/>
          </a:p>
          <a:p>
            <a:r>
              <a:rPr lang="en-US" dirty="0"/>
              <a:t>Well a tank has volume – so draw one.  It’s got length width and height. </a:t>
            </a:r>
          </a:p>
          <a:p>
            <a:r>
              <a:rPr lang="en-US" dirty="0"/>
              <a:t>And the formula is </a:t>
            </a:r>
            <a:r>
              <a:rPr lang="en-US" dirty="0" err="1"/>
              <a:t>LxWxH</a:t>
            </a:r>
            <a:r>
              <a:rPr lang="en-US" dirty="0"/>
              <a:t> so it’s </a:t>
            </a:r>
            <a:r>
              <a:rPr lang="en-US" dirty="0" err="1"/>
              <a:t>goonna</a:t>
            </a:r>
            <a:r>
              <a:rPr lang="en-US" dirty="0"/>
              <a:t> be something cubed.  What units are irrelevant </a:t>
            </a:r>
          </a:p>
          <a:p>
            <a:endParaRPr lang="en-US" dirty="0"/>
          </a:p>
          <a:p>
            <a:r>
              <a:rPr lang="en-US" dirty="0"/>
              <a:t>Units are irrelevant</a:t>
            </a:r>
          </a:p>
          <a:p>
            <a:endParaRPr lang="en-US" dirty="0"/>
          </a:p>
          <a:p>
            <a:r>
              <a:rPr lang="en-US" dirty="0"/>
              <a:t>I can pour gallons into a box right?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4825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8981F-802C-BCE5-F0F3-C7237CA4A1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49F51-9686-0DBB-620F-54A45C17E6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976D8-4AB2-54F3-33F4-DE9E61A2A2E3}"/>
              </a:ext>
            </a:extLst>
          </p:cNvPr>
          <p:cNvSpPr>
            <a:spLocks noGrp="1"/>
          </p:cNvSpPr>
          <p:nvPr>
            <p:ph type="body" idx="1"/>
          </p:nvPr>
        </p:nvSpPr>
        <p:spPr/>
        <p:txBody>
          <a:bodyPr/>
          <a:lstStyle/>
          <a:p>
            <a:r>
              <a:rPr lang="en-US" dirty="0"/>
              <a:t>We want you to succeed with your training, your testing and your career.  Wastewater and Water Operators keep us safe.  Wastewater treatment and clean water are crucial for our communities. </a:t>
            </a:r>
          </a:p>
          <a:p>
            <a:r>
              <a:rPr lang="en-US" dirty="0"/>
              <a:t>So dig in!</a:t>
            </a:r>
          </a:p>
          <a:p>
            <a:endParaRPr lang="en-US" dirty="0"/>
          </a:p>
          <a:p>
            <a:endParaRPr lang="en-US" dirty="0"/>
          </a:p>
          <a:p>
            <a:endParaRPr lang="en-US" dirty="0"/>
          </a:p>
          <a:p>
            <a:r>
              <a:rPr lang="en-US" dirty="0"/>
              <a:t>Photo by </a:t>
            </a:r>
            <a:r>
              <a:rPr lang="en-US" dirty="0">
                <a:hlinkClick r:id="rId3"/>
              </a:rPr>
              <a:t>Kelly Sikkema</a:t>
            </a:r>
            <a:r>
              <a:rPr lang="en-US" dirty="0"/>
              <a:t> on </a:t>
            </a:r>
            <a:r>
              <a:rPr lang="en-US" dirty="0">
                <a:hlinkClick r:id="rId4"/>
              </a:rPr>
              <a:t>Unsplash</a:t>
            </a:r>
            <a:r>
              <a:rPr lang="en-US" dirty="0"/>
              <a:t> </a:t>
            </a:r>
          </a:p>
        </p:txBody>
      </p:sp>
      <p:sp>
        <p:nvSpPr>
          <p:cNvPr id="4" name="Slide Number Placeholder 3">
            <a:extLst>
              <a:ext uri="{FF2B5EF4-FFF2-40B4-BE49-F238E27FC236}">
                <a16:creationId xmlns:a16="http://schemas.microsoft.com/office/drawing/2014/main" id="{D9E61466-B421-BC12-7168-AB61B8DA40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37679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Mira Kireeva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1930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Mira Kireeva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575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latin typeface="Raleway" panose="020B0503030101060003" pitchFamily="34" charset="77"/>
              </a:rPr>
              <a:t>If certified in one jurisdiction you may be able  to get certification without testing.  For example, Washington State has reciprocity agreements with:</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Alabama,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Alaska,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Arizona,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Georgia,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Guam,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Hawaii,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Idaho,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Iowa,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Inter-Tribal Council of Arizona,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Massachusetts, Ohio, and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Wyoming</a:t>
            </a:r>
          </a:p>
          <a:p>
            <a:pPr marL="1200150" lvl="2" indent="-285750">
              <a:buFont typeface="Arial" panose="020B0604020202020204" pitchFamily="34" charset="0"/>
              <a:buChar char="•"/>
            </a:pPr>
            <a:endParaRPr lang="en-US" sz="1000" b="0" i="0" dirty="0">
              <a:solidFill>
                <a:srgbClr val="333333"/>
              </a:solidFill>
              <a:effectLst/>
              <a:latin typeface="Raleway" panose="020B0503030101060003" pitchFamily="34" charset="77"/>
            </a:endParaRP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Typically you have to have a score that would pass in the state you are applying to, must be current in your certification and have to pay a fee</a:t>
            </a: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1781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6918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962E49-2EF1-4D08-9461-BAE0BAA9ECEB}" type="slidenum">
              <a:rPr lang="en-US" smtClean="0"/>
              <a:t>77</a:t>
            </a:fld>
            <a:endParaRPr lang="en-US"/>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7/15/2025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78775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3881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9141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15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05781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7/15/2025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938566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788435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8451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35592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0738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507779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57658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5" name="Rectangle 4">
            <a:extLst>
              <a:ext uri="{FF2B5EF4-FFF2-40B4-BE49-F238E27FC236}">
                <a16:creationId xmlns:a16="http://schemas.microsoft.com/office/drawing/2014/main" id="{CEECB9D4-E8BF-6849-B264-A21B50F977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06003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088490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7/15/2025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1770604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7/15/2025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1538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7/15/2025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934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265830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229282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7/15/2025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99014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111735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614048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2773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940048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877056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9916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ubtitle" preserve="1">
  <p:cSld name="1_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488993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2000839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258920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p:txBody>
          <a:bodyPr/>
          <a:lstStyle/>
          <a:p>
            <a:fld id="{2805757C-9E04-FD49-AFE7-2F6D2888BB7B}" type="datetime1">
              <a:rPr lang="en-US" smtClean="0"/>
              <a:t>7/15/2025</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193180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5273218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15843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327378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613317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411772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6739029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2F9F37F9-03F8-C948-8EB8-6195E0B4F7E2}" type="datetime1">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2429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AE330EE-972E-1F4F-B86B-6CFF5CDE39A7}" type="datetime1">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00206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BC06D5F-7FAF-604B-90DF-786E2C7AE201}" type="datetime1">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044065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3297839A-AC83-C442-8582-B2A4BDE2F1B8}" type="datetime1">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778583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C0546E9C-BD4E-234B-93A4-0E66B4D26131}" type="datetime1">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80420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9297E1A2-BD75-6840-B1D9-BA387AFA3E0A}" type="datetime1">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121824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1700109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BE98-A5FA-CA76-6813-A512BDD2427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C99BE112-DCAA-8D3D-BFF5-49BF6F7800A3}"/>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6AA0B-9A34-8472-2834-2C6AED440288}"/>
              </a:ext>
            </a:extLst>
          </p:cNvPr>
          <p:cNvSpPr>
            <a:spLocks noGrp="1"/>
          </p:cNvSpPr>
          <p:nvPr>
            <p:ph type="dt" sz="half" idx="10"/>
          </p:nvPr>
        </p:nvSpPr>
        <p:spPr/>
        <p:txBody>
          <a:bodyPr/>
          <a:lstStyle/>
          <a:p>
            <a:fld id="{811F328A-8CBA-4025-8A6E-B75C2F6B4B66}" type="datetimeFigureOut">
              <a:rPr lang="en-US" smtClean="0"/>
              <a:t>7/15/2025</a:t>
            </a:fld>
            <a:endParaRPr lang="en-US"/>
          </a:p>
        </p:txBody>
      </p:sp>
      <p:sp>
        <p:nvSpPr>
          <p:cNvPr id="5" name="Footer Placeholder 4">
            <a:extLst>
              <a:ext uri="{FF2B5EF4-FFF2-40B4-BE49-F238E27FC236}">
                <a16:creationId xmlns:a16="http://schemas.microsoft.com/office/drawing/2014/main" id="{952244B4-A294-8CE3-8B68-A4D90B9BE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7A69A-8766-4BB9-F4ED-116071BA4419}"/>
              </a:ext>
            </a:extLst>
          </p:cNvPr>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964984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17FF11DF-402E-4812-AF8E-64921FFD9EC1}" type="datetimeFigureOut">
              <a:rPr lang="en-US" smtClean="0"/>
              <a:t>7/15/2025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rgbClr val="212539">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5475653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F11DF-402E-4812-AF8E-64921FFD9EC1}" type="datetimeFigureOut">
              <a:rPr lang="en-US" smtClean="0"/>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rgbClr val="212539">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904275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FF11DF-402E-4812-AF8E-64921FFD9EC1}" type="datetimeFigureOut">
              <a:rPr lang="en-US" smtClean="0"/>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820493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FF11DF-402E-4812-AF8E-64921FFD9EC1}"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062268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780584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F11DF-402E-4812-AF8E-64921FFD9EC1}" type="datetimeFigureOut">
              <a:rPr lang="en-US" smtClean="0"/>
              <a:t>7/15/2025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FAB0FF-0C39-40A7-9EA4-626D481A495F}"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17037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56273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9481739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572108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rgbClr val="212539">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802223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6798117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Wrong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546088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242239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830864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5107572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17FF11DF-402E-4812-AF8E-64921FFD9EC1}" type="datetimeFigureOut">
              <a:rPr lang="en-US" smtClean="0"/>
              <a:t>7/15/2025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4173539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F11DF-402E-4812-AF8E-64921FFD9EC1}" type="datetimeFigureOut">
              <a:rPr lang="en-US" smtClean="0"/>
              <a:t>7/15/2025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737722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FF11DF-402E-4812-AF8E-64921FFD9EC1}" type="datetimeFigureOut">
              <a:rPr lang="en-US" smtClean="0"/>
              <a:t>7/15/2025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416832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FF11DF-402E-4812-AF8E-64921FFD9EC1}"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2893072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7145300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F11DF-402E-4812-AF8E-64921FFD9EC1}" type="datetimeFigureOut">
              <a:rPr lang="en-US" smtClean="0"/>
              <a:t>7/15/2025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5368824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37353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581628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2900007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1514041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7806402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1118918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79802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ubtitle" preserve="1">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27557545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7791436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2927200" y="2554167"/>
            <a:ext cx="7077200" cy="1546400"/>
          </a:xfrm>
          <a:prstGeom prst="rect">
            <a:avLst/>
          </a:prstGeom>
        </p:spPr>
        <p:txBody>
          <a:bodyPr spcFirstLastPara="1" wrap="square" lIns="91425" tIns="91425" rIns="91425" bIns="91425" anchor="ctr" anchorCtr="0"/>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spTree>
    <p:extLst>
      <p:ext uri="{BB962C8B-B14F-4D97-AF65-F5344CB8AC3E}">
        <p14:creationId xmlns:p14="http://schemas.microsoft.com/office/powerpoint/2010/main" val="14030413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theme" Target="../theme/theme2.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Raleway" panose="020B0503030101060003" pitchFamily="34" charset="77"/>
              </a:defRPr>
            </a:lvl1pPr>
          </a:lstStyle>
          <a:p>
            <a:fld id="{811F328A-8CBA-4025-8A6E-B75C2F6B4B66}" type="datetimeFigureOut">
              <a:rPr lang="en-US" smtClean="0"/>
              <a:t>7/15/2025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Raleway" panose="020B0503030101060003" pitchFamily="34" charset="77"/>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Raleway" panose="020B0503030101060003" pitchFamily="34" charset="77"/>
              </a:defRPr>
            </a:lvl1pPr>
          </a:lstStyle>
          <a:p>
            <a:fld id="{0D717AE3-71FC-4E8D-A155-A359DEAA5D71}" type="slidenum">
              <a:rPr lang="en-US" smtClean="0"/>
              <a:t>‹#›</a:t>
            </a:fld>
            <a:endParaRPr lang="en-US"/>
          </a:p>
        </p:txBody>
      </p:sp>
    </p:spTree>
    <p:extLst>
      <p:ext uri="{BB962C8B-B14F-4D97-AF65-F5344CB8AC3E}">
        <p14:creationId xmlns:p14="http://schemas.microsoft.com/office/powerpoint/2010/main" val="311370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4116" r:id="rId29"/>
    <p:sldLayoutId id="2147483822" r:id="rId30"/>
    <p:sldLayoutId id="2147483831" r:id="rId31"/>
    <p:sldLayoutId id="2147483832" r:id="rId32"/>
    <p:sldLayoutId id="2147483833" r:id="rId33"/>
    <p:sldLayoutId id="2147483835" r:id="rId34"/>
    <p:sldLayoutId id="2147483848" r:id="rId35"/>
    <p:sldLayoutId id="2147483850" r:id="rId36"/>
    <p:sldLayoutId id="2147483748" r:id="rId37"/>
    <p:sldLayoutId id="2147483749" r:id="rId38"/>
    <p:sldLayoutId id="2147483750" r:id="rId39"/>
    <p:sldLayoutId id="2147483763" r:id="rId40"/>
    <p:sldLayoutId id="2147483764" r:id="rId41"/>
    <p:sldLayoutId id="2147483765" r:id="rId42"/>
    <p:sldLayoutId id="2147483767" r:id="rId43"/>
    <p:sldLayoutId id="2147484195" r:id="rId44"/>
  </p:sldLayoutIdLst>
  <p:txStyles>
    <p:title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Raleway" panose="020B0503030101060003" pitchFamily="34" charset="77"/>
              </a:defRPr>
            </a:lvl1pPr>
          </a:lstStyle>
          <a:p>
            <a:fld id="{17FF11DF-402E-4812-AF8E-64921FFD9EC1}" type="datetimeFigureOut">
              <a:rPr lang="en-US" smtClean="0"/>
              <a:t>7/15/2025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Raleway" panose="020B0503030101060003" pitchFamily="34" charset="77"/>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Raleway" panose="020B0503030101060003" pitchFamily="34" charset="77"/>
              </a:defRPr>
            </a:lvl1pPr>
          </a:lstStyle>
          <a:p>
            <a:fld id="{11FAB0FF-0C39-40A7-9EA4-626D481A495F}" type="slidenum">
              <a:rPr lang="en-US" smtClean="0"/>
              <a:t>‹#›</a:t>
            </a:fld>
            <a:endParaRPr lang="en-US"/>
          </a:p>
        </p:txBody>
      </p:sp>
    </p:spTree>
    <p:extLst>
      <p:ext uri="{BB962C8B-B14F-4D97-AF65-F5344CB8AC3E}">
        <p14:creationId xmlns:p14="http://schemas.microsoft.com/office/powerpoint/2010/main" val="1890143468"/>
      </p:ext>
    </p:extLst>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 id="2147484174" r:id="rId12"/>
    <p:sldLayoutId id="2147484175" r:id="rId13"/>
    <p:sldLayoutId id="2147484176" r:id="rId14"/>
    <p:sldLayoutId id="2147484177" r:id="rId15"/>
    <p:sldLayoutId id="2147484178" r:id="rId16"/>
    <p:sldLayoutId id="2147484179" r:id="rId17"/>
    <p:sldLayoutId id="2147484180" r:id="rId18"/>
    <p:sldLayoutId id="2147484181" r:id="rId19"/>
    <p:sldLayoutId id="2147484182" r:id="rId20"/>
    <p:sldLayoutId id="2147484183" r:id="rId21"/>
    <p:sldLayoutId id="2147484184" r:id="rId22"/>
    <p:sldLayoutId id="2147484185" r:id="rId23"/>
    <p:sldLayoutId id="2147484186" r:id="rId24"/>
    <p:sldLayoutId id="2147484187" r:id="rId25"/>
    <p:sldLayoutId id="2147484188" r:id="rId26"/>
    <p:sldLayoutId id="2147484189" r:id="rId27"/>
    <p:sldLayoutId id="2147484190" r:id="rId28"/>
    <p:sldLayoutId id="2147484191" r:id="rId29"/>
    <p:sldLayoutId id="2147484192" r:id="rId30"/>
    <p:sldLayoutId id="2147484194" r:id="rId31"/>
  </p:sldLayoutIdLst>
  <p:txStyles>
    <p:title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4.xml"/><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0.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55.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65.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20.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8" Type="http://schemas.openxmlformats.org/officeDocument/2006/relationships/hyperlink" Target="https://www.tpomag.com/information-about/education-training" TargetMode="External"/><Relationship Id="rId13" Type="http://schemas.openxmlformats.org/officeDocument/2006/relationships/hyperlink" Target="https://www.awwa.org/Store/Product-Details/productId/6666" TargetMode="External"/><Relationship Id="rId3" Type="http://schemas.openxmlformats.org/officeDocument/2006/relationships/hyperlink" Target="http://www.owp.csus.edu/courses/wastewater.php" TargetMode="External"/><Relationship Id="rId7" Type="http://schemas.openxmlformats.org/officeDocument/2006/relationships/hyperlink" Target="http://www.abccert.org/testing_services/formulas_conversion_tables.asp" TargetMode="External"/><Relationship Id="rId12" Type="http://schemas.openxmlformats.org/officeDocument/2006/relationships/hyperlink" Target="https://www.awwa.org/Store/Operator-Math-Book-Set/ProductDetail/16076" TargetMode="External"/><Relationship Id="rId2" Type="http://schemas.openxmlformats.org/officeDocument/2006/relationships/notesSlide" Target="../notesSlides/notesSlide41.xml"/><Relationship Id="rId1" Type="http://schemas.openxmlformats.org/officeDocument/2006/relationships/slideLayout" Target="../slideLayouts/slideLayout20.xml"/><Relationship Id="rId6" Type="http://schemas.openxmlformats.org/officeDocument/2006/relationships/hyperlink" Target="http://www.abccert.org/testing_services/need_to_know_criteria.asp" TargetMode="External"/><Relationship Id="rId11" Type="http://schemas.openxmlformats.org/officeDocument/2006/relationships/hyperlink" Target="https://www.awwa.org/" TargetMode="External"/><Relationship Id="rId5" Type="http://schemas.openxmlformats.org/officeDocument/2006/relationships/hyperlink" Target="http://www.abccert.org/testing_services/certification_study_resources.asp" TargetMode="External"/><Relationship Id="rId10" Type="http://schemas.openxmlformats.org/officeDocument/2006/relationships/hyperlink" Target="https://www.wef.org/resources/publications/books/" TargetMode="External"/><Relationship Id="rId4" Type="http://schemas.openxmlformats.org/officeDocument/2006/relationships/hyperlink" Target="http://www.abccert.org/" TargetMode="External"/><Relationship Id="rId9" Type="http://schemas.openxmlformats.org/officeDocument/2006/relationships/hyperlink" Target="https://www.wef.org/" TargetMode="External"/><Relationship Id="rId1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210.png"/><Relationship Id="rId18" Type="http://schemas.openxmlformats.org/officeDocument/2006/relationships/customXml" Target="../ink/ink8.xml"/><Relationship Id="rId3" Type="http://schemas.openxmlformats.org/officeDocument/2006/relationships/image" Target="../media/image38.png"/><Relationship Id="rId21" Type="http://schemas.openxmlformats.org/officeDocument/2006/relationships/image" Target="../media/image250.png"/><Relationship Id="rId7" Type="http://schemas.openxmlformats.org/officeDocument/2006/relationships/image" Target="../media/image183.png"/><Relationship Id="rId12" Type="http://schemas.openxmlformats.org/officeDocument/2006/relationships/customXml" Target="../ink/ink5.xml"/><Relationship Id="rId17" Type="http://schemas.openxmlformats.org/officeDocument/2006/relationships/image" Target="../media/image230.png"/><Relationship Id="rId25" Type="http://schemas.openxmlformats.org/officeDocument/2006/relationships/image" Target="../media/image271.png"/><Relationship Id="rId2" Type="http://schemas.openxmlformats.org/officeDocument/2006/relationships/notesSlide" Target="../notesSlides/notesSlide44.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20.xml"/><Relationship Id="rId6" Type="http://schemas.openxmlformats.org/officeDocument/2006/relationships/customXml" Target="../ink/ink2.xml"/><Relationship Id="rId11" Type="http://schemas.openxmlformats.org/officeDocument/2006/relationships/image" Target="../media/image200.png"/><Relationship Id="rId24" Type="http://schemas.openxmlformats.org/officeDocument/2006/relationships/customXml" Target="../ink/ink11.xml"/><Relationship Id="rId5" Type="http://schemas.openxmlformats.org/officeDocument/2006/relationships/image" Target="../media/image170.png"/><Relationship Id="rId15" Type="http://schemas.openxmlformats.org/officeDocument/2006/relationships/image" Target="../media/image220.png"/><Relationship Id="rId23" Type="http://schemas.openxmlformats.org/officeDocument/2006/relationships/image" Target="../media/image260.png"/><Relationship Id="rId10" Type="http://schemas.openxmlformats.org/officeDocument/2006/relationships/customXml" Target="../ink/ink4.xml"/><Relationship Id="rId19" Type="http://schemas.openxmlformats.org/officeDocument/2006/relationships/image" Target="../media/image240.png"/><Relationship Id="rId4" Type="http://schemas.openxmlformats.org/officeDocument/2006/relationships/customXml" Target="../ink/ink1.xml"/><Relationship Id="rId9" Type="http://schemas.openxmlformats.org/officeDocument/2006/relationships/image" Target="../media/image190.png"/><Relationship Id="rId14" Type="http://schemas.openxmlformats.org/officeDocument/2006/relationships/customXml" Target="../ink/ink6.xml"/><Relationship Id="rId22" Type="http://schemas.openxmlformats.org/officeDocument/2006/relationships/customXml" Target="../ink/ink10.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4.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49.png"/></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4.xml"/><Relationship Id="rId1" Type="http://schemas.openxmlformats.org/officeDocument/2006/relationships/tags" Target="../tags/tag2.xml"/><Relationship Id="rId4" Type="http://schemas.openxmlformats.org/officeDocument/2006/relationships/image" Target="../media/image49.png"/></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4.xml"/><Relationship Id="rId1" Type="http://schemas.openxmlformats.org/officeDocument/2006/relationships/tags" Target="../tags/tag3.xml"/><Relationship Id="rId4" Type="http://schemas.openxmlformats.org/officeDocument/2006/relationships/image" Target="../media/image49.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8" Type="http://schemas.openxmlformats.org/officeDocument/2006/relationships/image" Target="../media/image270.png"/><Relationship Id="rId13" Type="http://schemas.openxmlformats.org/officeDocument/2006/relationships/customXml" Target="../ink/ink15.xml"/><Relationship Id="rId3" Type="http://schemas.openxmlformats.org/officeDocument/2006/relationships/tags" Target="../tags/tag6.xml"/><Relationship Id="rId7" Type="http://schemas.openxmlformats.org/officeDocument/2006/relationships/customXml" Target="../ink/ink12.xml"/><Relationship Id="rId12" Type="http://schemas.openxmlformats.org/officeDocument/2006/relationships/image" Target="../media/image290.png"/><Relationship Id="rId17" Type="http://schemas.openxmlformats.org/officeDocument/2006/relationships/image" Target="../media/image49.png"/><Relationship Id="rId2" Type="http://schemas.openxmlformats.org/officeDocument/2006/relationships/tags" Target="../tags/tag5.xml"/><Relationship Id="rId16" Type="http://schemas.openxmlformats.org/officeDocument/2006/relationships/image" Target="../media/image310.png"/><Relationship Id="rId1" Type="http://schemas.openxmlformats.org/officeDocument/2006/relationships/tags" Target="../tags/tag4.xml"/><Relationship Id="rId6" Type="http://schemas.openxmlformats.org/officeDocument/2006/relationships/image" Target="../media/image52.png"/><Relationship Id="rId11" Type="http://schemas.openxmlformats.org/officeDocument/2006/relationships/customXml" Target="../ink/ink14.xml"/><Relationship Id="rId5" Type="http://schemas.openxmlformats.org/officeDocument/2006/relationships/notesSlide" Target="../notesSlides/notesSlide68.xml"/><Relationship Id="rId15" Type="http://schemas.openxmlformats.org/officeDocument/2006/relationships/customXml" Target="../ink/ink16.xml"/><Relationship Id="rId10" Type="http://schemas.openxmlformats.org/officeDocument/2006/relationships/image" Target="../media/image280.png"/><Relationship Id="rId4" Type="http://schemas.openxmlformats.org/officeDocument/2006/relationships/slideLayout" Target="../slideLayouts/slideLayout24.xml"/><Relationship Id="rId9" Type="http://schemas.openxmlformats.org/officeDocument/2006/relationships/customXml" Target="../ink/ink13.xml"/><Relationship Id="rId14" Type="http://schemas.openxmlformats.org/officeDocument/2006/relationships/image" Target="../media/image300.png"/></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4.xml"/><Relationship Id="rId1" Type="http://schemas.openxmlformats.org/officeDocument/2006/relationships/tags" Target="../tags/tag7.xml"/><Relationship Id="rId4" Type="http://schemas.openxmlformats.org/officeDocument/2006/relationships/image" Target="../media/image49.png"/></Relationships>
</file>

<file path=ppt/slides/_rels/slide7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0.xml"/></Relationships>
</file>

<file path=ppt/slides/_rels/slide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6/24/25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72768" y="2564414"/>
            <a:ext cx="11246463" cy="1676394"/>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lang="en-US" sz="3800" b="1" dirty="0">
                <a:solidFill>
                  <a:srgbClr val="004190"/>
                </a:solidFill>
                <a:latin typeface="Helvetica" panose="020B0604020202020204" pitchFamily="34" charset="0"/>
                <a:ea typeface="Helvetica Neue"/>
                <a:cs typeface="Helvetica" panose="020B0604020202020204" pitchFamily="34" charset="0"/>
                <a:sym typeface="Helvetica Neue"/>
              </a:rPr>
              <a:t>US Territories Wastewater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lang="en-US" sz="3200" b="1" dirty="0">
              <a:solidFill>
                <a:srgbClr val="004190"/>
              </a:solidFill>
              <a:latin typeface="Helvetica" panose="020B0604020202020204" pitchFamily="34"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Session 1: Program Overview, Study Tips &amp; Test Preparation</a:t>
            </a: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
        <p:nvSpPr>
          <p:cNvPr id="2" name="TextBox 1">
            <a:extLst>
              <a:ext uri="{FF2B5EF4-FFF2-40B4-BE49-F238E27FC236}">
                <a16:creationId xmlns:a16="http://schemas.microsoft.com/office/drawing/2014/main" id="{D968FDF4-ED28-D7D7-108C-7C8AFC69DECF}"/>
              </a:ext>
            </a:extLst>
          </p:cNvPr>
          <p:cNvSpPr txBox="1"/>
          <p:nvPr/>
        </p:nvSpPr>
        <p:spPr>
          <a:xfrm>
            <a:off x="-877330" y="169287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E5933-0F25-CE98-2A5F-26843562BE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5BCEC-21C5-15D6-0912-12F2DF5839F2}"/>
              </a:ext>
            </a:extLst>
          </p:cNvPr>
          <p:cNvSpPr>
            <a:spLocks noGrp="1"/>
          </p:cNvSpPr>
          <p:nvPr>
            <p:ph type="title"/>
          </p:nvPr>
        </p:nvSpPr>
        <p:spPr/>
        <p:txBody>
          <a:bodyPr/>
          <a:lstStyle/>
          <a:p>
            <a:r>
              <a:rPr lang="en-US" dirty="0"/>
              <a:t>The Training Program</a:t>
            </a:r>
          </a:p>
        </p:txBody>
      </p:sp>
      <p:sp>
        <p:nvSpPr>
          <p:cNvPr id="3" name="Text Placeholder 2">
            <a:extLst>
              <a:ext uri="{FF2B5EF4-FFF2-40B4-BE49-F238E27FC236}">
                <a16:creationId xmlns:a16="http://schemas.microsoft.com/office/drawing/2014/main" id="{F02BB991-3D97-B1F0-6986-7B8D085483D1}"/>
              </a:ext>
            </a:extLst>
          </p:cNvPr>
          <p:cNvSpPr>
            <a:spLocks noGrp="1"/>
          </p:cNvSpPr>
          <p:nvPr>
            <p:ph type="body" idx="1"/>
          </p:nvPr>
        </p:nvSpPr>
        <p:spPr/>
        <p:txBody>
          <a:bodyPr/>
          <a:lstStyle/>
          <a:p>
            <a:r>
              <a:rPr lang="en-US" dirty="0"/>
              <a:t>Welcome &amp; Overview</a:t>
            </a:r>
          </a:p>
        </p:txBody>
      </p:sp>
    </p:spTree>
    <p:extLst>
      <p:ext uri="{BB962C8B-B14F-4D97-AF65-F5344CB8AC3E}">
        <p14:creationId xmlns:p14="http://schemas.microsoft.com/office/powerpoint/2010/main" val="2350307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8FDAE2-DE2F-F167-4203-1BD648E51852}"/>
              </a:ext>
            </a:extLst>
          </p:cNvPr>
          <p:cNvSpPr txBox="1"/>
          <p:nvPr/>
        </p:nvSpPr>
        <p:spPr>
          <a:xfrm>
            <a:off x="1525824" y="5015546"/>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solidFill>
                  <a:srgbClr val="000000"/>
                </a:solidFill>
                <a:latin typeface="Raleway" pitchFamily="2" charset="77"/>
              </a:rPr>
              <a:t>A.J. Barney</a:t>
            </a:r>
            <a:endPar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Research Engineer</a:t>
            </a:r>
          </a:p>
        </p:txBody>
      </p:sp>
      <p:sp>
        <p:nvSpPr>
          <p:cNvPr id="3" name="TextBox 2">
            <a:extLst>
              <a:ext uri="{FF2B5EF4-FFF2-40B4-BE49-F238E27FC236}">
                <a16:creationId xmlns:a16="http://schemas.microsoft.com/office/drawing/2014/main" id="{95F9F2F0-F994-7C01-E7DF-63B2CEDEFE0E}"/>
              </a:ext>
            </a:extLst>
          </p:cNvPr>
          <p:cNvSpPr txBox="1"/>
          <p:nvPr/>
        </p:nvSpPr>
        <p:spPr>
          <a:xfrm>
            <a:off x="6592557" y="4955444"/>
            <a:ext cx="428305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Valeria Cortes-Mora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Professional Intern</a:t>
            </a: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p:txBody>
          <a:bodyPr/>
          <a:lstStyle/>
          <a:p>
            <a:r>
              <a:rPr lang="en-US" dirty="0"/>
              <a:t>Your trainers for today:</a:t>
            </a:r>
          </a:p>
        </p:txBody>
      </p:sp>
      <p:pic>
        <p:nvPicPr>
          <p:cNvPr id="9" name="Picture 8" descr="A person with long hair&#10;&#10;AI-generated content may be incorrect.">
            <a:extLst>
              <a:ext uri="{FF2B5EF4-FFF2-40B4-BE49-F238E27FC236}">
                <a16:creationId xmlns:a16="http://schemas.microsoft.com/office/drawing/2014/main" id="{6F838E23-FEB6-B9F8-87A4-358842968C15}"/>
              </a:ext>
            </a:extLst>
          </p:cNvPr>
          <p:cNvPicPr>
            <a:picLocks noChangeAspect="1"/>
          </p:cNvPicPr>
          <p:nvPr/>
        </p:nvPicPr>
        <p:blipFill>
          <a:blip r:embed="rId3">
            <a:extLst>
              <a:ext uri="{28A0092B-C50C-407E-A947-70E740481C1C}">
                <a14:useLocalDpi xmlns:a14="http://schemas.microsoft.com/office/drawing/2010/main" val="0"/>
              </a:ext>
            </a:extLst>
          </a:blip>
          <a:srcRect t="11648" b="15049"/>
          <a:stretch>
            <a:fillRect/>
          </a:stretch>
        </p:blipFill>
        <p:spPr>
          <a:xfrm>
            <a:off x="7013235" y="1548304"/>
            <a:ext cx="3335476" cy="3053300"/>
          </a:xfrm>
          <a:prstGeom prst="rect">
            <a:avLst/>
          </a:prstGeom>
        </p:spPr>
      </p:pic>
      <p:pic>
        <p:nvPicPr>
          <p:cNvPr id="5" name="Content Placeholder 5" descr="A person smiling for a picture&#10;&#10;AI-generated content may be incorrect.">
            <a:extLst>
              <a:ext uri="{FF2B5EF4-FFF2-40B4-BE49-F238E27FC236}">
                <a16:creationId xmlns:a16="http://schemas.microsoft.com/office/drawing/2014/main" id="{4ECA4741-74EB-D5E6-AE6A-9CE7EC18437D}"/>
              </a:ext>
            </a:extLst>
          </p:cNvPr>
          <p:cNvPicPr>
            <a:picLocks noChangeAspect="1"/>
          </p:cNvPicPr>
          <p:nvPr/>
        </p:nvPicPr>
        <p:blipFill>
          <a:blip r:embed="rId4"/>
          <a:srcRect l="6445" r="14159"/>
          <a:stretch/>
        </p:blipFill>
        <p:spPr>
          <a:xfrm>
            <a:off x="1946504" y="1548304"/>
            <a:ext cx="3232263" cy="3053300"/>
          </a:xfrm>
          <a:prstGeom prst="rect">
            <a:avLst/>
          </a:prstGeom>
        </p:spPr>
      </p:pic>
    </p:spTree>
    <p:extLst>
      <p:ext uri="{BB962C8B-B14F-4D97-AF65-F5344CB8AC3E}">
        <p14:creationId xmlns:p14="http://schemas.microsoft.com/office/powerpoint/2010/main" val="1296569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8FDAE2-DE2F-F167-4203-1BD648E51852}"/>
              </a:ext>
            </a:extLst>
          </p:cNvPr>
          <p:cNvSpPr txBox="1"/>
          <p:nvPr/>
        </p:nvSpPr>
        <p:spPr>
          <a:xfrm>
            <a:off x="1773959" y="5015546"/>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A.J. Barney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Research Engineer</a:t>
            </a:r>
          </a:p>
        </p:txBody>
      </p:sp>
      <p:sp>
        <p:nvSpPr>
          <p:cNvPr id="4" name="TextBox 3">
            <a:extLst>
              <a:ext uri="{FF2B5EF4-FFF2-40B4-BE49-F238E27FC236}">
                <a16:creationId xmlns:a16="http://schemas.microsoft.com/office/drawing/2014/main" id="{B41CD3AC-7354-E584-4472-BA08C727C858}"/>
              </a:ext>
            </a:extLst>
          </p:cNvPr>
          <p:cNvSpPr txBox="1"/>
          <p:nvPr/>
        </p:nvSpPr>
        <p:spPr>
          <a:xfrm>
            <a:off x="6344421" y="5015547"/>
            <a:ext cx="428305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solidFill>
                  <a:srgbClr val="000000"/>
                </a:solidFill>
                <a:latin typeface="Raleway" pitchFamily="2" charset="77"/>
              </a:rPr>
              <a:t>Heather Himmelberger</a:t>
            </a:r>
            <a:endPar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solidFill>
                  <a:srgbClr val="000000"/>
                </a:solidFill>
                <a:latin typeface="Raleway" pitchFamily="2" charset="77"/>
              </a:rPr>
              <a:t>Director, SWEFC</a:t>
            </a:r>
            <a:endPar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endParaRP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p:txBody>
          <a:bodyPr/>
          <a:lstStyle/>
          <a:p>
            <a:r>
              <a:rPr lang="en-US" dirty="0"/>
              <a:t>Your trainers for today:</a:t>
            </a:r>
          </a:p>
        </p:txBody>
      </p:sp>
      <p:pic>
        <p:nvPicPr>
          <p:cNvPr id="11" name="Picture 10" descr="A person with long hair smiling&#10;&#10;AI-generated content may be incorrect.">
            <a:extLst>
              <a:ext uri="{FF2B5EF4-FFF2-40B4-BE49-F238E27FC236}">
                <a16:creationId xmlns:a16="http://schemas.microsoft.com/office/drawing/2014/main" id="{2E51E59D-DBFA-5D84-D2C1-373C08D4E4B8}"/>
              </a:ext>
            </a:extLst>
          </p:cNvPr>
          <p:cNvPicPr>
            <a:picLocks noChangeAspect="1"/>
          </p:cNvPicPr>
          <p:nvPr/>
        </p:nvPicPr>
        <p:blipFill>
          <a:blip r:embed="rId3">
            <a:extLst>
              <a:ext uri="{28A0092B-C50C-407E-A947-70E740481C1C}">
                <a14:useLocalDpi xmlns:a14="http://schemas.microsoft.com/office/drawing/2010/main" val="0"/>
              </a:ext>
            </a:extLst>
          </a:blip>
          <a:srcRect l="5382" r="27716" b="18032"/>
          <a:stretch>
            <a:fillRect/>
          </a:stretch>
        </p:blipFill>
        <p:spPr>
          <a:xfrm>
            <a:off x="6818211" y="1773210"/>
            <a:ext cx="3335475" cy="3053300"/>
          </a:xfrm>
          <a:prstGeom prst="rect">
            <a:avLst/>
          </a:prstGeom>
        </p:spPr>
      </p:pic>
      <p:pic>
        <p:nvPicPr>
          <p:cNvPr id="5" name="Content Placeholder 5" descr="A person smiling for a picture&#10;&#10;AI-generated content may be incorrect.">
            <a:extLst>
              <a:ext uri="{FF2B5EF4-FFF2-40B4-BE49-F238E27FC236}">
                <a16:creationId xmlns:a16="http://schemas.microsoft.com/office/drawing/2014/main" id="{D23D1C01-6277-CAF8-7EF3-977B099FA26A}"/>
              </a:ext>
            </a:extLst>
          </p:cNvPr>
          <p:cNvPicPr>
            <a:picLocks noChangeAspect="1"/>
          </p:cNvPicPr>
          <p:nvPr/>
        </p:nvPicPr>
        <p:blipFill>
          <a:blip r:embed="rId4"/>
          <a:srcRect l="6445" r="14159"/>
          <a:stretch/>
        </p:blipFill>
        <p:spPr>
          <a:xfrm>
            <a:off x="2141528" y="1773210"/>
            <a:ext cx="3232263" cy="3053300"/>
          </a:xfrm>
          <a:prstGeom prst="rect">
            <a:avLst/>
          </a:prstGeom>
        </p:spPr>
      </p:pic>
    </p:spTree>
    <p:extLst>
      <p:ext uri="{BB962C8B-B14F-4D97-AF65-F5344CB8AC3E}">
        <p14:creationId xmlns:p14="http://schemas.microsoft.com/office/powerpoint/2010/main" val="2050982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302340" y="3090704"/>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90188" y="5498707"/>
            <a:ext cx="12011622" cy="861774"/>
          </a:xfrm>
          <a:prstGeom prst="rect">
            <a:avLst/>
          </a:prstGeom>
          <a:noFill/>
        </p:spPr>
        <p:txBody>
          <a:bodyPr wrap="none" rtlCol="0">
            <a:spAutoFit/>
          </a:bodyPr>
          <a:lstStyle/>
          <a:p>
            <a:r>
              <a:rPr lang="en-US" sz="5000" dirty="0">
                <a:latin typeface="Raleway" pitchFamily="2" charset="77"/>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BA68DD-732C-88B6-F0A0-2B05DBC61B71}"/>
              </a:ext>
            </a:extLst>
          </p:cNvPr>
          <p:cNvPicPr>
            <a:picLocks noChangeAspect="1"/>
          </p:cNvPicPr>
          <p:nvPr/>
        </p:nvPicPr>
        <p:blipFill>
          <a:blip r:embed="rId3"/>
          <a:stretch>
            <a:fillRect/>
          </a:stretch>
        </p:blipFill>
        <p:spPr>
          <a:xfrm>
            <a:off x="0" y="1690688"/>
            <a:ext cx="12192000" cy="6579023"/>
          </a:xfrm>
          <a:prstGeom prst="rect">
            <a:avLst/>
          </a:prstGeom>
        </p:spPr>
      </p:pic>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fontScale="90000"/>
          </a:bodyPr>
          <a:lstStyle/>
          <a:p>
            <a:r>
              <a:rPr lang="en-US" dirty="0"/>
              <a:t>WPI/ABC Operator Certification</a:t>
            </a:r>
          </a:p>
        </p:txBody>
      </p:sp>
    </p:spTree>
    <p:extLst>
      <p:ext uri="{BB962C8B-B14F-4D97-AF65-F5344CB8AC3E}">
        <p14:creationId xmlns:p14="http://schemas.microsoft.com/office/powerpoint/2010/main" val="1588467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extLst>
              <p:ext uri="{D42A27DB-BD31-4B8C-83A1-F6EECF244321}">
                <p14:modId xmlns:p14="http://schemas.microsoft.com/office/powerpoint/2010/main" val="4025544232"/>
              </p:ext>
            </p:extLst>
          </p:nvPr>
        </p:nvGraphicFramePr>
        <p:xfrm>
          <a:off x="1280491" y="1789043"/>
          <a:ext cx="9631018" cy="4287589"/>
        </p:xfrm>
        <a:graphic>
          <a:graphicData uri="http://schemas.openxmlformats.org/drawingml/2006/table">
            <a:tbl>
              <a:tblPr>
                <a:tableStyleId>{5C22544A-7EE6-4342-B048-85BDC9FD1C3A}</a:tableStyleId>
              </a:tblPr>
              <a:tblGrid>
                <a:gridCol w="2495526">
                  <a:extLst>
                    <a:ext uri="{9D8B030D-6E8A-4147-A177-3AD203B41FA5}">
                      <a16:colId xmlns:a16="http://schemas.microsoft.com/office/drawing/2014/main" val="267428786"/>
                    </a:ext>
                  </a:extLst>
                </a:gridCol>
                <a:gridCol w="7135492">
                  <a:extLst>
                    <a:ext uri="{9D8B030D-6E8A-4147-A177-3AD203B41FA5}">
                      <a16:colId xmlns:a16="http://schemas.microsoft.com/office/drawing/2014/main" val="1526478808"/>
                    </a:ext>
                  </a:extLst>
                </a:gridCol>
              </a:tblGrid>
              <a:tr h="304902">
                <a:tc>
                  <a:txBody>
                    <a:bodyPr/>
                    <a:lstStyle/>
                    <a:p>
                      <a:pPr algn="ctr" fontAlgn="b"/>
                      <a:r>
                        <a:rPr lang="en-US" sz="20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r>
                        <a:rPr lang="en-US" sz="1600" u="none" strike="noStrike" dirty="0">
                          <a:effectLst/>
                          <a:latin typeface="Raleway" pitchFamily="2" charset="77"/>
                        </a:rPr>
                        <a:t>6/24/25</a:t>
                      </a:r>
                      <a:endParaRPr lang="en-US" sz="1600" b="1"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Program Overview, Test Format, Study &amp; Test Tips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733357491"/>
                  </a:ext>
                </a:extLst>
              </a:tr>
              <a:tr h="304902">
                <a:tc>
                  <a:txBody>
                    <a:bodyPr/>
                    <a:lstStyle/>
                    <a:p>
                      <a:pPr algn="ctr" fontAlgn="b"/>
                      <a:r>
                        <a:rPr lang="en-US" sz="1600" u="none" strike="noStrike" dirty="0">
                          <a:effectLst/>
                          <a:latin typeface="Raleway" pitchFamily="2" charset="77"/>
                        </a:rPr>
                        <a:t>7/8/25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Treatment Overview - Reg history, overview</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92762338"/>
                  </a:ext>
                </a:extLst>
              </a:tr>
              <a:tr h="304902">
                <a:tc>
                  <a:txBody>
                    <a:bodyPr/>
                    <a:lstStyle/>
                    <a:p>
                      <a:pPr algn="ctr" fontAlgn="b"/>
                      <a:r>
                        <a:rPr lang="en-US" sz="1600" u="none" strike="noStrike" dirty="0">
                          <a:effectLst/>
                          <a:latin typeface="Raleway" pitchFamily="2" charset="77"/>
                        </a:rPr>
                        <a:t>7/22/25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1 (Areas &amp; Volumes)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88889985"/>
                  </a:ext>
                </a:extLst>
              </a:tr>
              <a:tr h="304902">
                <a:tc>
                  <a:txBody>
                    <a:bodyPr/>
                    <a:lstStyle/>
                    <a:p>
                      <a:pPr algn="ctr" fontAlgn="b"/>
                      <a:r>
                        <a:rPr lang="en-US" sz="1600" u="none" strike="noStrike" dirty="0">
                          <a:effectLst/>
                          <a:latin typeface="Raleway" pitchFamily="2" charset="77"/>
                        </a:rPr>
                        <a:t>8/5/25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WW Math Part 2 (Flow Rates &amp; Detention Times)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39428"/>
                  </a:ext>
                </a:extLst>
              </a:tr>
              <a:tr h="304902">
                <a:tc>
                  <a:txBody>
                    <a:bodyPr/>
                    <a:lstStyle/>
                    <a:p>
                      <a:pPr algn="ctr" fontAlgn="b"/>
                      <a:r>
                        <a:rPr lang="en-US" sz="1600" u="none" strike="noStrike" dirty="0">
                          <a:effectLst/>
                          <a:latin typeface="Raleway" pitchFamily="2" charset="77"/>
                        </a:rPr>
                        <a:t>8/19/25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Gravity systems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25775095"/>
                  </a:ext>
                </a:extLst>
              </a:tr>
              <a:tr h="304902">
                <a:tc>
                  <a:txBody>
                    <a:bodyPr/>
                    <a:lstStyle/>
                    <a:p>
                      <a:pPr algn="ctr" fontAlgn="b"/>
                      <a:r>
                        <a:rPr lang="en-US" sz="1600" u="none" strike="noStrike" dirty="0">
                          <a:effectLst/>
                          <a:latin typeface="Raleway" pitchFamily="2" charset="77"/>
                        </a:rPr>
                        <a:t>9/2/25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Systems - Pumping &amp; force mains</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678978195"/>
                  </a:ext>
                </a:extLst>
              </a:tr>
              <a:tr h="304902">
                <a:tc>
                  <a:txBody>
                    <a:bodyPr/>
                    <a:lstStyle/>
                    <a:p>
                      <a:pPr algn="ctr" fontAlgn="b"/>
                      <a:r>
                        <a:rPr lang="en-US" sz="1600" u="none" strike="noStrike" dirty="0">
                          <a:effectLst/>
                          <a:latin typeface="Raleway" pitchFamily="2" charset="77"/>
                        </a:rPr>
                        <a:t>9/16/25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Collection System Maintenance </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921529446"/>
                  </a:ext>
                </a:extLst>
              </a:tr>
              <a:tr h="314440">
                <a:tc>
                  <a:txBody>
                    <a:bodyPr/>
                    <a:lstStyle/>
                    <a:p>
                      <a:pPr algn="ctr" fontAlgn="b"/>
                      <a:r>
                        <a:rPr lang="en-US" sz="1600" u="none" strike="noStrike" dirty="0">
                          <a:effectLst/>
                          <a:latin typeface="Raleway" pitchFamily="2" charset="77"/>
                        </a:rPr>
                        <a:t>9/30/25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Operator Safety/OSHA/Chemical Safety &amp; Inventory</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4115922846"/>
                  </a:ext>
                </a:extLst>
              </a:tr>
              <a:tr h="304902">
                <a:tc>
                  <a:txBody>
                    <a:bodyPr/>
                    <a:lstStyle/>
                    <a:p>
                      <a:pPr algn="ctr" fontAlgn="b"/>
                      <a:r>
                        <a:rPr lang="en-US" sz="1600" u="none" strike="noStrike" dirty="0">
                          <a:effectLst/>
                          <a:latin typeface="Raleway" pitchFamily="2" charset="77"/>
                        </a:rPr>
                        <a:t>10/14/25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Preliminary Treatment</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141426656"/>
                  </a:ext>
                </a:extLst>
              </a:tr>
              <a:tr h="304902">
                <a:tc>
                  <a:txBody>
                    <a:bodyPr/>
                    <a:lstStyle/>
                    <a:p>
                      <a:pPr algn="ctr" fontAlgn="b"/>
                      <a:r>
                        <a:rPr lang="en-US" sz="1600" u="none" strike="noStrike" dirty="0">
                          <a:effectLst/>
                          <a:latin typeface="Raleway" pitchFamily="2" charset="77"/>
                        </a:rPr>
                        <a:t>10/28/25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Primary Treatment: Sedimentation</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306775158"/>
                  </a:ext>
                </a:extLst>
              </a:tr>
              <a:tr h="304902">
                <a:tc>
                  <a:txBody>
                    <a:bodyPr/>
                    <a:lstStyle/>
                    <a:p>
                      <a:pPr algn="ctr" fontAlgn="b"/>
                      <a:r>
                        <a:rPr lang="en-US" sz="1600" u="none" strike="noStrike" dirty="0">
                          <a:effectLst/>
                          <a:latin typeface="Raleway" pitchFamily="2" charset="77"/>
                        </a:rPr>
                        <a:t>11/11/25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Fixed-Film Media</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1418810750"/>
                  </a:ext>
                </a:extLst>
              </a:tr>
              <a:tr h="304902">
                <a:tc>
                  <a:txBody>
                    <a:bodyPr/>
                    <a:lstStyle/>
                    <a:p>
                      <a:pPr algn="ctr" fontAlgn="b"/>
                      <a:r>
                        <a:rPr lang="en-US" sz="1600" u="none" strike="noStrike" dirty="0">
                          <a:effectLst/>
                          <a:latin typeface="Raleway" pitchFamily="2" charset="77"/>
                        </a:rPr>
                        <a:t>12/2/25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1</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3025419566"/>
                  </a:ext>
                </a:extLst>
              </a:tr>
              <a:tr h="304902">
                <a:tc>
                  <a:txBody>
                    <a:bodyPr/>
                    <a:lstStyle/>
                    <a:p>
                      <a:pPr algn="ctr" fontAlgn="b"/>
                      <a:r>
                        <a:rPr lang="en-US" sz="1600" u="none" strike="noStrike" dirty="0">
                          <a:effectLst/>
                          <a:latin typeface="Raleway" pitchFamily="2" charset="77"/>
                        </a:rPr>
                        <a:t>12/16/25</a:t>
                      </a:r>
                      <a:endParaRPr lang="en-US" sz="1600" b="0" i="0" u="none" strike="noStrike" dirty="0">
                        <a:solidFill>
                          <a:srgbClr val="000000"/>
                        </a:solidFill>
                        <a:effectLst/>
                        <a:latin typeface="Raleway" pitchFamily="2" charset="77"/>
                      </a:endParaRPr>
                    </a:p>
                  </a:txBody>
                  <a:tcPr marL="9525" marR="9525" marT="9525" marB="0" anchor="b"/>
                </a:tc>
                <a:tc>
                  <a:txBody>
                    <a:bodyPr/>
                    <a:lstStyle/>
                    <a:p>
                      <a:pPr algn="l" fontAlgn="b"/>
                      <a:r>
                        <a:rPr lang="en-US" sz="1600" u="none" strike="noStrike" dirty="0">
                          <a:effectLst/>
                          <a:latin typeface="Raleway" pitchFamily="2" charset="77"/>
                        </a:rPr>
                        <a:t>Activated Sludge Part 2</a:t>
                      </a:r>
                      <a:endParaRPr lang="en-US" sz="1600" b="0" i="0" u="none" strike="noStrike" dirty="0">
                        <a:solidFill>
                          <a:srgbClr val="000000"/>
                        </a:solidFill>
                        <a:effectLst/>
                        <a:latin typeface="Raleway" pitchFamily="2" charset="77"/>
                      </a:endParaRPr>
                    </a:p>
                  </a:txBody>
                  <a:tcPr marL="9525" marR="9525" marT="9525" marB="0" anchor="b"/>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462767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to</a:t>
            </a:r>
            <a:r>
              <a:rPr lang="en-US" dirty="0"/>
              <a:t>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690D1-EE57-43CF-E72C-F174B80F0791}"/>
              </a:ext>
            </a:extLst>
          </p:cNvPr>
          <p:cNvSpPr>
            <a:spLocks noGrp="1"/>
          </p:cNvSpPr>
          <p:nvPr>
            <p:ph type="title"/>
          </p:nvPr>
        </p:nvSpPr>
        <p:spPr/>
        <p:txBody>
          <a:bodyPr/>
          <a:lstStyle/>
          <a:p>
            <a:r>
              <a:rPr lang="en-US" dirty="0"/>
              <a:t>Study Tips</a:t>
            </a:r>
          </a:p>
        </p:txBody>
      </p:sp>
      <p:sp>
        <p:nvSpPr>
          <p:cNvPr id="3" name="Text Placeholder 2">
            <a:extLst>
              <a:ext uri="{FF2B5EF4-FFF2-40B4-BE49-F238E27FC236}">
                <a16:creationId xmlns:a16="http://schemas.microsoft.com/office/drawing/2014/main" id="{9FCAC495-490C-0B50-7067-863191853BDD}"/>
              </a:ext>
            </a:extLst>
          </p:cNvPr>
          <p:cNvSpPr>
            <a:spLocks noGrp="1"/>
          </p:cNvSpPr>
          <p:nvPr>
            <p:ph type="body" idx="1"/>
          </p:nvPr>
        </p:nvSpPr>
        <p:spPr/>
        <p:txBody>
          <a:bodyPr/>
          <a:lstStyle/>
          <a:p>
            <a:r>
              <a:rPr lang="en-US" dirty="0"/>
              <a:t>Introduction</a:t>
            </a:r>
          </a:p>
        </p:txBody>
      </p:sp>
    </p:spTree>
    <p:extLst>
      <p:ext uri="{BB962C8B-B14F-4D97-AF65-F5344CB8AC3E}">
        <p14:creationId xmlns:p14="http://schemas.microsoft.com/office/powerpoint/2010/main" val="3473190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E3DE44-F169-39B1-CC3C-768C997032B0}"/>
              </a:ext>
            </a:extLst>
          </p:cNvPr>
          <p:cNvSpPr>
            <a:spLocks noGrp="1"/>
          </p:cNvSpPr>
          <p:nvPr>
            <p:ph type="body" sz="quarter" idx="13"/>
          </p:nvPr>
        </p:nvSpPr>
        <p:spPr/>
        <p:txBody>
          <a:bodyPr/>
          <a:lstStyle/>
          <a:p>
            <a:r>
              <a:rPr lang="en-US" dirty="0"/>
              <a:t>Don’t Panic!</a:t>
            </a:r>
          </a:p>
        </p:txBody>
      </p:sp>
    </p:spTree>
    <p:extLst>
      <p:ext uri="{BB962C8B-B14F-4D97-AF65-F5344CB8AC3E}">
        <p14:creationId xmlns:p14="http://schemas.microsoft.com/office/powerpoint/2010/main" val="133380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normAutofit/>
          </a:bodyPr>
          <a:lstStyle/>
          <a:p>
            <a:r>
              <a:rPr lang="en-US" dirty="0"/>
              <a:t>The operator tests cover </a:t>
            </a:r>
            <a:r>
              <a:rPr lang="en-US" b="1" dirty="0"/>
              <a:t>knowledge you use (or could use) on the job</a:t>
            </a:r>
            <a:r>
              <a:rPr lang="en-US" dirty="0"/>
              <a:t>.</a:t>
            </a:r>
            <a:r>
              <a:rPr lang="en-US" b="1" dirty="0"/>
              <a:t> </a:t>
            </a:r>
          </a:p>
        </p:txBody>
      </p:sp>
    </p:spTree>
    <p:extLst>
      <p:ext uri="{BB962C8B-B14F-4D97-AF65-F5344CB8AC3E}">
        <p14:creationId xmlns:p14="http://schemas.microsoft.com/office/powerpoint/2010/main" val="3728133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B8D5ED-00AA-475A-BDA2-EC65CA3390D5}"/>
              </a:ext>
            </a:extLst>
          </p:cNvPr>
          <p:cNvSpPr>
            <a:spLocks noGrp="1"/>
          </p:cNvSpPr>
          <p:nvPr>
            <p:ph type="body" sz="quarter" idx="13"/>
          </p:nvPr>
        </p:nvSpPr>
        <p:spPr>
          <a:xfrm>
            <a:off x="1882775" y="718238"/>
            <a:ext cx="8426450" cy="1278165"/>
          </a:xfrm>
        </p:spPr>
        <p:txBody>
          <a:bodyPr/>
          <a:lstStyle/>
          <a:p>
            <a:r>
              <a:rPr lang="en-US" dirty="0"/>
              <a:t>Certified Operator</a:t>
            </a:r>
          </a:p>
        </p:txBody>
      </p:sp>
      <p:sp>
        <p:nvSpPr>
          <p:cNvPr id="3" name="Rectangle 2">
            <a:extLst>
              <a:ext uri="{FF2B5EF4-FFF2-40B4-BE49-F238E27FC236}">
                <a16:creationId xmlns:a16="http://schemas.microsoft.com/office/drawing/2014/main" id="{5D8EB62C-3A2D-48CB-81D0-31B6B4E2AC07}"/>
              </a:ext>
            </a:extLst>
          </p:cNvPr>
          <p:cNvSpPr/>
          <p:nvPr/>
        </p:nvSpPr>
        <p:spPr>
          <a:xfrm>
            <a:off x="1132114" y="3198946"/>
            <a:ext cx="9449254" cy="1815882"/>
          </a:xfrm>
          <a:prstGeom prst="rect">
            <a:avLst/>
          </a:prstGeom>
          <a:solidFill>
            <a:schemeClr val="accent6">
              <a:lumMod val="40000"/>
              <a:lumOff val="60000"/>
            </a:schemeClr>
          </a:solidFill>
        </p:spPr>
        <p:txBody>
          <a:bodyPr wrap="square">
            <a:spAutoFit/>
          </a:bodyPr>
          <a:lstStyle/>
          <a:p>
            <a:pPr algn="ctr"/>
            <a:r>
              <a:rPr lang="en-US" sz="2800" dirty="0">
                <a:latin typeface="Raleway" panose="020B0503030101060003" pitchFamily="34" charset="77"/>
                <a:ea typeface="Segoe UI Emoji" panose="020B0502040204020203" pitchFamily="34" charset="0"/>
              </a:rPr>
              <a:t>“a certified operator is a person who is certified by a certifying agency or commission as being qualified to </a:t>
            </a:r>
            <a:r>
              <a:rPr lang="en-US" sz="2800" u="sng" dirty="0">
                <a:latin typeface="Raleway" panose="020B0503030101060003" pitchFamily="34" charset="77"/>
                <a:ea typeface="Segoe UI Emoji" panose="020B0502040204020203" pitchFamily="34" charset="0"/>
              </a:rPr>
              <a:t>supervise</a:t>
            </a:r>
            <a:r>
              <a:rPr lang="en-US" sz="2800" dirty="0">
                <a:latin typeface="Raleway" panose="020B0503030101060003" pitchFamily="34" charset="77"/>
                <a:ea typeface="Segoe UI Emoji" panose="020B0502040204020203" pitchFamily="34" charset="0"/>
              </a:rPr>
              <a:t> or </a:t>
            </a:r>
            <a:r>
              <a:rPr lang="en-US" sz="2800" u="sng" dirty="0">
                <a:latin typeface="Raleway" panose="020B0503030101060003" pitchFamily="34" charset="77"/>
                <a:ea typeface="Segoe UI Emoji" panose="020B0502040204020203" pitchFamily="34" charset="0"/>
              </a:rPr>
              <a:t>operate</a:t>
            </a:r>
            <a:r>
              <a:rPr lang="en-US" sz="2800" dirty="0">
                <a:latin typeface="Raleway" panose="020B0503030101060003" pitchFamily="34" charset="77"/>
                <a:ea typeface="Segoe UI Emoji" panose="020B0502040204020203" pitchFamily="34" charset="0"/>
              </a:rPr>
              <a:t> one of the classifications of water supply systems or wastewater facilities".</a:t>
            </a:r>
          </a:p>
        </p:txBody>
      </p:sp>
    </p:spTree>
    <p:extLst>
      <p:ext uri="{BB962C8B-B14F-4D97-AF65-F5344CB8AC3E}">
        <p14:creationId xmlns:p14="http://schemas.microsoft.com/office/powerpoint/2010/main" val="1790883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CE2F3A-B6FA-44E6-BFA0-A776F97E32CB}"/>
              </a:ext>
            </a:extLst>
          </p:cNvPr>
          <p:cNvSpPr>
            <a:spLocks noGrp="1"/>
          </p:cNvSpPr>
          <p:nvPr>
            <p:ph type="body" sz="quarter" idx="13"/>
          </p:nvPr>
        </p:nvSpPr>
        <p:spPr>
          <a:xfrm>
            <a:off x="0" y="8517"/>
            <a:ext cx="12192000" cy="1039013"/>
          </a:xfrm>
        </p:spPr>
        <p:txBody>
          <a:bodyPr>
            <a:normAutofit/>
          </a:bodyPr>
          <a:lstStyle/>
          <a:p>
            <a:r>
              <a:rPr lang="en-US" dirty="0"/>
              <a:t>Operator Duties May Include</a:t>
            </a:r>
          </a:p>
        </p:txBody>
      </p:sp>
      <p:sp>
        <p:nvSpPr>
          <p:cNvPr id="3" name="Rectangle 2">
            <a:extLst>
              <a:ext uri="{FF2B5EF4-FFF2-40B4-BE49-F238E27FC236}">
                <a16:creationId xmlns:a16="http://schemas.microsoft.com/office/drawing/2014/main" id="{53FA5714-6C18-43B6-98ED-A5A50A20E4E6}"/>
              </a:ext>
            </a:extLst>
          </p:cNvPr>
          <p:cNvSpPr/>
          <p:nvPr/>
        </p:nvSpPr>
        <p:spPr>
          <a:xfrm>
            <a:off x="1146794" y="982254"/>
            <a:ext cx="9480317" cy="1200329"/>
          </a:xfrm>
          <a:prstGeom prst="rect">
            <a:avLst/>
          </a:prstGeom>
        </p:spPr>
        <p:txBody>
          <a:bodyPr wrap="square">
            <a:spAutoFit/>
          </a:bodyPr>
          <a:lstStyle/>
          <a:p>
            <a:pPr marL="285750" indent="-285750">
              <a:buFont typeface="Arial" panose="020B0604020202020204" pitchFamily="34" charset="0"/>
              <a:buChar char="•"/>
            </a:pPr>
            <a:r>
              <a:rPr lang="en-US" sz="2400" dirty="0">
                <a:latin typeface="Raleway" panose="020B0503030101060003"/>
              </a:rPr>
              <a:t>Inspecting equipment</a:t>
            </a:r>
          </a:p>
          <a:p>
            <a:pPr marL="285750" indent="-285750">
              <a:buFont typeface="Arial" panose="020B0604020202020204" pitchFamily="34" charset="0"/>
              <a:buChar char="•"/>
            </a:pPr>
            <a:r>
              <a:rPr lang="en-US" sz="2400" dirty="0">
                <a:latin typeface="Raleway" panose="020B0503030101060003"/>
              </a:rPr>
              <a:t>Monitoring operating conditions, meters, and gauges</a:t>
            </a:r>
          </a:p>
          <a:p>
            <a:pPr marL="285750" indent="-285750">
              <a:buFont typeface="Arial" panose="020B0604020202020204" pitchFamily="34" charset="0"/>
              <a:buChar char="•"/>
            </a:pPr>
            <a:r>
              <a:rPr lang="en-US" sz="2400" dirty="0">
                <a:latin typeface="Raleway" panose="020B0503030101060003"/>
              </a:rPr>
              <a:t>Collecting and testing water and sewage samples</a:t>
            </a:r>
          </a:p>
        </p:txBody>
      </p:sp>
      <p:sp>
        <p:nvSpPr>
          <p:cNvPr id="4" name="Rectangle 3">
            <a:extLst>
              <a:ext uri="{FF2B5EF4-FFF2-40B4-BE49-F238E27FC236}">
                <a16:creationId xmlns:a16="http://schemas.microsoft.com/office/drawing/2014/main" id="{CED8E358-7FC9-4B78-A2F2-29A081AF9C72}"/>
              </a:ext>
            </a:extLst>
          </p:cNvPr>
          <p:cNvSpPr/>
          <p:nvPr/>
        </p:nvSpPr>
        <p:spPr>
          <a:xfrm>
            <a:off x="5333999" y="2664483"/>
            <a:ext cx="6675863" cy="1569660"/>
          </a:xfrm>
          <a:prstGeom prst="rect">
            <a:avLst/>
          </a:prstGeom>
        </p:spPr>
        <p:txBody>
          <a:bodyPr wrap="square">
            <a:spAutoFit/>
          </a:bodyPr>
          <a:lstStyle/>
          <a:p>
            <a:pPr marL="285750" indent="-285750">
              <a:buFont typeface="Arial" panose="020B0604020202020204" pitchFamily="34" charset="0"/>
              <a:buChar char="•"/>
            </a:pPr>
            <a:r>
              <a:rPr lang="en-US" sz="2400" dirty="0">
                <a:latin typeface="Raleway" panose="020B0503030101060003"/>
              </a:rPr>
              <a:t>Recording meter and gauge readings and operational data</a:t>
            </a:r>
          </a:p>
          <a:p>
            <a:pPr marL="285750" indent="-285750">
              <a:buFont typeface="Arial" panose="020B0604020202020204" pitchFamily="34" charset="0"/>
              <a:buChar char="•"/>
            </a:pPr>
            <a:r>
              <a:rPr lang="en-US" sz="2400" dirty="0">
                <a:latin typeface="Raleway" panose="020B0503030101060003"/>
              </a:rPr>
              <a:t>Documenting and reporting test results to regulatory agencies</a:t>
            </a:r>
          </a:p>
        </p:txBody>
      </p:sp>
      <p:sp>
        <p:nvSpPr>
          <p:cNvPr id="5" name="Rectangle 4">
            <a:extLst>
              <a:ext uri="{FF2B5EF4-FFF2-40B4-BE49-F238E27FC236}">
                <a16:creationId xmlns:a16="http://schemas.microsoft.com/office/drawing/2014/main" id="{D9C48EA4-FC16-4A09-A404-8A3C64092679}"/>
              </a:ext>
            </a:extLst>
          </p:cNvPr>
          <p:cNvSpPr/>
          <p:nvPr/>
        </p:nvSpPr>
        <p:spPr>
          <a:xfrm>
            <a:off x="1146795" y="5021851"/>
            <a:ext cx="8075264" cy="1569660"/>
          </a:xfrm>
          <a:prstGeom prst="rect">
            <a:avLst/>
          </a:prstGeom>
        </p:spPr>
        <p:txBody>
          <a:bodyPr wrap="square">
            <a:spAutoFit/>
          </a:bodyPr>
          <a:lstStyle/>
          <a:p>
            <a:pPr marL="285750" indent="-285750">
              <a:buFont typeface="Arial" panose="020B0604020202020204" pitchFamily="34" charset="0"/>
              <a:buChar char="•"/>
            </a:pPr>
            <a:r>
              <a:rPr lang="en-US" sz="2400" dirty="0">
                <a:latin typeface="Raleway" panose="020B0503030101060003"/>
              </a:rPr>
              <a:t>Operating equipment to purify and clarify water or to process or dispose of sewage</a:t>
            </a:r>
          </a:p>
          <a:p>
            <a:pPr marL="285750" indent="-285750">
              <a:buFont typeface="Arial" panose="020B0604020202020204" pitchFamily="34" charset="0"/>
              <a:buChar char="•"/>
            </a:pPr>
            <a:r>
              <a:rPr lang="en-US" sz="2400" dirty="0">
                <a:latin typeface="Raleway" panose="020B0503030101060003"/>
              </a:rPr>
              <a:t>Cleaning and maintaining equipment, tanks, filter beds, and other work areas</a:t>
            </a:r>
          </a:p>
        </p:txBody>
      </p:sp>
      <p:pic>
        <p:nvPicPr>
          <p:cNvPr id="6" name="Picture 3" descr="MC900015988[1]">
            <a:extLst>
              <a:ext uri="{FF2B5EF4-FFF2-40B4-BE49-F238E27FC236}">
                <a16:creationId xmlns:a16="http://schemas.microsoft.com/office/drawing/2014/main" id="{6F96D6F8-4CCE-424E-A242-AA781E098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810" y="2584696"/>
            <a:ext cx="3122343" cy="207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384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normAutofit/>
          </a:bodyPr>
          <a:lstStyle/>
          <a:p>
            <a:r>
              <a:rPr lang="en-US" b="1" dirty="0"/>
              <a:t>Leverage</a:t>
            </a:r>
            <a:r>
              <a:rPr lang="en-US" dirty="0"/>
              <a:t> your </a:t>
            </a:r>
            <a:r>
              <a:rPr lang="en-US" b="1" dirty="0"/>
              <a:t>experience</a:t>
            </a:r>
            <a:r>
              <a:rPr lang="en-US" dirty="0"/>
              <a:t>.</a:t>
            </a:r>
            <a:endParaRPr lang="en-US" b="1" dirty="0"/>
          </a:p>
        </p:txBody>
      </p:sp>
    </p:spTree>
    <p:extLst>
      <p:ext uri="{BB962C8B-B14F-4D97-AF65-F5344CB8AC3E}">
        <p14:creationId xmlns:p14="http://schemas.microsoft.com/office/powerpoint/2010/main" val="4087821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71D445-F66A-C635-02C1-C59D80952241}"/>
              </a:ext>
            </a:extLst>
          </p:cNvPr>
          <p:cNvSpPr>
            <a:spLocks noGrp="1"/>
          </p:cNvSpPr>
          <p:nvPr>
            <p:ph type="body" sz="quarter" idx="13"/>
          </p:nvPr>
        </p:nvSpPr>
        <p:spPr/>
        <p:txBody>
          <a:bodyPr/>
          <a:lstStyle/>
          <a:p>
            <a:r>
              <a:rPr lang="en-US" dirty="0"/>
              <a:t>Why study?</a:t>
            </a:r>
          </a:p>
        </p:txBody>
      </p:sp>
    </p:spTree>
    <p:extLst>
      <p:ext uri="{BB962C8B-B14F-4D97-AF65-F5344CB8AC3E}">
        <p14:creationId xmlns:p14="http://schemas.microsoft.com/office/powerpoint/2010/main" val="2327993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8A07C7-D7CE-C9EB-89A1-7EEA26C802D5}"/>
              </a:ext>
            </a:extLst>
          </p:cNvPr>
          <p:cNvSpPr>
            <a:spLocks noGrp="1"/>
          </p:cNvSpPr>
          <p:nvPr>
            <p:ph type="body" sz="quarter" idx="13"/>
          </p:nvPr>
        </p:nvSpPr>
        <p:spPr/>
        <p:txBody>
          <a:bodyPr/>
          <a:lstStyle/>
          <a:p>
            <a:r>
              <a:rPr lang="en-US" dirty="0"/>
              <a:t>To </a:t>
            </a:r>
            <a:r>
              <a:rPr lang="en-US" b="1" dirty="0"/>
              <a:t>find</a:t>
            </a:r>
            <a:r>
              <a:rPr lang="en-US" dirty="0"/>
              <a:t> out where your </a:t>
            </a:r>
            <a:r>
              <a:rPr lang="en-US" b="1" dirty="0"/>
              <a:t>knowledge gaps </a:t>
            </a:r>
            <a:r>
              <a:rPr lang="en-US" dirty="0"/>
              <a:t>are</a:t>
            </a:r>
          </a:p>
        </p:txBody>
      </p:sp>
    </p:spTree>
    <p:extLst>
      <p:ext uri="{BB962C8B-B14F-4D97-AF65-F5344CB8AC3E}">
        <p14:creationId xmlns:p14="http://schemas.microsoft.com/office/powerpoint/2010/main" val="1348301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6BF5EB-1C95-9498-BFE2-7509D7CD7715}"/>
              </a:ext>
            </a:extLst>
          </p:cNvPr>
          <p:cNvSpPr>
            <a:spLocks noGrp="1"/>
          </p:cNvSpPr>
          <p:nvPr>
            <p:ph type="body" sz="quarter" idx="13"/>
          </p:nvPr>
        </p:nvSpPr>
        <p:spPr/>
        <p:txBody>
          <a:bodyPr/>
          <a:lstStyle/>
          <a:p>
            <a:r>
              <a:rPr lang="en-US" dirty="0"/>
              <a:t>Basketball?</a:t>
            </a:r>
          </a:p>
        </p:txBody>
      </p:sp>
    </p:spTree>
    <p:extLst>
      <p:ext uri="{BB962C8B-B14F-4D97-AF65-F5344CB8AC3E}">
        <p14:creationId xmlns:p14="http://schemas.microsoft.com/office/powerpoint/2010/main" val="2830909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0E95F2-87DE-9F2B-E8DE-6E7042B2AD89}"/>
              </a:ext>
            </a:extLst>
          </p:cNvPr>
          <p:cNvSpPr>
            <a:spLocks noGrp="1"/>
          </p:cNvSpPr>
          <p:nvPr>
            <p:ph type="body" sz="quarter" idx="13"/>
          </p:nvPr>
        </p:nvSpPr>
        <p:spPr/>
        <p:txBody>
          <a:bodyPr/>
          <a:lstStyle/>
          <a:p>
            <a:r>
              <a:rPr lang="en-US" dirty="0"/>
              <a:t>Study is </a:t>
            </a:r>
            <a:r>
              <a:rPr lang="en-US" b="1" dirty="0"/>
              <a:t>practice</a:t>
            </a:r>
          </a:p>
        </p:txBody>
      </p:sp>
    </p:spTree>
    <p:extLst>
      <p:ext uri="{BB962C8B-B14F-4D97-AF65-F5344CB8AC3E}">
        <p14:creationId xmlns:p14="http://schemas.microsoft.com/office/powerpoint/2010/main" val="3027286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8A07C7-D7CE-C9EB-89A1-7EEA26C802D5}"/>
              </a:ext>
            </a:extLst>
          </p:cNvPr>
          <p:cNvSpPr>
            <a:spLocks noGrp="1"/>
          </p:cNvSpPr>
          <p:nvPr>
            <p:ph type="body" sz="quarter" idx="13"/>
          </p:nvPr>
        </p:nvSpPr>
        <p:spPr/>
        <p:txBody>
          <a:bodyPr/>
          <a:lstStyle/>
          <a:p>
            <a:r>
              <a:rPr lang="en-US" dirty="0"/>
              <a:t>People with </a:t>
            </a:r>
            <a:r>
              <a:rPr lang="en-US" b="1" dirty="0"/>
              <a:t>better</a:t>
            </a:r>
            <a:r>
              <a:rPr lang="en-US" dirty="0"/>
              <a:t> </a:t>
            </a:r>
            <a:r>
              <a:rPr lang="en-US" b="1" dirty="0"/>
              <a:t>study</a:t>
            </a:r>
            <a:r>
              <a:rPr lang="en-US" dirty="0"/>
              <a:t> </a:t>
            </a:r>
            <a:r>
              <a:rPr lang="en-US" b="1" dirty="0"/>
              <a:t>methods</a:t>
            </a:r>
            <a:r>
              <a:rPr lang="en-US" dirty="0"/>
              <a:t> and strategies </a:t>
            </a:r>
            <a:r>
              <a:rPr lang="en-US" b="1" dirty="0"/>
              <a:t>score</a:t>
            </a:r>
            <a:r>
              <a:rPr lang="en-US" dirty="0"/>
              <a:t> </a:t>
            </a:r>
            <a:r>
              <a:rPr lang="en-US" b="1" dirty="0"/>
              <a:t>higher</a:t>
            </a:r>
            <a:r>
              <a:rPr lang="en-US" dirty="0"/>
              <a:t> on exams</a:t>
            </a:r>
          </a:p>
        </p:txBody>
      </p:sp>
    </p:spTree>
    <p:extLst>
      <p:ext uri="{BB962C8B-B14F-4D97-AF65-F5344CB8AC3E}">
        <p14:creationId xmlns:p14="http://schemas.microsoft.com/office/powerpoint/2010/main" val="3836028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0E95F2-87DE-9F2B-E8DE-6E7042B2AD89}"/>
              </a:ext>
            </a:extLst>
          </p:cNvPr>
          <p:cNvSpPr>
            <a:spLocks noGrp="1"/>
          </p:cNvSpPr>
          <p:nvPr>
            <p:ph type="body" sz="quarter" idx="13"/>
          </p:nvPr>
        </p:nvSpPr>
        <p:spPr/>
        <p:txBody>
          <a:bodyPr/>
          <a:lstStyle/>
          <a:p>
            <a:r>
              <a:rPr lang="en-US" dirty="0"/>
              <a:t>Pickup games are </a:t>
            </a:r>
            <a:r>
              <a:rPr lang="en-US" b="1" dirty="0"/>
              <a:t>sample tests</a:t>
            </a:r>
          </a:p>
        </p:txBody>
      </p:sp>
    </p:spTree>
    <p:extLst>
      <p:ext uri="{BB962C8B-B14F-4D97-AF65-F5344CB8AC3E}">
        <p14:creationId xmlns:p14="http://schemas.microsoft.com/office/powerpoint/2010/main" val="205353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normAutofit/>
          </a:bodyPr>
          <a:lstStyle/>
          <a:p>
            <a:r>
              <a:rPr lang="en-US" dirty="0"/>
              <a:t>Test areas you have trouble with may point to </a:t>
            </a:r>
            <a:r>
              <a:rPr lang="en-US" b="1" dirty="0"/>
              <a:t>gaps in your practical knowledge </a:t>
            </a:r>
          </a:p>
        </p:txBody>
      </p:sp>
    </p:spTree>
    <p:extLst>
      <p:ext uri="{BB962C8B-B14F-4D97-AF65-F5344CB8AC3E}">
        <p14:creationId xmlns:p14="http://schemas.microsoft.com/office/powerpoint/2010/main" val="659182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normAutofit/>
          </a:bodyPr>
          <a:lstStyle/>
          <a:p>
            <a:r>
              <a:rPr lang="en-US" dirty="0"/>
              <a:t>Use that information to </a:t>
            </a:r>
            <a:r>
              <a:rPr lang="en-US" b="1" dirty="0"/>
              <a:t>fill the gaps </a:t>
            </a:r>
            <a:r>
              <a:rPr lang="en-US" dirty="0"/>
              <a:t>by </a:t>
            </a:r>
            <a:r>
              <a:rPr lang="en-US" b="1" dirty="0"/>
              <a:t>rounding out </a:t>
            </a:r>
            <a:r>
              <a:rPr lang="en-US" dirty="0"/>
              <a:t>your </a:t>
            </a:r>
            <a:r>
              <a:rPr lang="en-US" b="1" dirty="0"/>
              <a:t>skill sets</a:t>
            </a:r>
            <a:r>
              <a:rPr lang="en-US" dirty="0"/>
              <a:t>.</a:t>
            </a:r>
          </a:p>
        </p:txBody>
      </p:sp>
    </p:spTree>
    <p:extLst>
      <p:ext uri="{BB962C8B-B14F-4D97-AF65-F5344CB8AC3E}">
        <p14:creationId xmlns:p14="http://schemas.microsoft.com/office/powerpoint/2010/main" val="2005884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3000" b="-83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3E6D02-94A5-810C-316C-C6F1B82A2284}"/>
              </a:ext>
            </a:extLst>
          </p:cNvPr>
          <p:cNvSpPr>
            <a:spLocks noGrp="1"/>
          </p:cNvSpPr>
          <p:nvPr>
            <p:ph type="body" sz="quarter" idx="13"/>
          </p:nvPr>
        </p:nvSpPr>
        <p:spPr/>
        <p:txBody>
          <a:bodyPr/>
          <a:lstStyle/>
          <a:p>
            <a:r>
              <a:rPr lang="en-US" dirty="0"/>
              <a:t>The </a:t>
            </a:r>
            <a:r>
              <a:rPr lang="en-US" dirty="0" err="1"/>
              <a:t>OPCert</a:t>
            </a:r>
            <a:r>
              <a:rPr lang="en-US" dirty="0"/>
              <a:t> </a:t>
            </a:r>
            <a:r>
              <a:rPr lang="en-US" b="1" dirty="0"/>
              <a:t>Test</a:t>
            </a:r>
            <a:r>
              <a:rPr lang="en-US" dirty="0"/>
              <a:t> is </a:t>
            </a:r>
            <a:r>
              <a:rPr lang="en-US" b="1" dirty="0"/>
              <a:t>Game Day</a:t>
            </a:r>
          </a:p>
        </p:txBody>
      </p:sp>
    </p:spTree>
    <p:extLst>
      <p:ext uri="{BB962C8B-B14F-4D97-AF65-F5344CB8AC3E}">
        <p14:creationId xmlns:p14="http://schemas.microsoft.com/office/powerpoint/2010/main" val="3532547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8A07C7-D7CE-C9EB-89A1-7EEA26C802D5}"/>
              </a:ext>
            </a:extLst>
          </p:cNvPr>
          <p:cNvSpPr>
            <a:spLocks noGrp="1"/>
          </p:cNvSpPr>
          <p:nvPr>
            <p:ph type="body" sz="quarter" idx="13"/>
          </p:nvPr>
        </p:nvSpPr>
        <p:spPr/>
        <p:txBody>
          <a:bodyPr/>
          <a:lstStyle/>
          <a:p>
            <a:r>
              <a:rPr lang="en-US" dirty="0"/>
              <a:t>If your test outcome isn’t what you wanted, </a:t>
            </a:r>
            <a:r>
              <a:rPr lang="en-US" b="1" dirty="0"/>
              <a:t>change</a:t>
            </a:r>
            <a:r>
              <a:rPr lang="en-US" dirty="0"/>
              <a:t> </a:t>
            </a:r>
            <a:r>
              <a:rPr lang="en-US" b="1" dirty="0"/>
              <a:t>how</a:t>
            </a:r>
            <a:r>
              <a:rPr lang="en-US" dirty="0"/>
              <a:t> </a:t>
            </a:r>
            <a:r>
              <a:rPr lang="en-US" b="1" dirty="0"/>
              <a:t>you</a:t>
            </a:r>
            <a:r>
              <a:rPr lang="en-US" dirty="0"/>
              <a:t> </a:t>
            </a:r>
            <a:r>
              <a:rPr lang="en-US" b="1" dirty="0"/>
              <a:t>study</a:t>
            </a:r>
            <a:r>
              <a:rPr lang="en-US" dirty="0"/>
              <a:t>!</a:t>
            </a:r>
          </a:p>
        </p:txBody>
      </p:sp>
    </p:spTree>
    <p:extLst>
      <p:ext uri="{BB962C8B-B14F-4D97-AF65-F5344CB8AC3E}">
        <p14:creationId xmlns:p14="http://schemas.microsoft.com/office/powerpoint/2010/main" val="1749197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232BC0-6BD9-9998-C2C3-2D701864191C}"/>
              </a:ext>
            </a:extLst>
          </p:cNvPr>
          <p:cNvSpPr>
            <a:spLocks noGrp="1"/>
          </p:cNvSpPr>
          <p:nvPr>
            <p:ph type="title"/>
          </p:nvPr>
        </p:nvSpPr>
        <p:spPr/>
        <p:txBody>
          <a:bodyPr/>
          <a:lstStyle/>
          <a:p>
            <a:r>
              <a:rPr lang="en-US" dirty="0"/>
              <a:t>Study Tips:</a:t>
            </a:r>
          </a:p>
        </p:txBody>
      </p:sp>
      <p:sp>
        <p:nvSpPr>
          <p:cNvPr id="4" name="Text Placeholder 3">
            <a:extLst>
              <a:ext uri="{FF2B5EF4-FFF2-40B4-BE49-F238E27FC236}">
                <a16:creationId xmlns:a16="http://schemas.microsoft.com/office/drawing/2014/main" id="{15D322A5-DA98-1523-09E3-2BDE510BCC6E}"/>
              </a:ext>
            </a:extLst>
          </p:cNvPr>
          <p:cNvSpPr>
            <a:spLocks noGrp="1"/>
          </p:cNvSpPr>
          <p:nvPr>
            <p:ph type="body" idx="1"/>
          </p:nvPr>
        </p:nvSpPr>
        <p:spPr/>
        <p:txBody>
          <a:bodyPr/>
          <a:lstStyle/>
          <a:p>
            <a:r>
              <a:rPr lang="en-US" dirty="0"/>
              <a:t>How to run good Practice</a:t>
            </a:r>
          </a:p>
        </p:txBody>
      </p:sp>
    </p:spTree>
    <p:extLst>
      <p:ext uri="{BB962C8B-B14F-4D97-AF65-F5344CB8AC3E}">
        <p14:creationId xmlns:p14="http://schemas.microsoft.com/office/powerpoint/2010/main" val="194569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dirty="0"/>
              <a:t>Make a </a:t>
            </a:r>
            <a:r>
              <a:rPr lang="en-US" b="1" dirty="0"/>
              <a:t>study plan</a:t>
            </a:r>
          </a:p>
        </p:txBody>
      </p:sp>
    </p:spTree>
    <p:extLst>
      <p:ext uri="{BB962C8B-B14F-4D97-AF65-F5344CB8AC3E}">
        <p14:creationId xmlns:p14="http://schemas.microsoft.com/office/powerpoint/2010/main" val="2140517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b="1" dirty="0"/>
              <a:t>Manage</a:t>
            </a:r>
            <a:r>
              <a:rPr lang="en-US" dirty="0"/>
              <a:t> your </a:t>
            </a:r>
            <a:r>
              <a:rPr lang="en-US" b="1" dirty="0"/>
              <a:t>time</a:t>
            </a:r>
          </a:p>
        </p:txBody>
      </p:sp>
    </p:spTree>
    <p:extLst>
      <p:ext uri="{BB962C8B-B14F-4D97-AF65-F5344CB8AC3E}">
        <p14:creationId xmlns:p14="http://schemas.microsoft.com/office/powerpoint/2010/main" val="414961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084813-9C32-141D-4860-023DB7959E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762" y="242887"/>
            <a:ext cx="10658475" cy="7111175"/>
          </a:xfrm>
          <a:prstGeom prst="rect">
            <a:avLst/>
          </a:prstGeom>
        </p:spPr>
      </p:pic>
      <p:sp>
        <p:nvSpPr>
          <p:cNvPr id="2" name="Text Placeholder 1">
            <a:extLst>
              <a:ext uri="{FF2B5EF4-FFF2-40B4-BE49-F238E27FC236}">
                <a16:creationId xmlns:a16="http://schemas.microsoft.com/office/drawing/2014/main" id="{CFB3F0B1-CBBE-FEA3-6C6E-3678742F355E}"/>
              </a:ext>
            </a:extLst>
          </p:cNvPr>
          <p:cNvSpPr>
            <a:spLocks noGrp="1"/>
          </p:cNvSpPr>
          <p:nvPr>
            <p:ph type="body" sz="quarter" idx="13"/>
          </p:nvPr>
        </p:nvSpPr>
        <p:spPr/>
        <p:txBody>
          <a:bodyPr/>
          <a:lstStyle/>
          <a:p>
            <a:r>
              <a:rPr lang="en-US" b="1" dirty="0"/>
              <a:t>Start</a:t>
            </a:r>
            <a:r>
              <a:rPr lang="en-US" dirty="0"/>
              <a:t> studying early</a:t>
            </a:r>
          </a:p>
        </p:txBody>
      </p:sp>
    </p:spTree>
    <p:extLst>
      <p:ext uri="{BB962C8B-B14F-4D97-AF65-F5344CB8AC3E}">
        <p14:creationId xmlns:p14="http://schemas.microsoft.com/office/powerpoint/2010/main" val="157184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b="1" dirty="0"/>
              <a:t>Nail</a:t>
            </a:r>
            <a:r>
              <a:rPr lang="en-US" dirty="0"/>
              <a:t> down </a:t>
            </a:r>
            <a:r>
              <a:rPr lang="en-US" b="1" dirty="0"/>
              <a:t>the</a:t>
            </a:r>
            <a:r>
              <a:rPr lang="en-US" dirty="0"/>
              <a:t> </a:t>
            </a:r>
            <a:r>
              <a:rPr lang="en-US" b="1" dirty="0"/>
              <a:t>fundamentals</a:t>
            </a:r>
          </a:p>
        </p:txBody>
      </p:sp>
    </p:spTree>
    <p:extLst>
      <p:ext uri="{BB962C8B-B14F-4D97-AF65-F5344CB8AC3E}">
        <p14:creationId xmlns:p14="http://schemas.microsoft.com/office/powerpoint/2010/main" val="1301790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dirty="0"/>
              <a:t>Build on </a:t>
            </a:r>
            <a:r>
              <a:rPr lang="en-US" b="1" dirty="0"/>
              <a:t>your practical knowledge</a:t>
            </a:r>
          </a:p>
        </p:txBody>
      </p:sp>
    </p:spTree>
    <p:extLst>
      <p:ext uri="{BB962C8B-B14F-4D97-AF65-F5344CB8AC3E}">
        <p14:creationId xmlns:p14="http://schemas.microsoft.com/office/powerpoint/2010/main" val="1719419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dirty="0"/>
              <a:t>Work </a:t>
            </a:r>
            <a:r>
              <a:rPr lang="en-US" b="1" dirty="0"/>
              <a:t>harder</a:t>
            </a:r>
            <a:r>
              <a:rPr lang="en-US" dirty="0"/>
              <a:t> on </a:t>
            </a:r>
            <a:r>
              <a:rPr lang="en-US" b="1" dirty="0"/>
              <a:t>weak spots</a:t>
            </a:r>
          </a:p>
        </p:txBody>
      </p:sp>
    </p:spTree>
    <p:extLst>
      <p:ext uri="{BB962C8B-B14F-4D97-AF65-F5344CB8AC3E}">
        <p14:creationId xmlns:p14="http://schemas.microsoft.com/office/powerpoint/2010/main" val="2949964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280720-F5FC-E022-406A-09F6B307B2B8}"/>
              </a:ext>
            </a:extLst>
          </p:cNvPr>
          <p:cNvSpPr>
            <a:spLocks noGrp="1"/>
          </p:cNvSpPr>
          <p:nvPr>
            <p:ph type="body" sz="quarter" idx="13"/>
          </p:nvPr>
        </p:nvSpPr>
        <p:spPr/>
        <p:txBody>
          <a:bodyPr>
            <a:normAutofit fontScale="92500"/>
          </a:bodyPr>
          <a:lstStyle/>
          <a:p>
            <a:r>
              <a:rPr lang="en-US" b="1" dirty="0"/>
              <a:t>Ask questions</a:t>
            </a:r>
            <a:r>
              <a:rPr lang="en-US" dirty="0"/>
              <a:t>.  </a:t>
            </a:r>
            <a:r>
              <a:rPr lang="en-US" b="1" dirty="0"/>
              <a:t>Learn</a:t>
            </a:r>
            <a:r>
              <a:rPr lang="en-US" dirty="0"/>
              <a:t> on the job, </a:t>
            </a:r>
            <a:r>
              <a:rPr lang="en-US" b="1" dirty="0"/>
              <a:t>from coworkers</a:t>
            </a:r>
            <a:r>
              <a:rPr lang="en-US" dirty="0"/>
              <a:t>.</a:t>
            </a:r>
          </a:p>
        </p:txBody>
      </p:sp>
    </p:spTree>
    <p:extLst>
      <p:ext uri="{BB962C8B-B14F-4D97-AF65-F5344CB8AC3E}">
        <p14:creationId xmlns:p14="http://schemas.microsoft.com/office/powerpoint/2010/main" val="4030043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E02174-2220-4B10-D2B5-E09EF4850A3A}"/>
              </a:ext>
            </a:extLst>
          </p:cNvPr>
          <p:cNvSpPr>
            <a:spLocks noGrp="1"/>
          </p:cNvSpPr>
          <p:nvPr>
            <p:ph type="body" sz="quarter" idx="13"/>
          </p:nvPr>
        </p:nvSpPr>
        <p:spPr/>
        <p:txBody>
          <a:bodyPr/>
          <a:lstStyle/>
          <a:p>
            <a:r>
              <a:rPr lang="en-US" b="1" dirty="0"/>
              <a:t>Read</a:t>
            </a:r>
            <a:r>
              <a:rPr lang="en-US" dirty="0"/>
              <a:t> </a:t>
            </a:r>
            <a:r>
              <a:rPr lang="en-US" b="1" dirty="0"/>
              <a:t>training</a:t>
            </a:r>
            <a:r>
              <a:rPr lang="en-US" dirty="0"/>
              <a:t> handouts and </a:t>
            </a:r>
            <a:r>
              <a:rPr lang="en-US" b="1" dirty="0"/>
              <a:t>manuals</a:t>
            </a:r>
          </a:p>
        </p:txBody>
      </p:sp>
    </p:spTree>
    <p:extLst>
      <p:ext uri="{BB962C8B-B14F-4D97-AF65-F5344CB8AC3E}">
        <p14:creationId xmlns:p14="http://schemas.microsoft.com/office/powerpoint/2010/main" val="1137939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3C0AF-EA9A-277C-F1D5-EF2AB2BF4C84}"/>
              </a:ext>
            </a:extLst>
          </p:cNvPr>
          <p:cNvSpPr>
            <a:spLocks noGrp="1"/>
          </p:cNvSpPr>
          <p:nvPr>
            <p:ph type="title"/>
          </p:nvPr>
        </p:nvSpPr>
        <p:spPr/>
        <p:txBody>
          <a:bodyPr>
            <a:normAutofit fontScale="90000"/>
          </a:bodyPr>
          <a:lstStyle/>
          <a:p>
            <a:r>
              <a:rPr lang="en-US" dirty="0"/>
              <a:t>WPI/ABC Website: </a:t>
            </a:r>
            <a:r>
              <a:rPr lang="en-US" dirty="0" err="1"/>
              <a:t>gowpi.org</a:t>
            </a:r>
            <a:endParaRPr lang="en-US" dirty="0"/>
          </a:p>
        </p:txBody>
      </p:sp>
      <p:pic>
        <p:nvPicPr>
          <p:cNvPr id="3" name="Picture 2">
            <a:extLst>
              <a:ext uri="{FF2B5EF4-FFF2-40B4-BE49-F238E27FC236}">
                <a16:creationId xmlns:a16="http://schemas.microsoft.com/office/drawing/2014/main" id="{A5171EE9-2663-F7F5-1C58-80C2026A3605}"/>
              </a:ext>
            </a:extLst>
          </p:cNvPr>
          <p:cNvPicPr>
            <a:picLocks noChangeAspect="1"/>
          </p:cNvPicPr>
          <p:nvPr/>
        </p:nvPicPr>
        <p:blipFill>
          <a:blip r:embed="rId3"/>
          <a:stretch>
            <a:fillRect/>
          </a:stretch>
        </p:blipFill>
        <p:spPr>
          <a:xfrm>
            <a:off x="0" y="1690688"/>
            <a:ext cx="12192000" cy="6579023"/>
          </a:xfrm>
          <a:prstGeom prst="rect">
            <a:avLst/>
          </a:prstGeom>
        </p:spPr>
      </p:pic>
    </p:spTree>
    <p:extLst>
      <p:ext uri="{BB962C8B-B14F-4D97-AF65-F5344CB8AC3E}">
        <p14:creationId xmlns:p14="http://schemas.microsoft.com/office/powerpoint/2010/main" val="8892409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CB30B-FE0E-2A72-11B5-BDEE4BE25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5B6582-D4AE-EE13-A54C-410AE909C1A9}"/>
              </a:ext>
            </a:extLst>
          </p:cNvPr>
          <p:cNvSpPr>
            <a:spLocks noGrp="1"/>
          </p:cNvSpPr>
          <p:nvPr>
            <p:ph type="title"/>
          </p:nvPr>
        </p:nvSpPr>
        <p:spPr/>
        <p:txBody>
          <a:bodyPr/>
          <a:lstStyle/>
          <a:p>
            <a:r>
              <a:rPr lang="en-US" dirty="0"/>
              <a:t>Need to Know Criteria</a:t>
            </a:r>
          </a:p>
        </p:txBody>
      </p:sp>
      <p:pic>
        <p:nvPicPr>
          <p:cNvPr id="3" name="Picture 2">
            <a:extLst>
              <a:ext uri="{FF2B5EF4-FFF2-40B4-BE49-F238E27FC236}">
                <a16:creationId xmlns:a16="http://schemas.microsoft.com/office/drawing/2014/main" id="{D68657A2-9F56-A273-3FFC-3CC5B2C60E4E}"/>
              </a:ext>
            </a:extLst>
          </p:cNvPr>
          <p:cNvPicPr>
            <a:picLocks noChangeAspect="1"/>
          </p:cNvPicPr>
          <p:nvPr/>
        </p:nvPicPr>
        <p:blipFill>
          <a:blip r:embed="rId3"/>
          <a:stretch>
            <a:fillRect/>
          </a:stretch>
        </p:blipFill>
        <p:spPr>
          <a:xfrm>
            <a:off x="6525395" y="1798983"/>
            <a:ext cx="3911414" cy="5059017"/>
          </a:xfrm>
          <a:prstGeom prst="rect">
            <a:avLst/>
          </a:prstGeom>
        </p:spPr>
      </p:pic>
      <p:pic>
        <p:nvPicPr>
          <p:cNvPr id="4" name="Picture 3">
            <a:extLst>
              <a:ext uri="{FF2B5EF4-FFF2-40B4-BE49-F238E27FC236}">
                <a16:creationId xmlns:a16="http://schemas.microsoft.com/office/drawing/2014/main" id="{E500931E-DCD0-B35D-55A8-D3E29818312F}"/>
              </a:ext>
            </a:extLst>
          </p:cNvPr>
          <p:cNvPicPr>
            <a:picLocks noChangeAspect="1"/>
          </p:cNvPicPr>
          <p:nvPr/>
        </p:nvPicPr>
        <p:blipFill>
          <a:blip r:embed="rId4"/>
          <a:stretch>
            <a:fillRect/>
          </a:stretch>
        </p:blipFill>
        <p:spPr>
          <a:xfrm>
            <a:off x="1755193" y="1798983"/>
            <a:ext cx="3911414" cy="5059017"/>
          </a:xfrm>
          <a:prstGeom prst="rect">
            <a:avLst/>
          </a:prstGeom>
        </p:spPr>
      </p:pic>
    </p:spTree>
    <p:extLst>
      <p:ext uri="{BB962C8B-B14F-4D97-AF65-F5344CB8AC3E}">
        <p14:creationId xmlns:p14="http://schemas.microsoft.com/office/powerpoint/2010/main" val="666707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C67A4E3-281D-475C-9108-0DEFE8F45994}"/>
              </a:ext>
            </a:extLst>
          </p:cNvPr>
          <p:cNvGraphicFramePr>
            <a:graphicFrameLocks noGrp="1"/>
          </p:cNvGraphicFramePr>
          <p:nvPr>
            <p:extLst>
              <p:ext uri="{D42A27DB-BD31-4B8C-83A1-F6EECF244321}">
                <p14:modId xmlns:p14="http://schemas.microsoft.com/office/powerpoint/2010/main" val="3896239364"/>
              </p:ext>
            </p:extLst>
          </p:nvPr>
        </p:nvGraphicFramePr>
        <p:xfrm>
          <a:off x="166255" y="801090"/>
          <a:ext cx="8132618" cy="5285163"/>
        </p:xfrm>
        <a:graphic>
          <a:graphicData uri="http://schemas.openxmlformats.org/drawingml/2006/table">
            <a:tbl>
              <a:tblPr firstRow="1" firstCol="1" bandRow="1">
                <a:tableStyleId>{5C22544A-7EE6-4342-B048-85BDC9FD1C3A}</a:tableStyleId>
              </a:tblPr>
              <a:tblGrid>
                <a:gridCol w="2872360">
                  <a:extLst>
                    <a:ext uri="{9D8B030D-6E8A-4147-A177-3AD203B41FA5}">
                      <a16:colId xmlns:a16="http://schemas.microsoft.com/office/drawing/2014/main" val="796915211"/>
                    </a:ext>
                  </a:extLst>
                </a:gridCol>
                <a:gridCol w="1324663">
                  <a:extLst>
                    <a:ext uri="{9D8B030D-6E8A-4147-A177-3AD203B41FA5}">
                      <a16:colId xmlns:a16="http://schemas.microsoft.com/office/drawing/2014/main" val="353517311"/>
                    </a:ext>
                  </a:extLst>
                </a:gridCol>
                <a:gridCol w="1260460">
                  <a:extLst>
                    <a:ext uri="{9D8B030D-6E8A-4147-A177-3AD203B41FA5}">
                      <a16:colId xmlns:a16="http://schemas.microsoft.com/office/drawing/2014/main" val="3547063820"/>
                    </a:ext>
                  </a:extLst>
                </a:gridCol>
                <a:gridCol w="1331244">
                  <a:extLst>
                    <a:ext uri="{9D8B030D-6E8A-4147-A177-3AD203B41FA5}">
                      <a16:colId xmlns:a16="http://schemas.microsoft.com/office/drawing/2014/main" val="476469160"/>
                    </a:ext>
                  </a:extLst>
                </a:gridCol>
                <a:gridCol w="1343891">
                  <a:extLst>
                    <a:ext uri="{9D8B030D-6E8A-4147-A177-3AD203B41FA5}">
                      <a16:colId xmlns:a16="http://schemas.microsoft.com/office/drawing/2014/main" val="1252940639"/>
                    </a:ext>
                  </a:extLst>
                </a:gridCol>
              </a:tblGrid>
              <a:tr h="393016">
                <a:tc>
                  <a:txBody>
                    <a:bodyPr/>
                    <a:lstStyle/>
                    <a:p>
                      <a:pPr marL="0" marR="0">
                        <a:lnSpc>
                          <a:spcPct val="107000"/>
                        </a:lnSpc>
                        <a:spcBef>
                          <a:spcPts val="0"/>
                        </a:spcBef>
                        <a:spcAft>
                          <a:spcPts val="0"/>
                        </a:spcAft>
                      </a:pPr>
                      <a:r>
                        <a:rPr lang="en-US" sz="1800" dirty="0">
                          <a:effectLst/>
                          <a:latin typeface="Raleway" panose="020B0503030101060003" pitchFamily="34" charset="77"/>
                        </a:rPr>
                        <a:t>Topic</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WW Level 1</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WW Level 2</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WW Level 3</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WW Level 4</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extLst>
                  <a:ext uri="{0D108BD9-81ED-4DB2-BD59-A6C34878D82A}">
                    <a16:rowId xmlns:a16="http://schemas.microsoft.com/office/drawing/2014/main" val="1881216294"/>
                  </a:ext>
                </a:extLst>
              </a:tr>
              <a:tr h="879202">
                <a:tc>
                  <a:txBody>
                    <a:bodyPr/>
                    <a:lstStyle/>
                    <a:p>
                      <a:pPr marL="0" marR="0">
                        <a:lnSpc>
                          <a:spcPct val="107000"/>
                        </a:lnSpc>
                        <a:spcBef>
                          <a:spcPts val="0"/>
                        </a:spcBef>
                        <a:spcAft>
                          <a:spcPts val="0"/>
                        </a:spcAft>
                      </a:pPr>
                      <a:r>
                        <a:rPr lang="en-US" sz="1800" dirty="0">
                          <a:effectLst/>
                          <a:latin typeface="Raleway" panose="020B0503030101060003" pitchFamily="34" charset="77"/>
                        </a:rPr>
                        <a:t>Security, Safety, &amp; Administrative Procedures</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10%</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10%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10%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10%</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extLst>
                  <a:ext uri="{0D108BD9-81ED-4DB2-BD59-A6C34878D82A}">
                    <a16:rowId xmlns:a16="http://schemas.microsoft.com/office/drawing/2014/main" val="687459080"/>
                  </a:ext>
                </a:extLst>
              </a:tr>
              <a:tr h="823869">
                <a:tc>
                  <a:txBody>
                    <a:bodyPr/>
                    <a:lstStyle/>
                    <a:p>
                      <a:pPr marL="0" marR="0">
                        <a:lnSpc>
                          <a:spcPct val="107000"/>
                        </a:lnSpc>
                        <a:spcBef>
                          <a:spcPts val="0"/>
                        </a:spcBef>
                        <a:spcAft>
                          <a:spcPts val="0"/>
                        </a:spcAft>
                      </a:pPr>
                      <a:r>
                        <a:rPr lang="en-US" sz="1800" dirty="0">
                          <a:effectLst/>
                          <a:latin typeface="Raleway" panose="020B0503030101060003" pitchFamily="34" charset="77"/>
                        </a:rPr>
                        <a:t>Equipment Evaluation and Maintenance  </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25%</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20%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20%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15%</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extLst>
                  <a:ext uri="{0D108BD9-81ED-4DB2-BD59-A6C34878D82A}">
                    <a16:rowId xmlns:a16="http://schemas.microsoft.com/office/drawing/2014/main" val="3467549193"/>
                  </a:ext>
                </a:extLst>
              </a:tr>
              <a:tr h="602531">
                <a:tc>
                  <a:txBody>
                    <a:bodyPr/>
                    <a:lstStyle/>
                    <a:p>
                      <a:pPr marL="0" marR="0">
                        <a:lnSpc>
                          <a:spcPct val="107000"/>
                        </a:lnSpc>
                        <a:spcBef>
                          <a:spcPts val="0"/>
                        </a:spcBef>
                        <a:spcAft>
                          <a:spcPts val="0"/>
                        </a:spcAft>
                      </a:pPr>
                      <a:r>
                        <a:rPr lang="en-US" sz="1800">
                          <a:effectLst/>
                          <a:latin typeface="Raleway" panose="020B0503030101060003" pitchFamily="34" charset="77"/>
                        </a:rPr>
                        <a:t>Equipment Operation </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25%</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20%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20%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15%</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extLst>
                  <a:ext uri="{0D108BD9-81ED-4DB2-BD59-A6C34878D82A}">
                    <a16:rowId xmlns:a16="http://schemas.microsoft.com/office/drawing/2014/main" val="3892826069"/>
                  </a:ext>
                </a:extLst>
              </a:tr>
              <a:tr h="1172976">
                <a:tc>
                  <a:txBody>
                    <a:bodyPr/>
                    <a:lstStyle/>
                    <a:p>
                      <a:pPr marL="0" marR="0">
                        <a:lnSpc>
                          <a:spcPct val="107000"/>
                        </a:lnSpc>
                        <a:spcBef>
                          <a:spcPts val="0"/>
                        </a:spcBef>
                        <a:spcAft>
                          <a:spcPts val="0"/>
                        </a:spcAft>
                      </a:pPr>
                      <a:r>
                        <a:rPr lang="en-US" sz="1800" dirty="0">
                          <a:effectLst/>
                          <a:latin typeface="Raleway" panose="020B0503030101060003" pitchFamily="34" charset="77"/>
                        </a:rPr>
                        <a:t>Treatment Process Monitoring, Evaluation, &amp; Adjustment </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30%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30%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30%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35%</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extLst>
                  <a:ext uri="{0D108BD9-81ED-4DB2-BD59-A6C34878D82A}">
                    <a16:rowId xmlns:a16="http://schemas.microsoft.com/office/drawing/2014/main" val="2806796290"/>
                  </a:ext>
                </a:extLst>
              </a:tr>
              <a:tr h="619130">
                <a:tc>
                  <a:txBody>
                    <a:bodyPr/>
                    <a:lstStyle/>
                    <a:p>
                      <a:pPr marL="0" marR="0">
                        <a:lnSpc>
                          <a:spcPct val="107000"/>
                        </a:lnSpc>
                        <a:spcBef>
                          <a:spcPts val="0"/>
                        </a:spcBef>
                        <a:spcAft>
                          <a:spcPts val="0"/>
                        </a:spcAft>
                      </a:pPr>
                      <a:r>
                        <a:rPr lang="en-US" sz="1800">
                          <a:effectLst/>
                          <a:latin typeface="Raleway" panose="020B0503030101060003" pitchFamily="34" charset="77"/>
                        </a:rPr>
                        <a:t>Laboratory Analysis </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10%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15%</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15%</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20%</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extLst>
                  <a:ext uri="{0D108BD9-81ED-4DB2-BD59-A6C34878D82A}">
                    <a16:rowId xmlns:a16="http://schemas.microsoft.com/office/drawing/2014/main" val="3712651197"/>
                  </a:ext>
                </a:extLst>
              </a:tr>
              <a:tr h="619130">
                <a:tc>
                  <a:txBody>
                    <a:bodyPr/>
                    <a:lstStyle/>
                    <a:p>
                      <a:pPr marL="0" marR="0">
                        <a:lnSpc>
                          <a:spcPct val="107000"/>
                        </a:lnSpc>
                        <a:spcBef>
                          <a:spcPts val="0"/>
                        </a:spcBef>
                        <a:spcAft>
                          <a:spcPts val="0"/>
                        </a:spcAft>
                      </a:pPr>
                      <a:r>
                        <a:rPr lang="en-US" sz="1800" dirty="0">
                          <a:effectLst/>
                          <a:latin typeface="Raleway" panose="020B0503030101060003" pitchFamily="34" charset="77"/>
                        </a:rPr>
                        <a:t> Total</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100%</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100%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a:effectLst/>
                          <a:latin typeface="Raleway" panose="020B0503030101060003" pitchFamily="34" charset="77"/>
                        </a:rPr>
                        <a:t>100%</a:t>
                      </a:r>
                      <a:endParaRPr lang="en-US" sz="180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tc>
                  <a:txBody>
                    <a:bodyPr/>
                    <a:lstStyle/>
                    <a:p>
                      <a:pPr marL="0" marR="0" algn="ctr">
                        <a:lnSpc>
                          <a:spcPct val="107000"/>
                        </a:lnSpc>
                        <a:spcBef>
                          <a:spcPts val="0"/>
                        </a:spcBef>
                        <a:spcAft>
                          <a:spcPts val="0"/>
                        </a:spcAft>
                      </a:pPr>
                      <a:r>
                        <a:rPr lang="en-US" sz="1800" dirty="0">
                          <a:effectLst/>
                          <a:latin typeface="Raleway" panose="020B0503030101060003" pitchFamily="34" charset="77"/>
                        </a:rPr>
                        <a:t>100%</a:t>
                      </a:r>
                      <a:endParaRPr lang="en-US" sz="1800" dirty="0">
                        <a:effectLst/>
                        <a:latin typeface="Raleway" panose="020B0503030101060003" pitchFamily="34" charset="77"/>
                        <a:ea typeface="Calibri" panose="020F0502020204030204" pitchFamily="34" charset="0"/>
                        <a:cs typeface="Times New Roman" panose="02020603050405020304" pitchFamily="18" charset="0"/>
                      </a:endParaRPr>
                    </a:p>
                  </a:txBody>
                  <a:tcPr marL="56254" marR="56254" marT="0" marB="0"/>
                </a:tc>
                <a:extLst>
                  <a:ext uri="{0D108BD9-81ED-4DB2-BD59-A6C34878D82A}">
                    <a16:rowId xmlns:a16="http://schemas.microsoft.com/office/drawing/2014/main" val="1039376802"/>
                  </a:ext>
                </a:extLst>
              </a:tr>
            </a:tbl>
          </a:graphicData>
        </a:graphic>
      </p:graphicFrame>
      <p:sp>
        <p:nvSpPr>
          <p:cNvPr id="5" name="Text Placeholder 1">
            <a:extLst>
              <a:ext uri="{FF2B5EF4-FFF2-40B4-BE49-F238E27FC236}">
                <a16:creationId xmlns:a16="http://schemas.microsoft.com/office/drawing/2014/main" id="{FC1DDF7F-57A4-4FC0-A2C7-0537E9EA78DB}"/>
              </a:ext>
            </a:extLst>
          </p:cNvPr>
          <p:cNvSpPr txBox="1">
            <a:spLocks/>
          </p:cNvSpPr>
          <p:nvPr/>
        </p:nvSpPr>
        <p:spPr>
          <a:xfrm>
            <a:off x="0" y="0"/>
            <a:ext cx="12192000" cy="801090"/>
          </a:xfrm>
          <a:prstGeom prst="rect">
            <a:avLst/>
          </a:prstGeom>
          <a:solidFill>
            <a:srgbClr val="212539">
              <a:alpha val="63922"/>
            </a:srgbClr>
          </a:solidFill>
        </p:spPr>
        <p:txBody>
          <a:bodyPr vert="horz" lIns="91440" tIns="45720" rIns="91440" bIns="45720" rtlCol="0" anchor="ctr">
            <a:normAutofit fontScale="92500" lnSpcReduction="10000"/>
          </a:bodyPr>
          <a:lstStyle>
            <a:lvl1pPr marL="0" indent="0" algn="ctr" defTabSz="1219170" rtl="0" eaLnBrk="1" latinLnBrk="0" hangingPunct="1">
              <a:lnSpc>
                <a:spcPct val="90000"/>
              </a:lnSpc>
              <a:spcBef>
                <a:spcPts val="1333"/>
              </a:spcBef>
              <a:buFont typeface="Arial" panose="020B0604020202020204" pitchFamily="34" charset="0"/>
              <a:buNone/>
              <a:defRPr sz="6000" b="0" i="0" kern="1200">
                <a:solidFill>
                  <a:schemeClr val="bg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Need to Knows</a:t>
            </a:r>
          </a:p>
        </p:txBody>
      </p:sp>
      <p:sp>
        <p:nvSpPr>
          <p:cNvPr id="8" name="TextBox 7">
            <a:extLst>
              <a:ext uri="{FF2B5EF4-FFF2-40B4-BE49-F238E27FC236}">
                <a16:creationId xmlns:a16="http://schemas.microsoft.com/office/drawing/2014/main" id="{ED63E91D-220D-486A-A3C5-760F3B4F158E}"/>
              </a:ext>
            </a:extLst>
          </p:cNvPr>
          <p:cNvSpPr txBox="1"/>
          <p:nvPr/>
        </p:nvSpPr>
        <p:spPr>
          <a:xfrm>
            <a:off x="0" y="5903893"/>
            <a:ext cx="12192000" cy="954107"/>
          </a:xfrm>
          <a:prstGeom prst="rect">
            <a:avLst/>
          </a:prstGeom>
          <a:solidFill>
            <a:srgbClr val="FFC000"/>
          </a:solidFill>
        </p:spPr>
        <p:txBody>
          <a:bodyPr wrap="square" rtlCol="0">
            <a:spAutoFit/>
          </a:bodyPr>
          <a:lstStyle/>
          <a:p>
            <a:pPr algn="l"/>
            <a:r>
              <a:rPr lang="en-US" sz="2800" dirty="0">
                <a:latin typeface="Raleway" panose="020B0503030101060003" pitchFamily="34" charset="77"/>
              </a:rPr>
              <a:t>For a complete list of each certification level: </a:t>
            </a:r>
          </a:p>
          <a:p>
            <a:r>
              <a:rPr lang="en-US" sz="2800" dirty="0">
                <a:latin typeface="Raleway" panose="020B0503030101060003" pitchFamily="34" charset="77"/>
              </a:rPr>
              <a:t>https://www.gowpi.org/services/testing-services/</a:t>
            </a:r>
            <a:endParaRPr lang="en-US" sz="2800" dirty="0">
              <a:highlight>
                <a:srgbClr val="FFFF00"/>
              </a:highlight>
              <a:latin typeface="Raleway" panose="020B0503030101060003" pitchFamily="34" charset="77"/>
            </a:endParaRPr>
          </a:p>
        </p:txBody>
      </p:sp>
      <p:pic>
        <p:nvPicPr>
          <p:cNvPr id="9" name="Picture 8">
            <a:extLst>
              <a:ext uri="{FF2B5EF4-FFF2-40B4-BE49-F238E27FC236}">
                <a16:creationId xmlns:a16="http://schemas.microsoft.com/office/drawing/2014/main" id="{0D01A728-5E41-429C-9CB4-22C1E52F4998}"/>
              </a:ext>
            </a:extLst>
          </p:cNvPr>
          <p:cNvPicPr>
            <a:picLocks noChangeAspect="1"/>
          </p:cNvPicPr>
          <p:nvPr/>
        </p:nvPicPr>
        <p:blipFill rotWithShape="1">
          <a:blip r:embed="rId3"/>
          <a:srcRect b="22626"/>
          <a:stretch/>
        </p:blipFill>
        <p:spPr>
          <a:xfrm>
            <a:off x="9432471" y="1162876"/>
            <a:ext cx="1981200" cy="2015752"/>
          </a:xfrm>
          <a:prstGeom prst="rect">
            <a:avLst/>
          </a:prstGeom>
        </p:spPr>
      </p:pic>
    </p:spTree>
    <p:extLst>
      <p:ext uri="{BB962C8B-B14F-4D97-AF65-F5344CB8AC3E}">
        <p14:creationId xmlns:p14="http://schemas.microsoft.com/office/powerpoint/2010/main" val="2902501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7A129D-A4BA-680D-7089-CB6F6BAF1CBF}"/>
              </a:ext>
            </a:extLst>
          </p:cNvPr>
          <p:cNvSpPr>
            <a:spLocks noGrp="1"/>
          </p:cNvSpPr>
          <p:nvPr>
            <p:ph type="title"/>
          </p:nvPr>
        </p:nvSpPr>
        <p:spPr/>
        <p:txBody>
          <a:bodyPr/>
          <a:lstStyle/>
          <a:p>
            <a:r>
              <a:rPr lang="en-US" dirty="0"/>
              <a:t>Question Formats</a:t>
            </a:r>
          </a:p>
        </p:txBody>
      </p:sp>
      <p:pic>
        <p:nvPicPr>
          <p:cNvPr id="4" name="Picture 3">
            <a:extLst>
              <a:ext uri="{FF2B5EF4-FFF2-40B4-BE49-F238E27FC236}">
                <a16:creationId xmlns:a16="http://schemas.microsoft.com/office/drawing/2014/main" id="{352FFCC8-7AB0-8D1C-0D1C-A78985F09369}"/>
              </a:ext>
            </a:extLst>
          </p:cNvPr>
          <p:cNvPicPr>
            <a:picLocks noChangeAspect="1"/>
          </p:cNvPicPr>
          <p:nvPr/>
        </p:nvPicPr>
        <p:blipFill>
          <a:blip r:embed="rId3"/>
          <a:stretch>
            <a:fillRect/>
          </a:stretch>
        </p:blipFill>
        <p:spPr>
          <a:xfrm>
            <a:off x="423565" y="2133600"/>
            <a:ext cx="11344869" cy="4267200"/>
          </a:xfrm>
          <a:prstGeom prst="rect">
            <a:avLst/>
          </a:prstGeom>
        </p:spPr>
      </p:pic>
    </p:spTree>
    <p:extLst>
      <p:ext uri="{BB962C8B-B14F-4D97-AF65-F5344CB8AC3E}">
        <p14:creationId xmlns:p14="http://schemas.microsoft.com/office/powerpoint/2010/main" val="1354444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D338-0D42-5DB8-4F69-8219AD58CE55}"/>
              </a:ext>
            </a:extLst>
          </p:cNvPr>
          <p:cNvSpPr>
            <a:spLocks noGrp="1"/>
          </p:cNvSpPr>
          <p:nvPr>
            <p:ph type="title"/>
          </p:nvPr>
        </p:nvSpPr>
        <p:spPr/>
        <p:txBody>
          <a:bodyPr/>
          <a:lstStyle/>
          <a:p>
            <a:r>
              <a:rPr lang="en-US" dirty="0"/>
              <a:t>Wastewater Level 1:</a:t>
            </a:r>
          </a:p>
        </p:txBody>
      </p:sp>
      <p:pic>
        <p:nvPicPr>
          <p:cNvPr id="5" name="Picture 4">
            <a:extLst>
              <a:ext uri="{FF2B5EF4-FFF2-40B4-BE49-F238E27FC236}">
                <a16:creationId xmlns:a16="http://schemas.microsoft.com/office/drawing/2014/main" id="{6BF8CF0E-6948-AACB-1157-F6F8A7BBB8A9}"/>
              </a:ext>
            </a:extLst>
          </p:cNvPr>
          <p:cNvPicPr>
            <a:picLocks noChangeAspect="1"/>
          </p:cNvPicPr>
          <p:nvPr/>
        </p:nvPicPr>
        <p:blipFill>
          <a:blip r:embed="rId3"/>
          <a:stretch>
            <a:fillRect/>
          </a:stretch>
        </p:blipFill>
        <p:spPr>
          <a:xfrm>
            <a:off x="569843" y="1633781"/>
            <a:ext cx="11052313" cy="5224219"/>
          </a:xfrm>
          <a:prstGeom prst="rect">
            <a:avLst/>
          </a:prstGeom>
        </p:spPr>
      </p:pic>
    </p:spTree>
    <p:extLst>
      <p:ext uri="{BB962C8B-B14F-4D97-AF65-F5344CB8AC3E}">
        <p14:creationId xmlns:p14="http://schemas.microsoft.com/office/powerpoint/2010/main" val="26960350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05F6B-6D8A-FEC1-F358-60D548BFA174}"/>
              </a:ext>
            </a:extLst>
          </p:cNvPr>
          <p:cNvSpPr>
            <a:spLocks noGrp="1"/>
          </p:cNvSpPr>
          <p:nvPr>
            <p:ph type="title"/>
          </p:nvPr>
        </p:nvSpPr>
        <p:spPr>
          <a:xfrm>
            <a:off x="838200" y="365125"/>
            <a:ext cx="4250635" cy="6174823"/>
          </a:xfrm>
        </p:spPr>
        <p:txBody>
          <a:bodyPr>
            <a:normAutofit/>
          </a:bodyPr>
          <a:lstStyle/>
          <a:p>
            <a:r>
              <a:rPr lang="en-US" dirty="0"/>
              <a:t>There </a:t>
            </a:r>
            <a:r>
              <a:rPr lang="en-US" b="1" dirty="0"/>
              <a:t>will be math</a:t>
            </a:r>
            <a:r>
              <a:rPr lang="en-US" dirty="0"/>
              <a:t>. </a:t>
            </a:r>
            <a:br>
              <a:rPr lang="en-US" dirty="0"/>
            </a:br>
            <a:br>
              <a:rPr lang="en-US" dirty="0"/>
            </a:br>
            <a:r>
              <a:rPr lang="en-US" b="1" dirty="0"/>
              <a:t>Learn</a:t>
            </a:r>
            <a:r>
              <a:rPr lang="en-US" dirty="0"/>
              <a:t> the </a:t>
            </a:r>
            <a:r>
              <a:rPr lang="en-US" b="1" dirty="0"/>
              <a:t>formula</a:t>
            </a:r>
            <a:r>
              <a:rPr lang="en-US" dirty="0"/>
              <a:t> </a:t>
            </a:r>
            <a:r>
              <a:rPr lang="en-US" b="1" dirty="0"/>
              <a:t>sheet</a:t>
            </a:r>
            <a:r>
              <a:rPr lang="en-US" dirty="0"/>
              <a:t>  </a:t>
            </a:r>
          </a:p>
        </p:txBody>
      </p:sp>
      <p:pic>
        <p:nvPicPr>
          <p:cNvPr id="3" name="Picture 2">
            <a:extLst>
              <a:ext uri="{FF2B5EF4-FFF2-40B4-BE49-F238E27FC236}">
                <a16:creationId xmlns:a16="http://schemas.microsoft.com/office/drawing/2014/main" id="{032CB374-B639-C939-4C8E-6A6FEDA7243A}"/>
              </a:ext>
            </a:extLst>
          </p:cNvPr>
          <p:cNvPicPr>
            <a:picLocks noChangeAspect="1"/>
          </p:cNvPicPr>
          <p:nvPr/>
        </p:nvPicPr>
        <p:blipFill>
          <a:blip r:embed="rId3"/>
          <a:stretch>
            <a:fillRect/>
          </a:stretch>
        </p:blipFill>
        <p:spPr>
          <a:xfrm>
            <a:off x="6889690" y="0"/>
            <a:ext cx="5302310" cy="6858000"/>
          </a:xfrm>
          <a:prstGeom prst="rect">
            <a:avLst/>
          </a:prstGeom>
        </p:spPr>
      </p:pic>
    </p:spTree>
    <p:extLst>
      <p:ext uri="{BB962C8B-B14F-4D97-AF65-F5344CB8AC3E}">
        <p14:creationId xmlns:p14="http://schemas.microsoft.com/office/powerpoint/2010/main" val="472215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a:xfrm>
            <a:off x="838200" y="365125"/>
            <a:ext cx="5470451" cy="1966093"/>
          </a:xfrm>
        </p:spPr>
        <p:txBody>
          <a:bodyPr>
            <a:normAutofit/>
          </a:bodyPr>
          <a:lstStyle/>
          <a:p>
            <a:r>
              <a:rPr lang="en-US" dirty="0"/>
              <a:t>Study Guides</a:t>
            </a:r>
          </a:p>
        </p:txBody>
      </p:sp>
      <p:pic>
        <p:nvPicPr>
          <p:cNvPr id="4" name="Picture 3">
            <a:extLst>
              <a:ext uri="{FF2B5EF4-FFF2-40B4-BE49-F238E27FC236}">
                <a16:creationId xmlns:a16="http://schemas.microsoft.com/office/drawing/2014/main" id="{71916129-12D5-E490-32E0-42939036B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2069153"/>
            <a:ext cx="3956050" cy="4713591"/>
          </a:xfrm>
          <a:prstGeom prst="rect">
            <a:avLst/>
          </a:prstGeom>
        </p:spPr>
      </p:pic>
      <p:sp>
        <p:nvSpPr>
          <p:cNvPr id="7" name="TextBox 6">
            <a:extLst>
              <a:ext uri="{FF2B5EF4-FFF2-40B4-BE49-F238E27FC236}">
                <a16:creationId xmlns:a16="http://schemas.microsoft.com/office/drawing/2014/main" id="{79257A87-1A33-584D-0664-602A79472B9B}"/>
              </a:ext>
            </a:extLst>
          </p:cNvPr>
          <p:cNvSpPr txBox="1"/>
          <p:nvPr/>
        </p:nvSpPr>
        <p:spPr>
          <a:xfrm>
            <a:off x="1682750" y="1699821"/>
            <a:ext cx="33663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https://</a:t>
            </a:r>
            <a:r>
              <a:rPr kumimoji="0" lang="en-US" sz="1800" b="0" i="0" u="none" strike="noStrike" kern="1200" cap="none" spc="0" normalizeH="0" baseline="0" noProof="0" dirty="0" err="1">
                <a:ln>
                  <a:noFill/>
                </a:ln>
                <a:solidFill>
                  <a:prstClr val="black"/>
                </a:solidFill>
                <a:effectLst/>
                <a:uLnTx/>
                <a:uFillTx/>
                <a:latin typeface="Raleway" panose="020B0503030101060003" pitchFamily="34" charset="77"/>
                <a:ea typeface="+mn-ea"/>
                <a:cs typeface="+mn-cs"/>
              </a:rPr>
              <a:t>www.owp.csus.edu</a:t>
            </a:r>
            <a:r>
              <a:rPr kumimoji="0" lang="en-US" sz="18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p:txBody>
      </p:sp>
      <p:pic>
        <p:nvPicPr>
          <p:cNvPr id="3" name="Picture 2">
            <a:extLst>
              <a:ext uri="{FF2B5EF4-FFF2-40B4-BE49-F238E27FC236}">
                <a16:creationId xmlns:a16="http://schemas.microsoft.com/office/drawing/2014/main" id="{E1BE47E9-62DD-96FF-3712-3F362D1E4859}"/>
              </a:ext>
            </a:extLst>
          </p:cNvPr>
          <p:cNvPicPr>
            <a:picLocks noChangeAspect="1"/>
          </p:cNvPicPr>
          <p:nvPr/>
        </p:nvPicPr>
        <p:blipFill>
          <a:blip r:embed="rId4"/>
          <a:stretch>
            <a:fillRect/>
          </a:stretch>
        </p:blipFill>
        <p:spPr>
          <a:xfrm>
            <a:off x="6999811" y="2069153"/>
            <a:ext cx="3509439" cy="4788847"/>
          </a:xfrm>
          <a:prstGeom prst="rect">
            <a:avLst/>
          </a:prstGeom>
        </p:spPr>
      </p:pic>
      <p:sp>
        <p:nvSpPr>
          <p:cNvPr id="5" name="TextBox 4">
            <a:extLst>
              <a:ext uri="{FF2B5EF4-FFF2-40B4-BE49-F238E27FC236}">
                <a16:creationId xmlns:a16="http://schemas.microsoft.com/office/drawing/2014/main" id="{A7037929-E9B3-4213-7F0D-28F3FB36D239}"/>
              </a:ext>
            </a:extLst>
          </p:cNvPr>
          <p:cNvSpPr txBox="1"/>
          <p:nvPr/>
        </p:nvSpPr>
        <p:spPr>
          <a:xfrm>
            <a:off x="7298041" y="1699821"/>
            <a:ext cx="2912977" cy="369332"/>
          </a:xfrm>
          <a:prstGeom prst="rect">
            <a:avLst/>
          </a:prstGeom>
          <a:noFill/>
        </p:spPr>
        <p:txBody>
          <a:bodyPr wrap="none" rtlCol="0">
            <a:spAutoFit/>
          </a:bodyPr>
          <a:lstStyle/>
          <a:p>
            <a:r>
              <a:rPr lang="en-US" dirty="0">
                <a:latin typeface="Raleway" pitchFamily="2" charset="77"/>
              </a:rPr>
              <a:t>https://</a:t>
            </a:r>
            <a:r>
              <a:rPr lang="en-US" dirty="0" err="1">
                <a:latin typeface="Raleway" pitchFamily="2" charset="77"/>
              </a:rPr>
              <a:t>connect.wef.org</a:t>
            </a:r>
            <a:r>
              <a:rPr lang="en-US" dirty="0">
                <a:latin typeface="Raleway" pitchFamily="2" charset="77"/>
              </a:rPr>
              <a:t>/</a:t>
            </a:r>
          </a:p>
        </p:txBody>
      </p:sp>
    </p:spTree>
    <p:extLst>
      <p:ext uri="{BB962C8B-B14F-4D97-AF65-F5344CB8AC3E}">
        <p14:creationId xmlns:p14="http://schemas.microsoft.com/office/powerpoint/2010/main" val="3504200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a:xfrm>
            <a:off x="838200" y="365125"/>
            <a:ext cx="11235267" cy="1966093"/>
          </a:xfrm>
        </p:spPr>
        <p:txBody>
          <a:bodyPr>
            <a:normAutofit/>
          </a:bodyPr>
          <a:lstStyle/>
          <a:p>
            <a:r>
              <a:rPr lang="en-US" dirty="0"/>
              <a:t>Other Study Guides and State State Websites can be useful</a:t>
            </a:r>
          </a:p>
        </p:txBody>
      </p:sp>
      <p:sp>
        <p:nvSpPr>
          <p:cNvPr id="10" name="TextBox 9">
            <a:extLst>
              <a:ext uri="{FF2B5EF4-FFF2-40B4-BE49-F238E27FC236}">
                <a16:creationId xmlns:a16="http://schemas.microsoft.com/office/drawing/2014/main" id="{EF161833-441E-6F16-B2D4-6736F419F2D9}"/>
              </a:ext>
            </a:extLst>
          </p:cNvPr>
          <p:cNvSpPr txBox="1"/>
          <p:nvPr/>
        </p:nvSpPr>
        <p:spPr>
          <a:xfrm>
            <a:off x="5909733" y="2331218"/>
            <a:ext cx="6096000" cy="3139321"/>
          </a:xfrm>
          <a:prstGeom prst="rect">
            <a:avLst/>
          </a:prstGeom>
          <a:noFill/>
        </p:spPr>
        <p:txBody>
          <a:bodyPr wrap="square">
            <a:spAutoFit/>
          </a:bodyPr>
          <a:lstStyle/>
          <a:p>
            <a:pPr algn="l">
              <a:buFont typeface="Arial" panose="020B0604020202020204" pitchFamily="34" charset="0"/>
              <a:buChar char="•"/>
            </a:pPr>
            <a:r>
              <a:rPr lang="en-US" b="0" i="0" u="sng" dirty="0">
                <a:solidFill>
                  <a:srgbClr val="1A5A91"/>
                </a:solidFill>
                <a:effectLst/>
                <a:latin typeface="Raleway" panose="020B0503030101060003" pitchFamily="34" charset="77"/>
                <a:hlinkClick r:id="rId3" tooltip="Link leaves our site, opens a new window"/>
              </a:rPr>
              <a:t>California State University, Sacramento</a:t>
            </a:r>
            <a:endParaRPr lang="en-US" b="0" i="0" dirty="0">
              <a:solidFill>
                <a:srgbClr val="333333"/>
              </a:solidFill>
              <a:effectLst/>
              <a:latin typeface="Raleway" panose="020B0503030101060003" pitchFamily="34" charset="77"/>
            </a:endParaRPr>
          </a:p>
          <a:p>
            <a:pPr algn="l">
              <a:buFont typeface="Arial" panose="020B0604020202020204" pitchFamily="34" charset="0"/>
              <a:buChar char="•"/>
            </a:pPr>
            <a:r>
              <a:rPr lang="en-US" b="0" i="0" u="sng" dirty="0">
                <a:solidFill>
                  <a:srgbClr val="1A5A91"/>
                </a:solidFill>
                <a:effectLst/>
                <a:latin typeface="Raleway" panose="020B0503030101060003" pitchFamily="34" charset="77"/>
                <a:hlinkClick r:id="rId4" tooltip="Link leaves our site, opens a new window: Link leaves our site, opens a new window"/>
              </a:rPr>
              <a:t>Association of Boards of Certification </a:t>
            </a:r>
            <a:r>
              <a:rPr lang="en-US" b="0" i="0" dirty="0">
                <a:solidFill>
                  <a:srgbClr val="333333"/>
                </a:solidFill>
                <a:effectLst/>
                <a:latin typeface="Raleway" panose="020B0503030101060003" pitchFamily="34" charset="77"/>
              </a:rPr>
              <a:t>(ABC)</a:t>
            </a:r>
          </a:p>
          <a:p>
            <a:pPr marL="742950" lvl="1" indent="-285750" algn="l">
              <a:buFont typeface="Arial" panose="020B0604020202020204" pitchFamily="34" charset="0"/>
              <a:buChar char="•"/>
            </a:pPr>
            <a:r>
              <a:rPr lang="en-US" b="0" i="0" u="sng" dirty="0">
                <a:solidFill>
                  <a:srgbClr val="1A5A91"/>
                </a:solidFill>
                <a:effectLst/>
                <a:latin typeface="Raleway" panose="020B0503030101060003" pitchFamily="34" charset="77"/>
                <a:hlinkClick r:id="rId5" tooltip="Link leaves our site, opens a new window: Link leaves our site, opens a new window"/>
              </a:rPr>
              <a:t>Examination Study Resources</a:t>
            </a:r>
            <a:endParaRPr lang="en-US" b="0" i="0" dirty="0">
              <a:solidFill>
                <a:srgbClr val="333333"/>
              </a:solidFill>
              <a:effectLst/>
              <a:latin typeface="Raleway" panose="020B0503030101060003" pitchFamily="34" charset="77"/>
            </a:endParaRPr>
          </a:p>
          <a:p>
            <a:pPr marL="742950" lvl="1" indent="-285750" algn="l">
              <a:buFont typeface="Arial" panose="020B0604020202020204" pitchFamily="34" charset="0"/>
              <a:buChar char="•"/>
            </a:pPr>
            <a:r>
              <a:rPr lang="en-US" b="0" i="0" u="sng" dirty="0">
                <a:solidFill>
                  <a:srgbClr val="1A5A91"/>
                </a:solidFill>
                <a:effectLst/>
                <a:latin typeface="Raleway" panose="020B0503030101060003" pitchFamily="34" charset="77"/>
                <a:hlinkClick r:id="rId6" tooltip="Link leaves our site, opens a new window: Link leaves our site, opens a new window"/>
              </a:rPr>
              <a:t>Need to Know Criteria</a:t>
            </a:r>
            <a:r>
              <a:rPr lang="en-US" b="0" i="0" dirty="0">
                <a:solidFill>
                  <a:srgbClr val="333333"/>
                </a:solidFill>
                <a:effectLst/>
                <a:latin typeface="Raleway" panose="020B0503030101060003" pitchFamily="34" charset="77"/>
              </a:rPr>
              <a:t> </a:t>
            </a:r>
          </a:p>
          <a:p>
            <a:pPr marL="742950" lvl="1" indent="-285750" algn="l">
              <a:buFont typeface="Arial" panose="020B0604020202020204" pitchFamily="34" charset="0"/>
              <a:buChar char="•"/>
            </a:pPr>
            <a:r>
              <a:rPr lang="en-US" b="0" i="0" u="sng" dirty="0">
                <a:solidFill>
                  <a:srgbClr val="1A5A91"/>
                </a:solidFill>
                <a:effectLst/>
                <a:latin typeface="Raleway" panose="020B0503030101060003" pitchFamily="34" charset="77"/>
                <a:hlinkClick r:id="rId7" tooltip="Link leaves our site, opens a new window"/>
              </a:rPr>
              <a:t>Formula Conversion Table</a:t>
            </a:r>
            <a:r>
              <a:rPr lang="en-US" b="0" i="0" dirty="0">
                <a:solidFill>
                  <a:srgbClr val="333333"/>
                </a:solidFill>
                <a:effectLst/>
                <a:latin typeface="Raleway" panose="020B0503030101060003" pitchFamily="34" charset="77"/>
              </a:rPr>
              <a:t>  </a:t>
            </a:r>
          </a:p>
          <a:p>
            <a:pPr marL="742950" lvl="1" indent="-285750" algn="l">
              <a:buFont typeface="Arial" panose="020B0604020202020204" pitchFamily="34" charset="0"/>
              <a:buChar char="•"/>
            </a:pPr>
            <a:r>
              <a:rPr lang="en-US" b="0" i="0" u="sng" dirty="0">
                <a:solidFill>
                  <a:srgbClr val="1A5A91"/>
                </a:solidFill>
                <a:effectLst/>
                <a:latin typeface="Raleway" panose="020B0503030101060003" pitchFamily="34" charset="77"/>
                <a:hlinkClick r:id="rId8" tooltip="Link leaves our site, opens a new window"/>
              </a:rPr>
              <a:t>Treatment Plant Operator (TPO) magazine</a:t>
            </a:r>
            <a:endParaRPr lang="en-US" b="0" i="0" dirty="0">
              <a:solidFill>
                <a:srgbClr val="333333"/>
              </a:solidFill>
              <a:effectLst/>
              <a:latin typeface="Raleway" panose="020B0503030101060003" pitchFamily="34" charset="77"/>
            </a:endParaRPr>
          </a:p>
          <a:p>
            <a:pPr algn="l">
              <a:buFont typeface="Arial" panose="020B0604020202020204" pitchFamily="34" charset="0"/>
              <a:buChar char="•"/>
            </a:pPr>
            <a:r>
              <a:rPr lang="en-US" b="0" i="0" u="sng" dirty="0">
                <a:solidFill>
                  <a:srgbClr val="1A5A91"/>
                </a:solidFill>
                <a:effectLst/>
                <a:latin typeface="Raleway" panose="020B0503030101060003" pitchFamily="34" charset="77"/>
                <a:hlinkClick r:id="rId9" tooltip="Link leaves our site, opens a new window"/>
              </a:rPr>
              <a:t>Water Environment Federation</a:t>
            </a:r>
            <a:r>
              <a:rPr lang="en-US" b="0" i="0" dirty="0">
                <a:solidFill>
                  <a:srgbClr val="333333"/>
                </a:solidFill>
                <a:effectLst/>
                <a:latin typeface="Raleway" panose="020B0503030101060003" pitchFamily="34" charset="77"/>
              </a:rPr>
              <a:t> (WEF)</a:t>
            </a:r>
          </a:p>
          <a:p>
            <a:pPr marL="742950" lvl="1" indent="-285750" algn="l">
              <a:buFont typeface="Arial" panose="020B0604020202020204" pitchFamily="34" charset="0"/>
              <a:buChar char="•"/>
            </a:pPr>
            <a:r>
              <a:rPr lang="en-US" b="0" i="0" u="sng" dirty="0">
                <a:solidFill>
                  <a:srgbClr val="1A5A91"/>
                </a:solidFill>
                <a:effectLst/>
                <a:latin typeface="Raleway" panose="020B0503030101060003" pitchFamily="34" charset="77"/>
                <a:hlinkClick r:id="rId10" tooltip="Link leaves our site, opens a new window: Link leaves our site, opens a new window"/>
              </a:rPr>
              <a:t>Technical Resources</a:t>
            </a:r>
            <a:endParaRPr lang="en-US" b="0" i="0" dirty="0">
              <a:solidFill>
                <a:srgbClr val="333333"/>
              </a:solidFill>
              <a:effectLst/>
              <a:latin typeface="Raleway" panose="020B0503030101060003" pitchFamily="34" charset="77"/>
            </a:endParaRPr>
          </a:p>
          <a:p>
            <a:pPr algn="l">
              <a:buFont typeface="Arial" panose="020B0604020202020204" pitchFamily="34" charset="0"/>
              <a:buChar char="•"/>
            </a:pPr>
            <a:r>
              <a:rPr lang="en-US" b="0" i="0" u="sng" dirty="0">
                <a:solidFill>
                  <a:srgbClr val="1A5A91"/>
                </a:solidFill>
                <a:effectLst/>
                <a:latin typeface="Raleway" panose="020B0503030101060003" pitchFamily="34" charset="77"/>
                <a:hlinkClick r:id="rId11" tooltip="Link leaves our site, opens a new window"/>
              </a:rPr>
              <a:t>American Water Works Association</a:t>
            </a:r>
            <a:r>
              <a:rPr lang="en-US" b="0" i="0" dirty="0">
                <a:solidFill>
                  <a:srgbClr val="333333"/>
                </a:solidFill>
                <a:effectLst/>
                <a:latin typeface="Raleway" panose="020B0503030101060003" pitchFamily="34" charset="77"/>
              </a:rPr>
              <a:t> (AWWA)</a:t>
            </a:r>
          </a:p>
          <a:p>
            <a:pPr marL="742950" lvl="1" indent="-285750" algn="l">
              <a:buFont typeface="Arial" panose="020B0604020202020204" pitchFamily="34" charset="0"/>
              <a:buChar char="•"/>
            </a:pPr>
            <a:r>
              <a:rPr lang="en-US" b="0" i="0" u="sng" dirty="0">
                <a:solidFill>
                  <a:srgbClr val="1A5A91"/>
                </a:solidFill>
                <a:effectLst/>
                <a:latin typeface="Raleway" panose="020B0503030101060003" pitchFamily="34" charset="77"/>
                <a:hlinkClick r:id="rId12" tooltip="Link leaves our site, opens a new window: Link leaves our site, opens a new window"/>
              </a:rPr>
              <a:t>Math</a:t>
            </a:r>
            <a:endParaRPr lang="en-US" b="0" i="0" dirty="0">
              <a:solidFill>
                <a:srgbClr val="333333"/>
              </a:solidFill>
              <a:effectLst/>
              <a:latin typeface="Raleway" panose="020B0503030101060003" pitchFamily="34" charset="77"/>
            </a:endParaRPr>
          </a:p>
          <a:p>
            <a:pPr marL="742950" lvl="1" indent="-285750" algn="l">
              <a:buFont typeface="Arial" panose="020B0604020202020204" pitchFamily="34" charset="0"/>
              <a:buChar char="•"/>
            </a:pPr>
            <a:r>
              <a:rPr lang="en-US" b="0" i="0" u="sng" dirty="0">
                <a:solidFill>
                  <a:srgbClr val="1A5A91"/>
                </a:solidFill>
                <a:effectLst/>
                <a:latin typeface="Raleway" panose="020B0503030101060003" pitchFamily="34" charset="77"/>
                <a:hlinkClick r:id="rId13" tooltip="Link leaves our site, opens a new window: Link leaves our site, opens a new window"/>
              </a:rPr>
              <a:t>WW operator certification</a:t>
            </a:r>
            <a:endParaRPr lang="en-US" b="0" i="0" dirty="0">
              <a:solidFill>
                <a:srgbClr val="333333"/>
              </a:solidFill>
              <a:effectLst/>
              <a:latin typeface="Raleway" panose="020B0503030101060003" pitchFamily="34" charset="77"/>
            </a:endParaRPr>
          </a:p>
        </p:txBody>
      </p:sp>
      <p:pic>
        <p:nvPicPr>
          <p:cNvPr id="1028" name="Picture 4" descr="Green flag with the circular Seal of Washington centered on it.">
            <a:extLst>
              <a:ext uri="{FF2B5EF4-FFF2-40B4-BE49-F238E27FC236}">
                <a16:creationId xmlns:a16="http://schemas.microsoft.com/office/drawing/2014/main" id="{CD9B4AA0-50FB-E56C-5C51-9754FB148B7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6267" y="2758270"/>
            <a:ext cx="5237692" cy="311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775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a:xfrm>
            <a:off x="838200" y="365125"/>
            <a:ext cx="11235267" cy="1966093"/>
          </a:xfrm>
        </p:spPr>
        <p:txBody>
          <a:bodyPr>
            <a:normAutofit/>
          </a:bodyPr>
          <a:lstStyle/>
          <a:p>
            <a:r>
              <a:rPr lang="en-US" dirty="0"/>
              <a:t>For Example:</a:t>
            </a:r>
          </a:p>
        </p:txBody>
      </p:sp>
      <p:pic>
        <p:nvPicPr>
          <p:cNvPr id="1028" name="Picture 4" descr="Green flag with the circular Seal of Washington centered on it.">
            <a:extLst>
              <a:ext uri="{FF2B5EF4-FFF2-40B4-BE49-F238E27FC236}">
                <a16:creationId xmlns:a16="http://schemas.microsoft.com/office/drawing/2014/main" id="{CD9B4AA0-50FB-E56C-5C51-9754FB148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267" y="2758270"/>
            <a:ext cx="5237692" cy="31162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74BA035-5A8C-BEB5-B05F-B50A16208E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6396" y="1475063"/>
            <a:ext cx="3580142" cy="4620937"/>
          </a:xfrm>
          <a:prstGeom prst="rect">
            <a:avLst/>
          </a:prstGeom>
        </p:spPr>
      </p:pic>
      <p:sp>
        <p:nvSpPr>
          <p:cNvPr id="5" name="TextBox 4">
            <a:extLst>
              <a:ext uri="{FF2B5EF4-FFF2-40B4-BE49-F238E27FC236}">
                <a16:creationId xmlns:a16="http://schemas.microsoft.com/office/drawing/2014/main" id="{6CC876C9-700D-2138-C9F2-DD5AC9AE0338}"/>
              </a:ext>
            </a:extLst>
          </p:cNvPr>
          <p:cNvSpPr txBox="1"/>
          <p:nvPr/>
        </p:nvSpPr>
        <p:spPr>
          <a:xfrm>
            <a:off x="547504" y="6292820"/>
            <a:ext cx="10984097" cy="400110"/>
          </a:xfrm>
          <a:prstGeom prst="rect">
            <a:avLst/>
          </a:prstGeom>
          <a:noFill/>
        </p:spPr>
        <p:txBody>
          <a:bodyPr wrap="none" rtlCol="0">
            <a:spAutoFit/>
          </a:bodyPr>
          <a:lstStyle/>
          <a:p>
            <a:r>
              <a:rPr lang="en-US" sz="2000" dirty="0">
                <a:latin typeface="Raleway" panose="020B0503030101060003" pitchFamily="34" charset="77"/>
              </a:rPr>
              <a:t>The “Red Book”: https://</a:t>
            </a:r>
            <a:r>
              <a:rPr lang="en-US" sz="2000" dirty="0" err="1">
                <a:latin typeface="Raleway" panose="020B0503030101060003" pitchFamily="34" charset="77"/>
              </a:rPr>
              <a:t>apps.ecology.wa.gov</a:t>
            </a:r>
            <a:r>
              <a:rPr lang="en-US" sz="2000" dirty="0">
                <a:latin typeface="Raleway" panose="020B0503030101060003" pitchFamily="34" charset="77"/>
              </a:rPr>
              <a:t>/publications/</a:t>
            </a:r>
            <a:r>
              <a:rPr lang="en-US" sz="2000" dirty="0" err="1">
                <a:latin typeface="Raleway" panose="020B0503030101060003" pitchFamily="34" charset="77"/>
              </a:rPr>
              <a:t>SummaryPages</a:t>
            </a:r>
            <a:r>
              <a:rPr lang="en-US" sz="2000" dirty="0">
                <a:latin typeface="Raleway" panose="020B0503030101060003" pitchFamily="34" charset="77"/>
              </a:rPr>
              <a:t>/0410020.html</a:t>
            </a:r>
          </a:p>
        </p:txBody>
      </p:sp>
    </p:spTree>
    <p:extLst>
      <p:ext uri="{BB962C8B-B14F-4D97-AF65-F5344CB8AC3E}">
        <p14:creationId xmlns:p14="http://schemas.microsoft.com/office/powerpoint/2010/main" val="2092201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FB6555-C0D5-0678-D828-2C18822E82BE}"/>
              </a:ext>
            </a:extLst>
          </p:cNvPr>
          <p:cNvSpPr>
            <a:spLocks noGrp="1"/>
          </p:cNvSpPr>
          <p:nvPr>
            <p:ph type="body" sz="quarter" idx="13"/>
          </p:nvPr>
        </p:nvSpPr>
        <p:spPr/>
        <p:txBody>
          <a:bodyPr/>
          <a:lstStyle/>
          <a:p>
            <a:r>
              <a:rPr lang="en-US" dirty="0"/>
              <a:t>Take </a:t>
            </a:r>
            <a:r>
              <a:rPr lang="en-US" b="1" dirty="0"/>
              <a:t>good notes </a:t>
            </a:r>
            <a:r>
              <a:rPr lang="en-US" dirty="0"/>
              <a:t>for </a:t>
            </a:r>
            <a:r>
              <a:rPr lang="en-US" b="1" dirty="0"/>
              <a:t>study</a:t>
            </a:r>
            <a:r>
              <a:rPr lang="en-US" dirty="0"/>
              <a:t> and </a:t>
            </a:r>
            <a:r>
              <a:rPr lang="en-US" b="1" dirty="0"/>
              <a:t>reference</a:t>
            </a:r>
          </a:p>
        </p:txBody>
      </p:sp>
    </p:spTree>
    <p:extLst>
      <p:ext uri="{BB962C8B-B14F-4D97-AF65-F5344CB8AC3E}">
        <p14:creationId xmlns:p14="http://schemas.microsoft.com/office/powerpoint/2010/main" val="19231238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AE4BC7-CDED-FF24-F9ED-19EFEAEB0E61}"/>
              </a:ext>
            </a:extLst>
          </p:cNvPr>
          <p:cNvSpPr>
            <a:spLocks noGrp="1"/>
          </p:cNvSpPr>
          <p:nvPr>
            <p:ph type="title"/>
          </p:nvPr>
        </p:nvSpPr>
        <p:spPr/>
        <p:txBody>
          <a:bodyPr/>
          <a:lstStyle/>
          <a:p>
            <a:r>
              <a:rPr lang="en-US" dirty="0"/>
              <a:t>Review for facts and figures</a:t>
            </a:r>
          </a:p>
        </p:txBody>
      </p:sp>
      <p:pic>
        <p:nvPicPr>
          <p:cNvPr id="6" name="Picture 5">
            <a:extLst>
              <a:ext uri="{FF2B5EF4-FFF2-40B4-BE49-F238E27FC236}">
                <a16:creationId xmlns:a16="http://schemas.microsoft.com/office/drawing/2014/main" id="{DCA61CDF-B35F-E8FF-31D6-CBBC26A4E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926" y="1447799"/>
            <a:ext cx="3731009" cy="5068541"/>
          </a:xfrm>
          <a:prstGeom prst="rect">
            <a:avLst/>
          </a:prstGeom>
        </p:spPr>
      </p:pic>
      <p:grpSp>
        <p:nvGrpSpPr>
          <p:cNvPr id="32" name="Group 31">
            <a:extLst>
              <a:ext uri="{FF2B5EF4-FFF2-40B4-BE49-F238E27FC236}">
                <a16:creationId xmlns:a16="http://schemas.microsoft.com/office/drawing/2014/main" id="{6F0009A4-95BF-41F8-DB6A-13628480DEB5}"/>
              </a:ext>
            </a:extLst>
          </p:cNvPr>
          <p:cNvGrpSpPr/>
          <p:nvPr/>
        </p:nvGrpSpPr>
        <p:grpSpPr>
          <a:xfrm>
            <a:off x="711478" y="2954215"/>
            <a:ext cx="3398299" cy="1366576"/>
            <a:chOff x="711478" y="2954215"/>
            <a:chExt cx="3398299" cy="1366576"/>
          </a:xfrm>
        </p:grpSpPr>
        <p:sp>
          <p:nvSpPr>
            <p:cNvPr id="7" name="Rectangle 6">
              <a:extLst>
                <a:ext uri="{FF2B5EF4-FFF2-40B4-BE49-F238E27FC236}">
                  <a16:creationId xmlns:a16="http://schemas.microsoft.com/office/drawing/2014/main" id="{8E74349F-2C64-7DCD-C976-92F83B8F4817}"/>
                </a:ext>
              </a:extLst>
            </p:cNvPr>
            <p:cNvSpPr/>
            <p:nvPr/>
          </p:nvSpPr>
          <p:spPr>
            <a:xfrm>
              <a:off x="711479" y="3295859"/>
              <a:ext cx="3398297" cy="341644"/>
            </a:xfrm>
            <a:prstGeom prst="rect">
              <a:avLst/>
            </a:prstGeom>
            <a:solidFill>
              <a:schemeClr val="accent4">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F8B2C5E-97C7-0ED4-7411-E242443D4E1F}"/>
                </a:ext>
              </a:extLst>
            </p:cNvPr>
            <p:cNvSpPr/>
            <p:nvPr/>
          </p:nvSpPr>
          <p:spPr>
            <a:xfrm>
              <a:off x="711478" y="3637503"/>
              <a:ext cx="3398297" cy="341644"/>
            </a:xfrm>
            <a:prstGeom prst="rect">
              <a:avLst/>
            </a:prstGeom>
            <a:solidFill>
              <a:schemeClr val="accent4">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253BB43-3A7B-BAB0-97A3-26A0D852C218}"/>
                </a:ext>
              </a:extLst>
            </p:cNvPr>
            <p:cNvSpPr/>
            <p:nvPr/>
          </p:nvSpPr>
          <p:spPr>
            <a:xfrm>
              <a:off x="711478" y="3979147"/>
              <a:ext cx="2483897" cy="341644"/>
            </a:xfrm>
            <a:prstGeom prst="rect">
              <a:avLst/>
            </a:prstGeom>
            <a:solidFill>
              <a:schemeClr val="accent4">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DB23716-E12A-D894-BBD5-D1E2C1E92D83}"/>
                </a:ext>
              </a:extLst>
            </p:cNvPr>
            <p:cNvSpPr/>
            <p:nvPr/>
          </p:nvSpPr>
          <p:spPr>
            <a:xfrm>
              <a:off x="2334289" y="2954215"/>
              <a:ext cx="1775488" cy="341644"/>
            </a:xfrm>
            <a:prstGeom prst="rect">
              <a:avLst/>
            </a:prstGeom>
            <a:solidFill>
              <a:schemeClr val="accent4">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A03D3314-9807-3D22-3B1B-973A033CBC6C}"/>
              </a:ext>
            </a:extLst>
          </p:cNvPr>
          <p:cNvSpPr txBox="1"/>
          <p:nvPr/>
        </p:nvSpPr>
        <p:spPr>
          <a:xfrm>
            <a:off x="5556738" y="1690688"/>
            <a:ext cx="5114611"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Question</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How full should a sewer line flow if it is sized properly?</a:t>
            </a:r>
          </a:p>
        </p:txBody>
      </p:sp>
      <p:sp>
        <p:nvSpPr>
          <p:cNvPr id="12" name="TextBox 11">
            <a:extLst>
              <a:ext uri="{FF2B5EF4-FFF2-40B4-BE49-F238E27FC236}">
                <a16:creationId xmlns:a16="http://schemas.microsoft.com/office/drawing/2014/main" id="{CBCB1E10-4A4B-0C00-75C9-402FE68FC1BD}"/>
              </a:ext>
            </a:extLst>
          </p:cNvPr>
          <p:cNvSpPr txBox="1"/>
          <p:nvPr/>
        </p:nvSpPr>
        <p:spPr>
          <a:xfrm>
            <a:off x="5556735" y="3043802"/>
            <a:ext cx="5114611"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Answer</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half full during average daily flows</a:t>
            </a:r>
          </a:p>
        </p:txBody>
      </p:sp>
      <p:sp>
        <p:nvSpPr>
          <p:cNvPr id="13" name="TextBox 12">
            <a:extLst>
              <a:ext uri="{FF2B5EF4-FFF2-40B4-BE49-F238E27FC236}">
                <a16:creationId xmlns:a16="http://schemas.microsoft.com/office/drawing/2014/main" id="{B807E915-95A9-1E62-A42A-1BC8F2F75C0A}"/>
              </a:ext>
            </a:extLst>
          </p:cNvPr>
          <p:cNvSpPr txBox="1"/>
          <p:nvPr/>
        </p:nvSpPr>
        <p:spPr>
          <a:xfrm>
            <a:off x="5556735" y="4250177"/>
            <a:ext cx="5114611"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Question</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What does the airspace in the sewer do?</a:t>
            </a:r>
          </a:p>
        </p:txBody>
      </p:sp>
      <p:sp>
        <p:nvSpPr>
          <p:cNvPr id="14" name="TextBox 13">
            <a:extLst>
              <a:ext uri="{FF2B5EF4-FFF2-40B4-BE49-F238E27FC236}">
                <a16:creationId xmlns:a16="http://schemas.microsoft.com/office/drawing/2014/main" id="{4F244FDC-178B-7597-69B3-CC1DCB040606}"/>
              </a:ext>
            </a:extLst>
          </p:cNvPr>
          <p:cNvSpPr txBox="1"/>
          <p:nvPr/>
        </p:nvSpPr>
        <p:spPr>
          <a:xfrm>
            <a:off x="5556736" y="5249348"/>
            <a:ext cx="5114611"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Answer</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Helps maintain aerobic conditions and provides room for error in design flow.</a:t>
            </a:r>
          </a:p>
        </p:txBody>
      </p:sp>
      <p:grpSp>
        <p:nvGrpSpPr>
          <p:cNvPr id="30" name="Group 29">
            <a:extLst>
              <a:ext uri="{FF2B5EF4-FFF2-40B4-BE49-F238E27FC236}">
                <a16:creationId xmlns:a16="http://schemas.microsoft.com/office/drawing/2014/main" id="{377AAC05-B298-17AE-7A7B-43E2C570E85F}"/>
              </a:ext>
            </a:extLst>
          </p:cNvPr>
          <p:cNvGrpSpPr/>
          <p:nvPr/>
        </p:nvGrpSpPr>
        <p:grpSpPr>
          <a:xfrm>
            <a:off x="795513" y="4156410"/>
            <a:ext cx="3273480" cy="2065320"/>
            <a:chOff x="795513" y="4156410"/>
            <a:chExt cx="3273480" cy="2065320"/>
          </a:xfrm>
        </p:grpSpPr>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CFD3436C-4832-44A0-9675-21DBB4466B07}"/>
                    </a:ext>
                  </a:extLst>
                </p14:cNvPr>
                <p14:cNvContentPartPr/>
                <p14:nvPr/>
              </p14:nvContentPartPr>
              <p14:xfrm>
                <a:off x="3365913" y="4156410"/>
                <a:ext cx="677160" cy="6120"/>
              </p14:xfrm>
            </p:contentPart>
          </mc:Choice>
          <mc:Fallback xmlns="">
            <p:pic>
              <p:nvPicPr>
                <p:cNvPr id="15" name="Ink 14">
                  <a:extLst>
                    <a:ext uri="{FF2B5EF4-FFF2-40B4-BE49-F238E27FC236}">
                      <a16:creationId xmlns:a16="http://schemas.microsoft.com/office/drawing/2014/main" id="{CFD3436C-4832-44A0-9675-21DBB4466B07}"/>
                    </a:ext>
                  </a:extLst>
                </p:cNvPr>
                <p:cNvPicPr/>
                <p:nvPr/>
              </p:nvPicPr>
              <p:blipFill>
                <a:blip r:embed="rId5"/>
                <a:stretch>
                  <a:fillRect/>
                </a:stretch>
              </p:blipFill>
              <p:spPr>
                <a:xfrm>
                  <a:off x="3311913" y="4048410"/>
                  <a:ext cx="7848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AC3A8811-B7A5-3424-E15E-4D6B3D8B9689}"/>
                    </a:ext>
                  </a:extLst>
                </p14:cNvPr>
                <p14:cNvContentPartPr/>
                <p14:nvPr/>
              </p14:nvContentPartPr>
              <p14:xfrm>
                <a:off x="795513" y="4489410"/>
                <a:ext cx="717120" cy="15480"/>
              </p14:xfrm>
            </p:contentPart>
          </mc:Choice>
          <mc:Fallback xmlns="">
            <p:pic>
              <p:nvPicPr>
                <p:cNvPr id="20" name="Ink 19">
                  <a:extLst>
                    <a:ext uri="{FF2B5EF4-FFF2-40B4-BE49-F238E27FC236}">
                      <a16:creationId xmlns:a16="http://schemas.microsoft.com/office/drawing/2014/main" id="{AC3A8811-B7A5-3424-E15E-4D6B3D8B9689}"/>
                    </a:ext>
                  </a:extLst>
                </p:cNvPr>
                <p:cNvPicPr/>
                <p:nvPr/>
              </p:nvPicPr>
              <p:blipFill>
                <a:blip r:embed="rId7"/>
                <a:stretch>
                  <a:fillRect/>
                </a:stretch>
              </p:blipFill>
              <p:spPr>
                <a:xfrm>
                  <a:off x="741513" y="4381410"/>
                  <a:ext cx="82476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 name="Ink 20">
                  <a:extLst>
                    <a:ext uri="{FF2B5EF4-FFF2-40B4-BE49-F238E27FC236}">
                      <a16:creationId xmlns:a16="http://schemas.microsoft.com/office/drawing/2014/main" id="{A1859742-84C4-8A80-9665-74907F3FC924}"/>
                    </a:ext>
                  </a:extLst>
                </p14:cNvPr>
                <p14:cNvContentPartPr/>
                <p14:nvPr/>
              </p14:nvContentPartPr>
              <p14:xfrm>
                <a:off x="2135793" y="4808370"/>
                <a:ext cx="1933200" cy="65520"/>
              </p14:xfrm>
            </p:contentPart>
          </mc:Choice>
          <mc:Fallback xmlns="">
            <p:pic>
              <p:nvPicPr>
                <p:cNvPr id="21" name="Ink 20">
                  <a:extLst>
                    <a:ext uri="{FF2B5EF4-FFF2-40B4-BE49-F238E27FC236}">
                      <a16:creationId xmlns:a16="http://schemas.microsoft.com/office/drawing/2014/main" id="{A1859742-84C4-8A80-9665-74907F3FC924}"/>
                    </a:ext>
                  </a:extLst>
                </p:cNvPr>
                <p:cNvPicPr/>
                <p:nvPr/>
              </p:nvPicPr>
              <p:blipFill>
                <a:blip r:embed="rId9"/>
                <a:stretch>
                  <a:fillRect/>
                </a:stretch>
              </p:blipFill>
              <p:spPr>
                <a:xfrm>
                  <a:off x="2081793" y="4700370"/>
                  <a:ext cx="204084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C2689A16-F723-1FCE-3893-BED6E0A4BB42}"/>
                    </a:ext>
                  </a:extLst>
                </p14:cNvPr>
                <p14:cNvContentPartPr/>
                <p14:nvPr/>
              </p14:nvContentPartPr>
              <p14:xfrm>
                <a:off x="827553" y="5063970"/>
                <a:ext cx="2335680" cy="148320"/>
              </p14:xfrm>
            </p:contentPart>
          </mc:Choice>
          <mc:Fallback xmlns="">
            <p:pic>
              <p:nvPicPr>
                <p:cNvPr id="22" name="Ink 21">
                  <a:extLst>
                    <a:ext uri="{FF2B5EF4-FFF2-40B4-BE49-F238E27FC236}">
                      <a16:creationId xmlns:a16="http://schemas.microsoft.com/office/drawing/2014/main" id="{C2689A16-F723-1FCE-3893-BED6E0A4BB42}"/>
                    </a:ext>
                  </a:extLst>
                </p:cNvPr>
                <p:cNvPicPr/>
                <p:nvPr/>
              </p:nvPicPr>
              <p:blipFill>
                <a:blip r:embed="rId11"/>
                <a:stretch>
                  <a:fillRect/>
                </a:stretch>
              </p:blipFill>
              <p:spPr>
                <a:xfrm>
                  <a:off x="773553" y="4955970"/>
                  <a:ext cx="244332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01065246-4661-32EF-E1EC-AF921ADFC617}"/>
                    </a:ext>
                  </a:extLst>
                </p14:cNvPr>
                <p14:cNvContentPartPr/>
                <p14:nvPr/>
              </p14:nvContentPartPr>
              <p14:xfrm>
                <a:off x="3045513" y="5486610"/>
                <a:ext cx="993960" cy="60120"/>
              </p14:xfrm>
            </p:contentPart>
          </mc:Choice>
          <mc:Fallback xmlns="">
            <p:pic>
              <p:nvPicPr>
                <p:cNvPr id="23" name="Ink 22">
                  <a:extLst>
                    <a:ext uri="{FF2B5EF4-FFF2-40B4-BE49-F238E27FC236}">
                      <a16:creationId xmlns:a16="http://schemas.microsoft.com/office/drawing/2014/main" id="{01065246-4661-32EF-E1EC-AF921ADFC617}"/>
                    </a:ext>
                  </a:extLst>
                </p:cNvPr>
                <p:cNvPicPr/>
                <p:nvPr/>
              </p:nvPicPr>
              <p:blipFill>
                <a:blip r:embed="rId13"/>
                <a:stretch>
                  <a:fillRect/>
                </a:stretch>
              </p:blipFill>
              <p:spPr>
                <a:xfrm>
                  <a:off x="2991513" y="5378610"/>
                  <a:ext cx="110160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BF7F97C9-80A1-C0FE-30D6-5DF0A2FF6531}"/>
                    </a:ext>
                  </a:extLst>
                </p14:cNvPr>
                <p14:cNvContentPartPr/>
                <p14:nvPr/>
              </p14:nvContentPartPr>
              <p14:xfrm>
                <a:off x="1711353" y="5741850"/>
                <a:ext cx="2329920" cy="167400"/>
              </p14:xfrm>
            </p:contentPart>
          </mc:Choice>
          <mc:Fallback xmlns="">
            <p:pic>
              <p:nvPicPr>
                <p:cNvPr id="24" name="Ink 23">
                  <a:extLst>
                    <a:ext uri="{FF2B5EF4-FFF2-40B4-BE49-F238E27FC236}">
                      <a16:creationId xmlns:a16="http://schemas.microsoft.com/office/drawing/2014/main" id="{BF7F97C9-80A1-C0FE-30D6-5DF0A2FF6531}"/>
                    </a:ext>
                  </a:extLst>
                </p:cNvPr>
                <p:cNvPicPr/>
                <p:nvPr/>
              </p:nvPicPr>
              <p:blipFill>
                <a:blip r:embed="rId15"/>
                <a:stretch>
                  <a:fillRect/>
                </a:stretch>
              </p:blipFill>
              <p:spPr>
                <a:xfrm>
                  <a:off x="1657353" y="5633850"/>
                  <a:ext cx="2437560" cy="383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5" name="Ink 24">
                  <a:extLst>
                    <a:ext uri="{FF2B5EF4-FFF2-40B4-BE49-F238E27FC236}">
                      <a16:creationId xmlns:a16="http://schemas.microsoft.com/office/drawing/2014/main" id="{B441457D-1A29-61C4-AC19-CF57A711BDEF}"/>
                    </a:ext>
                  </a:extLst>
                </p14:cNvPr>
                <p14:cNvContentPartPr/>
                <p14:nvPr/>
              </p14:nvContentPartPr>
              <p14:xfrm>
                <a:off x="897033" y="6117690"/>
                <a:ext cx="2616840" cy="104040"/>
              </p14:xfrm>
            </p:contentPart>
          </mc:Choice>
          <mc:Fallback xmlns="">
            <p:pic>
              <p:nvPicPr>
                <p:cNvPr id="25" name="Ink 24">
                  <a:extLst>
                    <a:ext uri="{FF2B5EF4-FFF2-40B4-BE49-F238E27FC236}">
                      <a16:creationId xmlns:a16="http://schemas.microsoft.com/office/drawing/2014/main" id="{B441457D-1A29-61C4-AC19-CF57A711BDEF}"/>
                    </a:ext>
                  </a:extLst>
                </p:cNvPr>
                <p:cNvPicPr/>
                <p:nvPr/>
              </p:nvPicPr>
              <p:blipFill>
                <a:blip r:embed="rId17"/>
                <a:stretch>
                  <a:fillRect/>
                </a:stretch>
              </p:blipFill>
              <p:spPr>
                <a:xfrm>
                  <a:off x="843033" y="6009690"/>
                  <a:ext cx="2724480" cy="319680"/>
                </a:xfrm>
                <a:prstGeom prst="rect">
                  <a:avLst/>
                </a:prstGeom>
              </p:spPr>
            </p:pic>
          </mc:Fallback>
        </mc:AlternateContent>
      </p:grpSp>
      <p:grpSp>
        <p:nvGrpSpPr>
          <p:cNvPr id="31" name="Group 30">
            <a:extLst>
              <a:ext uri="{FF2B5EF4-FFF2-40B4-BE49-F238E27FC236}">
                <a16:creationId xmlns:a16="http://schemas.microsoft.com/office/drawing/2014/main" id="{63ADF73B-E20D-66D9-1865-3274CEB5F154}"/>
              </a:ext>
            </a:extLst>
          </p:cNvPr>
          <p:cNvGrpSpPr/>
          <p:nvPr/>
        </p:nvGrpSpPr>
        <p:grpSpPr>
          <a:xfrm>
            <a:off x="831153" y="2049690"/>
            <a:ext cx="3314520" cy="1130400"/>
            <a:chOff x="831153" y="2049690"/>
            <a:chExt cx="3314520" cy="1130400"/>
          </a:xfrm>
        </p:grpSpPr>
        <mc:AlternateContent xmlns:mc="http://schemas.openxmlformats.org/markup-compatibility/2006" xmlns:p14="http://schemas.microsoft.com/office/powerpoint/2010/main">
          <mc:Choice Requires="p14">
            <p:contentPart p14:bwMode="auto" r:id="rId18">
              <p14:nvContentPartPr>
                <p14:cNvPr id="26" name="Ink 25">
                  <a:extLst>
                    <a:ext uri="{FF2B5EF4-FFF2-40B4-BE49-F238E27FC236}">
                      <a16:creationId xmlns:a16="http://schemas.microsoft.com/office/drawing/2014/main" id="{FD096AC5-C451-B349-8749-76903DF8FA70}"/>
                    </a:ext>
                  </a:extLst>
                </p14:cNvPr>
                <p14:cNvContentPartPr/>
                <p14:nvPr/>
              </p14:nvContentPartPr>
              <p14:xfrm>
                <a:off x="1119873" y="2049690"/>
                <a:ext cx="1099440" cy="82080"/>
              </p14:xfrm>
            </p:contentPart>
          </mc:Choice>
          <mc:Fallback xmlns="">
            <p:pic>
              <p:nvPicPr>
                <p:cNvPr id="26" name="Ink 25">
                  <a:extLst>
                    <a:ext uri="{FF2B5EF4-FFF2-40B4-BE49-F238E27FC236}">
                      <a16:creationId xmlns:a16="http://schemas.microsoft.com/office/drawing/2014/main" id="{FD096AC5-C451-B349-8749-76903DF8FA70}"/>
                    </a:ext>
                  </a:extLst>
                </p:cNvPr>
                <p:cNvPicPr/>
                <p:nvPr/>
              </p:nvPicPr>
              <p:blipFill>
                <a:blip r:embed="rId19"/>
                <a:stretch>
                  <a:fillRect/>
                </a:stretch>
              </p:blipFill>
              <p:spPr>
                <a:xfrm>
                  <a:off x="1065891" y="1941690"/>
                  <a:ext cx="1207045"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Ink 26">
                  <a:extLst>
                    <a:ext uri="{FF2B5EF4-FFF2-40B4-BE49-F238E27FC236}">
                      <a16:creationId xmlns:a16="http://schemas.microsoft.com/office/drawing/2014/main" id="{CED04805-C225-DA7C-A7AA-A3D5D41BA2DE}"/>
                    </a:ext>
                  </a:extLst>
                </p14:cNvPr>
                <p14:cNvContentPartPr/>
                <p14:nvPr/>
              </p14:nvContentPartPr>
              <p14:xfrm>
                <a:off x="846993" y="2345970"/>
                <a:ext cx="3298680" cy="99720"/>
              </p14:xfrm>
            </p:contentPart>
          </mc:Choice>
          <mc:Fallback xmlns="">
            <p:pic>
              <p:nvPicPr>
                <p:cNvPr id="27" name="Ink 26">
                  <a:extLst>
                    <a:ext uri="{FF2B5EF4-FFF2-40B4-BE49-F238E27FC236}">
                      <a16:creationId xmlns:a16="http://schemas.microsoft.com/office/drawing/2014/main" id="{CED04805-C225-DA7C-A7AA-A3D5D41BA2DE}"/>
                    </a:ext>
                  </a:extLst>
                </p:cNvPr>
                <p:cNvPicPr/>
                <p:nvPr/>
              </p:nvPicPr>
              <p:blipFill>
                <a:blip r:embed="rId21"/>
                <a:stretch>
                  <a:fillRect/>
                </a:stretch>
              </p:blipFill>
              <p:spPr>
                <a:xfrm>
                  <a:off x="792993" y="2237970"/>
                  <a:ext cx="3406320" cy="315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8" name="Ink 27">
                  <a:extLst>
                    <a:ext uri="{FF2B5EF4-FFF2-40B4-BE49-F238E27FC236}">
                      <a16:creationId xmlns:a16="http://schemas.microsoft.com/office/drawing/2014/main" id="{3D57AF92-C887-7D31-5CC5-B94EFE4320C3}"/>
                    </a:ext>
                  </a:extLst>
                </p14:cNvPr>
                <p14:cNvContentPartPr/>
                <p14:nvPr/>
              </p14:nvContentPartPr>
              <p14:xfrm>
                <a:off x="1735473" y="2762130"/>
                <a:ext cx="2363400" cy="52200"/>
              </p14:xfrm>
            </p:contentPart>
          </mc:Choice>
          <mc:Fallback xmlns="">
            <p:pic>
              <p:nvPicPr>
                <p:cNvPr id="28" name="Ink 27">
                  <a:extLst>
                    <a:ext uri="{FF2B5EF4-FFF2-40B4-BE49-F238E27FC236}">
                      <a16:creationId xmlns:a16="http://schemas.microsoft.com/office/drawing/2014/main" id="{3D57AF92-C887-7D31-5CC5-B94EFE4320C3}"/>
                    </a:ext>
                  </a:extLst>
                </p:cNvPr>
                <p:cNvPicPr/>
                <p:nvPr/>
              </p:nvPicPr>
              <p:blipFill>
                <a:blip r:embed="rId23"/>
                <a:stretch>
                  <a:fillRect/>
                </a:stretch>
              </p:blipFill>
              <p:spPr>
                <a:xfrm>
                  <a:off x="1681473" y="2654130"/>
                  <a:ext cx="247104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9" name="Ink 28">
                  <a:extLst>
                    <a:ext uri="{FF2B5EF4-FFF2-40B4-BE49-F238E27FC236}">
                      <a16:creationId xmlns:a16="http://schemas.microsoft.com/office/drawing/2014/main" id="{02E23810-6A04-726B-53F4-12B1D8574C8C}"/>
                    </a:ext>
                  </a:extLst>
                </p14:cNvPr>
                <p14:cNvContentPartPr/>
                <p14:nvPr/>
              </p14:nvContentPartPr>
              <p14:xfrm>
                <a:off x="831153" y="3086850"/>
                <a:ext cx="1131480" cy="93240"/>
              </p14:xfrm>
            </p:contentPart>
          </mc:Choice>
          <mc:Fallback xmlns="">
            <p:pic>
              <p:nvPicPr>
                <p:cNvPr id="29" name="Ink 28">
                  <a:extLst>
                    <a:ext uri="{FF2B5EF4-FFF2-40B4-BE49-F238E27FC236}">
                      <a16:creationId xmlns:a16="http://schemas.microsoft.com/office/drawing/2014/main" id="{02E23810-6A04-726B-53F4-12B1D8574C8C}"/>
                    </a:ext>
                  </a:extLst>
                </p:cNvPr>
                <p:cNvPicPr/>
                <p:nvPr/>
              </p:nvPicPr>
              <p:blipFill>
                <a:blip r:embed="rId25"/>
                <a:stretch>
                  <a:fillRect/>
                </a:stretch>
              </p:blipFill>
              <p:spPr>
                <a:xfrm>
                  <a:off x="777153" y="2978431"/>
                  <a:ext cx="1239120" cy="309716"/>
                </a:xfrm>
                <a:prstGeom prst="rect">
                  <a:avLst/>
                </a:prstGeom>
              </p:spPr>
            </p:pic>
          </mc:Fallback>
        </mc:AlternateContent>
      </p:grpSp>
    </p:spTree>
    <p:extLst>
      <p:ext uri="{BB962C8B-B14F-4D97-AF65-F5344CB8AC3E}">
        <p14:creationId xmlns:p14="http://schemas.microsoft.com/office/powerpoint/2010/main" val="129043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3"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2000" fill="hold"/>
                                        <p:tgtEl>
                                          <p:spTgt spid="30"/>
                                        </p:tgtEl>
                                        <p:attrNameLst>
                                          <p:attrName>drawProgress</p:attrName>
                                        </p:attrNameLst>
                                      </p:cBhvr>
                                      <p:tavLst>
                                        <p:tav tm="0">
                                          <p:val>
                                            <p:fltVal val="0"/>
                                          </p:val>
                                        </p:tav>
                                        <p:tav tm="100000">
                                          <p:val>
                                            <p:fltVal val="1"/>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63" presetClass="entr" presetSubtype="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2000" fill="hold"/>
                                        <p:tgtEl>
                                          <p:spTgt spid="31"/>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16E48B-0E5A-3FF0-646D-13C45D0A08E0}"/>
              </a:ext>
            </a:extLst>
          </p:cNvPr>
          <p:cNvSpPr>
            <a:spLocks noGrp="1"/>
          </p:cNvSpPr>
          <p:nvPr>
            <p:ph type="body" sz="quarter" idx="13"/>
          </p:nvPr>
        </p:nvSpPr>
        <p:spPr/>
        <p:txBody>
          <a:bodyPr/>
          <a:lstStyle/>
          <a:p>
            <a:r>
              <a:rPr lang="en-US" b="1" dirty="0"/>
              <a:t>Draw sketches</a:t>
            </a:r>
            <a:r>
              <a:rPr lang="en-US" dirty="0"/>
              <a:t> </a:t>
            </a:r>
            <a:br>
              <a:rPr lang="en-US" dirty="0"/>
            </a:br>
            <a:r>
              <a:rPr lang="en-US" dirty="0"/>
              <a:t>if they help</a:t>
            </a:r>
            <a:endParaRPr lang="en-US" b="1" dirty="0"/>
          </a:p>
        </p:txBody>
      </p:sp>
      <p:pic>
        <p:nvPicPr>
          <p:cNvPr id="7" name="Picture 6">
            <a:extLst>
              <a:ext uri="{FF2B5EF4-FFF2-40B4-BE49-F238E27FC236}">
                <a16:creationId xmlns:a16="http://schemas.microsoft.com/office/drawing/2014/main" id="{0B013C76-5372-03E1-0B4C-79069BB85469}"/>
              </a:ext>
            </a:extLst>
          </p:cNvPr>
          <p:cNvPicPr>
            <a:picLocks noChangeAspect="1"/>
          </p:cNvPicPr>
          <p:nvPr/>
        </p:nvPicPr>
        <p:blipFill rotWithShape="1">
          <a:blip r:embed="rId3">
            <a:extLst>
              <a:ext uri="{28A0092B-C50C-407E-A947-70E740481C1C}">
                <a14:useLocalDpi xmlns:a14="http://schemas.microsoft.com/office/drawing/2010/main" val="0"/>
              </a:ext>
            </a:extLst>
          </a:blip>
          <a:srcRect l="46577" t="43666" r="29435" b="12706"/>
          <a:stretch/>
        </p:blipFill>
        <p:spPr>
          <a:xfrm rot="5400000">
            <a:off x="1791090" y="2622158"/>
            <a:ext cx="2513818" cy="6096001"/>
          </a:xfrm>
          <a:prstGeom prst="rect">
            <a:avLst/>
          </a:prstGeom>
        </p:spPr>
      </p:pic>
      <p:pic>
        <p:nvPicPr>
          <p:cNvPr id="8" name="Picture 7">
            <a:extLst>
              <a:ext uri="{FF2B5EF4-FFF2-40B4-BE49-F238E27FC236}">
                <a16:creationId xmlns:a16="http://schemas.microsoft.com/office/drawing/2014/main" id="{AD2EC408-C482-0DF0-3B97-17E2504AFFCD}"/>
              </a:ext>
            </a:extLst>
          </p:cNvPr>
          <p:cNvPicPr>
            <a:picLocks noChangeAspect="1"/>
          </p:cNvPicPr>
          <p:nvPr/>
        </p:nvPicPr>
        <p:blipFill rotWithShape="1">
          <a:blip r:embed="rId3">
            <a:extLst>
              <a:ext uri="{28A0092B-C50C-407E-A947-70E740481C1C}">
                <a14:useLocalDpi xmlns:a14="http://schemas.microsoft.com/office/drawing/2010/main" val="0"/>
              </a:ext>
            </a:extLst>
          </a:blip>
          <a:srcRect l="68391" t="36713" r="7621" b="19659"/>
          <a:stretch/>
        </p:blipFill>
        <p:spPr>
          <a:xfrm rot="5400000">
            <a:off x="7672780" y="2817422"/>
            <a:ext cx="2513818" cy="6096001"/>
          </a:xfrm>
          <a:prstGeom prst="rect">
            <a:avLst/>
          </a:prstGeom>
        </p:spPr>
      </p:pic>
      <p:pic>
        <p:nvPicPr>
          <p:cNvPr id="9" name="Picture 8">
            <a:extLst>
              <a:ext uri="{FF2B5EF4-FFF2-40B4-BE49-F238E27FC236}">
                <a16:creationId xmlns:a16="http://schemas.microsoft.com/office/drawing/2014/main" id="{1B7AEA3A-3C45-BA5A-CBD3-320BBA33CA8F}"/>
              </a:ext>
            </a:extLst>
          </p:cNvPr>
          <p:cNvPicPr>
            <a:picLocks noChangeAspect="1"/>
          </p:cNvPicPr>
          <p:nvPr/>
        </p:nvPicPr>
        <p:blipFill rotWithShape="1">
          <a:blip r:embed="rId3">
            <a:extLst>
              <a:ext uri="{28A0092B-C50C-407E-A947-70E740481C1C}">
                <a14:useLocalDpi xmlns:a14="http://schemas.microsoft.com/office/drawing/2010/main" val="0"/>
              </a:ext>
            </a:extLst>
          </a:blip>
          <a:srcRect l="7676" t="15889" r="73541" b="15194"/>
          <a:stretch/>
        </p:blipFill>
        <p:spPr>
          <a:xfrm rot="5400000">
            <a:off x="5259389" y="-3549650"/>
            <a:ext cx="1968498" cy="9629778"/>
          </a:xfrm>
          <a:prstGeom prst="rect">
            <a:avLst/>
          </a:prstGeom>
        </p:spPr>
      </p:pic>
    </p:spTree>
    <p:extLst>
      <p:ext uri="{BB962C8B-B14F-4D97-AF65-F5344CB8AC3E}">
        <p14:creationId xmlns:p14="http://schemas.microsoft.com/office/powerpoint/2010/main" val="9701605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C28597-3841-DF34-3F6E-DDC24747AFA9}"/>
              </a:ext>
            </a:extLst>
          </p:cNvPr>
          <p:cNvPicPr>
            <a:picLocks noChangeAspect="1"/>
          </p:cNvPicPr>
          <p:nvPr/>
        </p:nvPicPr>
        <p:blipFill rotWithShape="1">
          <a:blip r:embed="rId3">
            <a:extLst>
              <a:ext uri="{28A0092B-C50C-407E-A947-70E740481C1C}">
                <a14:useLocalDpi xmlns:a14="http://schemas.microsoft.com/office/drawing/2010/main" val="0"/>
              </a:ext>
            </a:extLst>
          </a:blip>
          <a:srcRect l="29792" t="36614" r="30113" b="33701"/>
          <a:stretch/>
        </p:blipFill>
        <p:spPr>
          <a:xfrm>
            <a:off x="0" y="-1"/>
            <a:ext cx="12192000" cy="6858001"/>
          </a:xfrm>
          <a:prstGeom prst="rect">
            <a:avLst/>
          </a:prstGeom>
        </p:spPr>
      </p:pic>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lstStyle/>
          <a:p>
            <a:r>
              <a:rPr lang="en-US" b="1" dirty="0"/>
              <a:t>Memorization </a:t>
            </a:r>
            <a:br>
              <a:rPr lang="en-US" b="1" dirty="0"/>
            </a:br>
            <a:r>
              <a:rPr lang="en-US" dirty="0"/>
              <a:t>Dos and Don’ts</a:t>
            </a:r>
          </a:p>
        </p:txBody>
      </p:sp>
    </p:spTree>
    <p:extLst>
      <p:ext uri="{BB962C8B-B14F-4D97-AF65-F5344CB8AC3E}">
        <p14:creationId xmlns:p14="http://schemas.microsoft.com/office/powerpoint/2010/main" val="15724290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16E48B-0E5A-3FF0-646D-13C45D0A08E0}"/>
              </a:ext>
            </a:extLst>
          </p:cNvPr>
          <p:cNvSpPr>
            <a:spLocks noGrp="1"/>
          </p:cNvSpPr>
          <p:nvPr>
            <p:ph type="body" sz="quarter" idx="13"/>
          </p:nvPr>
        </p:nvSpPr>
        <p:spPr/>
        <p:txBody>
          <a:bodyPr>
            <a:normAutofit/>
          </a:bodyPr>
          <a:lstStyle/>
          <a:p>
            <a:r>
              <a:rPr lang="en-US" b="1" dirty="0"/>
              <a:t>Test yourself </a:t>
            </a:r>
            <a:r>
              <a:rPr lang="en-US" dirty="0"/>
              <a:t>–</a:t>
            </a:r>
            <a:r>
              <a:rPr lang="en-US" b="1" dirty="0"/>
              <a:t> </a:t>
            </a:r>
            <a:r>
              <a:rPr lang="en-US" dirty="0"/>
              <a:t>or have someone </a:t>
            </a:r>
            <a:r>
              <a:rPr lang="en-US" b="1" dirty="0"/>
              <a:t>test you</a:t>
            </a:r>
          </a:p>
        </p:txBody>
      </p:sp>
    </p:spTree>
    <p:extLst>
      <p:ext uri="{BB962C8B-B14F-4D97-AF65-F5344CB8AC3E}">
        <p14:creationId xmlns:p14="http://schemas.microsoft.com/office/powerpoint/2010/main" val="35573450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82BF26-03B8-12D6-D173-EEF710BEB760}"/>
              </a:ext>
            </a:extLst>
          </p:cNvPr>
          <p:cNvPicPr>
            <a:picLocks noChangeAspect="1"/>
          </p:cNvPicPr>
          <p:nvPr/>
        </p:nvPicPr>
        <p:blipFill rotWithShape="1">
          <a:blip r:embed="rId3">
            <a:extLst>
              <a:ext uri="{28A0092B-C50C-407E-A947-70E740481C1C}">
                <a14:useLocalDpi xmlns:a14="http://schemas.microsoft.com/office/drawing/2010/main" val="0"/>
              </a:ext>
            </a:extLst>
          </a:blip>
          <a:srcRect l="10503" t="19268" r="10503" b="14080"/>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FA280720-F5FC-E022-406A-09F6B307B2B8}"/>
              </a:ext>
            </a:extLst>
          </p:cNvPr>
          <p:cNvSpPr>
            <a:spLocks noGrp="1"/>
          </p:cNvSpPr>
          <p:nvPr>
            <p:ph type="body" sz="quarter" idx="13"/>
          </p:nvPr>
        </p:nvSpPr>
        <p:spPr/>
        <p:txBody>
          <a:bodyPr/>
          <a:lstStyle/>
          <a:p>
            <a:r>
              <a:rPr lang="en-US" b="1" dirty="0"/>
              <a:t>Index (Flash) Cards</a:t>
            </a:r>
          </a:p>
        </p:txBody>
      </p:sp>
    </p:spTree>
    <p:extLst>
      <p:ext uri="{BB962C8B-B14F-4D97-AF65-F5344CB8AC3E}">
        <p14:creationId xmlns:p14="http://schemas.microsoft.com/office/powerpoint/2010/main" val="9475521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14F1D1-52DE-4BF8-16AB-E0407FD55454}"/>
              </a:ext>
            </a:extLst>
          </p:cNvPr>
          <p:cNvSpPr>
            <a:spLocks noGrp="1"/>
          </p:cNvSpPr>
          <p:nvPr>
            <p:ph type="body" sz="quarter" idx="13"/>
          </p:nvPr>
        </p:nvSpPr>
        <p:spPr/>
        <p:txBody>
          <a:bodyPr/>
          <a:lstStyle/>
          <a:p>
            <a:r>
              <a:rPr lang="en-US" b="1" dirty="0"/>
              <a:t>Study</a:t>
            </a:r>
            <a:r>
              <a:rPr lang="en-US" dirty="0"/>
              <a:t> with a </a:t>
            </a:r>
            <a:r>
              <a:rPr lang="en-US" b="1" dirty="0"/>
              <a:t>partner</a:t>
            </a:r>
            <a:r>
              <a:rPr lang="en-US" dirty="0"/>
              <a:t> if it </a:t>
            </a:r>
            <a:r>
              <a:rPr lang="en-US" b="1" dirty="0"/>
              <a:t>helps</a:t>
            </a:r>
          </a:p>
        </p:txBody>
      </p:sp>
    </p:spTree>
    <p:extLst>
      <p:ext uri="{BB962C8B-B14F-4D97-AF65-F5344CB8AC3E}">
        <p14:creationId xmlns:p14="http://schemas.microsoft.com/office/powerpoint/2010/main" val="6993970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232BC0-6BD9-9998-C2C3-2D701864191C}"/>
              </a:ext>
            </a:extLst>
          </p:cNvPr>
          <p:cNvSpPr>
            <a:spLocks noGrp="1"/>
          </p:cNvSpPr>
          <p:nvPr>
            <p:ph type="title"/>
          </p:nvPr>
        </p:nvSpPr>
        <p:spPr/>
        <p:txBody>
          <a:bodyPr/>
          <a:lstStyle/>
          <a:p>
            <a:r>
              <a:rPr lang="en-US" dirty="0">
                <a:highlight>
                  <a:srgbClr val="C0C0C0"/>
                </a:highlight>
              </a:rPr>
              <a:t>Test Tips:</a:t>
            </a:r>
          </a:p>
        </p:txBody>
      </p:sp>
      <p:sp>
        <p:nvSpPr>
          <p:cNvPr id="4" name="Text Placeholder 3">
            <a:extLst>
              <a:ext uri="{FF2B5EF4-FFF2-40B4-BE49-F238E27FC236}">
                <a16:creationId xmlns:a16="http://schemas.microsoft.com/office/drawing/2014/main" id="{15D322A5-DA98-1523-09E3-2BDE510BCC6E}"/>
              </a:ext>
            </a:extLst>
          </p:cNvPr>
          <p:cNvSpPr>
            <a:spLocks noGrp="1"/>
          </p:cNvSpPr>
          <p:nvPr>
            <p:ph type="body" idx="1"/>
          </p:nvPr>
        </p:nvSpPr>
        <p:spPr/>
        <p:txBody>
          <a:bodyPr/>
          <a:lstStyle/>
          <a:p>
            <a:r>
              <a:rPr lang="en-US" dirty="0">
                <a:solidFill>
                  <a:schemeClr val="tx1"/>
                </a:solidFill>
                <a:highlight>
                  <a:srgbClr val="C0C0C0"/>
                </a:highlight>
              </a:rPr>
              <a:t>What to do on Game Day</a:t>
            </a:r>
          </a:p>
        </p:txBody>
      </p:sp>
    </p:spTree>
    <p:extLst>
      <p:ext uri="{BB962C8B-B14F-4D97-AF65-F5344CB8AC3E}">
        <p14:creationId xmlns:p14="http://schemas.microsoft.com/office/powerpoint/2010/main" val="491763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714058-54E3-BC18-192E-69806D5771A7}"/>
              </a:ext>
            </a:extLst>
          </p:cNvPr>
          <p:cNvSpPr>
            <a:spLocks noGrp="1"/>
          </p:cNvSpPr>
          <p:nvPr>
            <p:ph type="title"/>
          </p:nvPr>
        </p:nvSpPr>
        <p:spPr/>
        <p:txBody>
          <a:bodyPr/>
          <a:lstStyle/>
          <a:p>
            <a:r>
              <a:rPr lang="en-US" dirty="0"/>
              <a:t>Know Your Testing Format</a:t>
            </a:r>
          </a:p>
        </p:txBody>
      </p:sp>
      <p:sp>
        <p:nvSpPr>
          <p:cNvPr id="5" name="Text Placeholder 4">
            <a:extLst>
              <a:ext uri="{FF2B5EF4-FFF2-40B4-BE49-F238E27FC236}">
                <a16:creationId xmlns:a16="http://schemas.microsoft.com/office/drawing/2014/main" id="{955F8B25-5DBD-6907-56CF-1A4D5A029EF3}"/>
              </a:ext>
            </a:extLst>
          </p:cNvPr>
          <p:cNvSpPr>
            <a:spLocks noGrp="1"/>
          </p:cNvSpPr>
          <p:nvPr>
            <p:ph type="body" idx="1"/>
          </p:nvPr>
        </p:nvSpPr>
        <p:spPr/>
        <p:txBody>
          <a:bodyPr>
            <a:normAutofit lnSpcReduction="10000"/>
          </a:bodyPr>
          <a:lstStyle/>
          <a:p>
            <a:r>
              <a:rPr lang="en-US" dirty="0"/>
              <a:t>Different jurisdictions use different formats</a:t>
            </a:r>
          </a:p>
        </p:txBody>
      </p:sp>
    </p:spTree>
    <p:extLst>
      <p:ext uri="{BB962C8B-B14F-4D97-AF65-F5344CB8AC3E}">
        <p14:creationId xmlns:p14="http://schemas.microsoft.com/office/powerpoint/2010/main" val="40803950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B65E25-B398-2001-BC63-79AB905D6DDA}"/>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3145683A-EF09-3903-3DF1-4033A12F6933}"/>
              </a:ext>
            </a:extLst>
          </p:cNvPr>
          <p:cNvPicPr>
            <a:picLocks noChangeAspect="1"/>
          </p:cNvPicPr>
          <p:nvPr/>
        </p:nvPicPr>
        <p:blipFill>
          <a:blip r:embed="rId3"/>
          <a:stretch>
            <a:fillRect/>
          </a:stretch>
        </p:blipFill>
        <p:spPr>
          <a:xfrm>
            <a:off x="-119270" y="0"/>
            <a:ext cx="12708990" cy="6858000"/>
          </a:xfrm>
          <a:prstGeom prst="rect">
            <a:avLst/>
          </a:prstGeom>
        </p:spPr>
      </p:pic>
    </p:spTree>
    <p:extLst>
      <p:ext uri="{BB962C8B-B14F-4D97-AF65-F5344CB8AC3E}">
        <p14:creationId xmlns:p14="http://schemas.microsoft.com/office/powerpoint/2010/main" val="3222268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p:txBody>
          <a:bodyPr/>
          <a:lstStyle/>
          <a:p>
            <a:r>
              <a:rPr lang="en-US" dirty="0"/>
              <a:t>Reference Guides</a:t>
            </a:r>
          </a:p>
        </p:txBody>
      </p:sp>
      <p:sp>
        <p:nvSpPr>
          <p:cNvPr id="3" name="Text Placeholder 2">
            <a:extLst>
              <a:ext uri="{FF2B5EF4-FFF2-40B4-BE49-F238E27FC236}">
                <a16:creationId xmlns:a16="http://schemas.microsoft.com/office/drawing/2014/main" id="{82CD6B2F-1A10-4ACD-B9A9-1BE1C92E6B4B}"/>
              </a:ext>
            </a:extLst>
          </p:cNvPr>
          <p:cNvSpPr>
            <a:spLocks noGrp="1"/>
          </p:cNvSpPr>
          <p:nvPr>
            <p:ph type="body" idx="1"/>
          </p:nvPr>
        </p:nvSpPr>
        <p:spPr/>
        <p:txBody>
          <a:bodyPr>
            <a:normAutofit/>
          </a:bodyPr>
          <a:lstStyle/>
          <a:p>
            <a:r>
              <a:rPr lang="en-US" dirty="0"/>
              <a:t>Know your test tools</a:t>
            </a:r>
          </a:p>
        </p:txBody>
      </p:sp>
    </p:spTree>
    <p:extLst>
      <p:ext uri="{BB962C8B-B14F-4D97-AF65-F5344CB8AC3E}">
        <p14:creationId xmlns:p14="http://schemas.microsoft.com/office/powerpoint/2010/main" val="33088919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p:txBody>
          <a:bodyPr/>
          <a:lstStyle/>
          <a:p>
            <a:r>
              <a:rPr lang="en-US" dirty="0"/>
              <a:t>Reference Guides</a:t>
            </a:r>
          </a:p>
        </p:txBody>
      </p:sp>
      <p:pic>
        <p:nvPicPr>
          <p:cNvPr id="3" name="Picture 2">
            <a:extLst>
              <a:ext uri="{FF2B5EF4-FFF2-40B4-BE49-F238E27FC236}">
                <a16:creationId xmlns:a16="http://schemas.microsoft.com/office/drawing/2014/main" id="{785BE651-D71D-4E12-FDE8-232F13A56FDC}"/>
              </a:ext>
            </a:extLst>
          </p:cNvPr>
          <p:cNvPicPr>
            <a:picLocks noChangeAspect="1"/>
          </p:cNvPicPr>
          <p:nvPr/>
        </p:nvPicPr>
        <p:blipFill>
          <a:blip r:embed="rId3"/>
          <a:stretch>
            <a:fillRect/>
          </a:stretch>
        </p:blipFill>
        <p:spPr>
          <a:xfrm>
            <a:off x="704021" y="1965629"/>
            <a:ext cx="10783957" cy="13947954"/>
          </a:xfrm>
          <a:prstGeom prst="rect">
            <a:avLst/>
          </a:prstGeom>
        </p:spPr>
      </p:pic>
    </p:spTree>
    <p:extLst>
      <p:ext uri="{BB962C8B-B14F-4D97-AF65-F5344CB8AC3E}">
        <p14:creationId xmlns:p14="http://schemas.microsoft.com/office/powerpoint/2010/main" val="13722190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b="1" dirty="0"/>
              <a:t>Monitor</a:t>
            </a:r>
            <a:r>
              <a:rPr lang="en-US" dirty="0"/>
              <a:t> your </a:t>
            </a:r>
            <a:r>
              <a:rPr lang="en-US" b="1" dirty="0"/>
              <a:t>time during </a:t>
            </a:r>
            <a:r>
              <a:rPr lang="en-US" dirty="0"/>
              <a:t>the</a:t>
            </a:r>
            <a:r>
              <a:rPr lang="en-US" b="1" dirty="0"/>
              <a:t> test</a:t>
            </a:r>
          </a:p>
        </p:txBody>
      </p:sp>
    </p:spTree>
    <p:extLst>
      <p:ext uri="{BB962C8B-B14F-4D97-AF65-F5344CB8AC3E}">
        <p14:creationId xmlns:p14="http://schemas.microsoft.com/office/powerpoint/2010/main" val="29006490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CF2D-D977-EEE9-6564-55505C034D56}"/>
              </a:ext>
            </a:extLst>
          </p:cNvPr>
          <p:cNvSpPr>
            <a:spLocks noGrp="1"/>
          </p:cNvSpPr>
          <p:nvPr>
            <p:ph type="title"/>
          </p:nvPr>
        </p:nvSpPr>
        <p:spPr/>
        <p:txBody>
          <a:bodyPr/>
          <a:lstStyle/>
          <a:p>
            <a:r>
              <a:rPr lang="en-US" dirty="0"/>
              <a:t>Time for test:</a:t>
            </a:r>
          </a:p>
        </p:txBody>
      </p:sp>
      <p:sp>
        <p:nvSpPr>
          <p:cNvPr id="3" name="TextBox 2">
            <a:extLst>
              <a:ext uri="{FF2B5EF4-FFF2-40B4-BE49-F238E27FC236}">
                <a16:creationId xmlns:a16="http://schemas.microsoft.com/office/drawing/2014/main" id="{7A133C77-4441-AB37-8108-30804CC37515}"/>
              </a:ext>
            </a:extLst>
          </p:cNvPr>
          <p:cNvSpPr txBox="1"/>
          <p:nvPr/>
        </p:nvSpPr>
        <p:spPr>
          <a:xfrm>
            <a:off x="1585912" y="1783894"/>
            <a:ext cx="8731878" cy="470898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3 </a:t>
            </a:r>
            <a:r>
              <a:rPr kumimoji="0" lang="en-US" sz="30000" b="0" i="0" u="none" strike="noStrike" kern="1200" cap="none" spc="0" normalizeH="0" baseline="0" noProof="0" dirty="0" err="1">
                <a:ln>
                  <a:noFill/>
                </a:ln>
                <a:solidFill>
                  <a:prstClr val="black"/>
                </a:solidFill>
                <a:effectLst/>
                <a:uLnTx/>
                <a:uFillTx/>
                <a:latin typeface="Raleway" panose="020B0503030101060003" pitchFamily="34" charset="77"/>
                <a:ea typeface="+mn-ea"/>
                <a:cs typeface="+mn-cs"/>
              </a:rPr>
              <a:t>hrs</a:t>
            </a:r>
            <a:endParaRPr kumimoji="0" lang="en-US" sz="30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Tree>
    <p:extLst>
      <p:ext uri="{BB962C8B-B14F-4D97-AF65-F5344CB8AC3E}">
        <p14:creationId xmlns:p14="http://schemas.microsoft.com/office/powerpoint/2010/main" val="251816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CF2D-D977-EEE9-6564-55505C034D56}"/>
              </a:ext>
            </a:extLst>
          </p:cNvPr>
          <p:cNvSpPr>
            <a:spLocks noGrp="1"/>
          </p:cNvSpPr>
          <p:nvPr>
            <p:ph type="title"/>
          </p:nvPr>
        </p:nvSpPr>
        <p:spPr/>
        <p:txBody>
          <a:bodyPr/>
          <a:lstStyle/>
          <a:p>
            <a:r>
              <a:rPr lang="en-US" dirty="0"/>
              <a:t>Time per question:</a:t>
            </a:r>
          </a:p>
        </p:txBody>
      </p:sp>
      <p:sp>
        <p:nvSpPr>
          <p:cNvPr id="3" name="TextBox 2">
            <a:extLst>
              <a:ext uri="{FF2B5EF4-FFF2-40B4-BE49-F238E27FC236}">
                <a16:creationId xmlns:a16="http://schemas.microsoft.com/office/drawing/2014/main" id="{7A133C77-4441-AB37-8108-30804CC37515}"/>
              </a:ext>
            </a:extLst>
          </p:cNvPr>
          <p:cNvSpPr txBox="1"/>
          <p:nvPr/>
        </p:nvSpPr>
        <p:spPr>
          <a:xfrm>
            <a:off x="2633136" y="1888734"/>
            <a:ext cx="6934912" cy="470898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1:48</a:t>
            </a:r>
          </a:p>
        </p:txBody>
      </p:sp>
    </p:spTree>
    <p:extLst>
      <p:ext uri="{BB962C8B-B14F-4D97-AF65-F5344CB8AC3E}">
        <p14:creationId xmlns:p14="http://schemas.microsoft.com/office/powerpoint/2010/main" val="98785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F0C01-42D6-4F41-E119-BA314F07E08F}"/>
              </a:ext>
            </a:extLst>
          </p:cNvPr>
          <p:cNvSpPr>
            <a:spLocks noGrp="1"/>
          </p:cNvSpPr>
          <p:nvPr>
            <p:ph type="body" sz="quarter" idx="13"/>
          </p:nvPr>
        </p:nvSpPr>
        <p:spPr/>
        <p:txBody>
          <a:bodyPr>
            <a:normAutofit fontScale="85000" lnSpcReduction="10000"/>
          </a:bodyPr>
          <a:lstStyle/>
          <a:p>
            <a:r>
              <a:rPr lang="en-US" b="1" dirty="0"/>
              <a:t>If</a:t>
            </a:r>
            <a:r>
              <a:rPr lang="en-US" dirty="0"/>
              <a:t> you get </a:t>
            </a:r>
            <a:r>
              <a:rPr lang="en-US" b="1" dirty="0"/>
              <a:t>stuck</a:t>
            </a:r>
            <a:r>
              <a:rPr lang="en-US" dirty="0"/>
              <a:t>, </a:t>
            </a:r>
          </a:p>
          <a:p>
            <a:r>
              <a:rPr lang="en-US" b="1" dirty="0"/>
              <a:t>don’t kill </a:t>
            </a:r>
            <a:r>
              <a:rPr lang="en-US" dirty="0"/>
              <a:t>too much </a:t>
            </a:r>
            <a:r>
              <a:rPr lang="en-US" b="1" dirty="0"/>
              <a:t>time</a:t>
            </a:r>
            <a:r>
              <a:rPr lang="en-US" dirty="0"/>
              <a:t>. </a:t>
            </a:r>
          </a:p>
          <a:p>
            <a:r>
              <a:rPr lang="en-US" dirty="0"/>
              <a:t> </a:t>
            </a:r>
            <a:r>
              <a:rPr lang="en-US" b="1" dirty="0"/>
              <a:t>Circle</a:t>
            </a:r>
            <a:r>
              <a:rPr lang="en-US" dirty="0"/>
              <a:t> the </a:t>
            </a:r>
            <a:r>
              <a:rPr lang="en-US" b="1" dirty="0"/>
              <a:t>question</a:t>
            </a:r>
            <a:r>
              <a:rPr lang="en-US" dirty="0"/>
              <a:t> and </a:t>
            </a:r>
            <a:r>
              <a:rPr lang="en-US" b="1" dirty="0"/>
              <a:t>come back </a:t>
            </a:r>
            <a:r>
              <a:rPr lang="en-US" dirty="0"/>
              <a:t>to it </a:t>
            </a:r>
            <a:r>
              <a:rPr lang="en-US" b="1" dirty="0"/>
              <a:t>later</a:t>
            </a:r>
            <a:r>
              <a:rPr lang="en-US" dirty="0"/>
              <a:t>.</a:t>
            </a:r>
          </a:p>
        </p:txBody>
      </p:sp>
    </p:spTree>
    <p:extLst>
      <p:ext uri="{BB962C8B-B14F-4D97-AF65-F5344CB8AC3E}">
        <p14:creationId xmlns:p14="http://schemas.microsoft.com/office/powerpoint/2010/main" val="22628346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C2A9B4-B1F7-A89A-3724-E45B71B1FA4F}"/>
              </a:ext>
            </a:extLst>
          </p:cNvPr>
          <p:cNvSpPr>
            <a:spLocks noGrp="1"/>
          </p:cNvSpPr>
          <p:nvPr>
            <p:ph type="body" sz="quarter" idx="13"/>
          </p:nvPr>
        </p:nvSpPr>
        <p:spPr/>
        <p:txBody>
          <a:bodyPr/>
          <a:lstStyle/>
          <a:p>
            <a:r>
              <a:rPr lang="en-US" b="1" dirty="0"/>
              <a:t>Don’t fight the premise</a:t>
            </a:r>
          </a:p>
        </p:txBody>
      </p:sp>
    </p:spTree>
    <p:extLst>
      <p:ext uri="{BB962C8B-B14F-4D97-AF65-F5344CB8AC3E}">
        <p14:creationId xmlns:p14="http://schemas.microsoft.com/office/powerpoint/2010/main" val="16607489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B43EEA-B9EE-7127-42B5-FEBB5C9244E4}"/>
              </a:ext>
            </a:extLst>
          </p:cNvPr>
          <p:cNvPicPr>
            <a:picLocks noChangeAspect="1"/>
          </p:cNvPicPr>
          <p:nvPr/>
        </p:nvPicPr>
        <p:blipFill rotWithShape="1">
          <a:blip r:embed="rId3">
            <a:extLst>
              <a:ext uri="{28A0092B-C50C-407E-A947-70E740481C1C}">
                <a14:useLocalDpi xmlns:a14="http://schemas.microsoft.com/office/drawing/2010/main" val="0"/>
              </a:ext>
            </a:extLst>
          </a:blip>
          <a:srcRect t="22438" r="28677" b="17222"/>
          <a:stretch/>
        </p:blipFill>
        <p:spPr>
          <a:xfrm>
            <a:off x="1" y="-1"/>
            <a:ext cx="12192000" cy="6858001"/>
          </a:xfrm>
          <a:prstGeom prst="rect">
            <a:avLst/>
          </a:prstGeom>
        </p:spPr>
      </p:pic>
      <p:sp>
        <p:nvSpPr>
          <p:cNvPr id="2" name="Text Placeholder 1">
            <a:extLst>
              <a:ext uri="{FF2B5EF4-FFF2-40B4-BE49-F238E27FC236}">
                <a16:creationId xmlns:a16="http://schemas.microsoft.com/office/drawing/2014/main" id="{75C2A9B4-B1F7-A89A-3724-E45B71B1FA4F}"/>
              </a:ext>
            </a:extLst>
          </p:cNvPr>
          <p:cNvSpPr>
            <a:spLocks noGrp="1"/>
          </p:cNvSpPr>
          <p:nvPr>
            <p:ph type="body" sz="quarter" idx="13"/>
          </p:nvPr>
        </p:nvSpPr>
        <p:spPr/>
        <p:txBody>
          <a:bodyPr/>
          <a:lstStyle/>
          <a:p>
            <a:r>
              <a:rPr lang="en-US" b="1" dirty="0"/>
              <a:t>Funny answers </a:t>
            </a:r>
            <a:r>
              <a:rPr lang="en-US" dirty="0"/>
              <a:t>are </a:t>
            </a:r>
            <a:r>
              <a:rPr lang="en-US" b="1" dirty="0"/>
              <a:t>usually wrong</a:t>
            </a:r>
          </a:p>
        </p:txBody>
      </p:sp>
    </p:spTree>
    <p:extLst>
      <p:ext uri="{BB962C8B-B14F-4D97-AF65-F5344CB8AC3E}">
        <p14:creationId xmlns:p14="http://schemas.microsoft.com/office/powerpoint/2010/main" val="10584927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The best way for a manager to transmit information that is important to all employees is:</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Tell your mom</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Send a memorandum</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Have a face-to-face meeting</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Put a notice on the plant’s website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cxnSp>
        <p:nvCxnSpPr>
          <p:cNvPr id="8" name="Straight Connector 7">
            <a:extLst>
              <a:ext uri="{FF2B5EF4-FFF2-40B4-BE49-F238E27FC236}">
                <a16:creationId xmlns:a16="http://schemas.microsoft.com/office/drawing/2014/main" id="{A15B01F4-C853-0491-C443-94A5E5D2AC13}"/>
              </a:ext>
            </a:extLst>
          </p:cNvPr>
          <p:cNvCxnSpPr>
            <a:cxnSpLocks/>
          </p:cNvCxnSpPr>
          <p:nvPr/>
        </p:nvCxnSpPr>
        <p:spPr>
          <a:xfrm>
            <a:off x="2091267" y="2650066"/>
            <a:ext cx="4326466"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567C655-9EC8-ED42-1283-C291A848E45C}"/>
              </a:ext>
            </a:extLst>
          </p:cNvPr>
          <p:cNvCxnSpPr>
            <a:cxnSpLocks/>
          </p:cNvCxnSpPr>
          <p:nvPr/>
        </p:nvCxnSpPr>
        <p:spPr>
          <a:xfrm>
            <a:off x="2091267" y="3242733"/>
            <a:ext cx="5483013"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A99B90-4437-135B-C010-5C4F9475B11F}"/>
              </a:ext>
            </a:extLst>
          </p:cNvPr>
          <p:cNvCxnSpPr>
            <a:cxnSpLocks/>
          </p:cNvCxnSpPr>
          <p:nvPr/>
        </p:nvCxnSpPr>
        <p:spPr>
          <a:xfrm>
            <a:off x="2184400" y="4402666"/>
            <a:ext cx="8072120" cy="0"/>
          </a:xfrm>
          <a:prstGeom prst="line">
            <a:avLst/>
          </a:prstGeom>
          <a:ln w="53975"/>
        </p:spPr>
        <p:style>
          <a:lnRef idx="1">
            <a:schemeClr val="accent1"/>
          </a:lnRef>
          <a:fillRef idx="0">
            <a:schemeClr val="accent1"/>
          </a:fillRef>
          <a:effectRef idx="0">
            <a:schemeClr val="accent1"/>
          </a:effectRef>
          <a:fontRef idx="minor">
            <a:schemeClr val="tx1"/>
          </a:fontRef>
        </p:style>
      </p:cxnSp>
      <p:pic>
        <p:nvPicPr>
          <p:cNvPr id="2" name="Picture 54" descr="correct.png">
            <a:extLst>
              <a:ext uri="{FF2B5EF4-FFF2-40B4-BE49-F238E27FC236}">
                <a16:creationId xmlns:a16="http://schemas.microsoft.com/office/drawing/2014/main" id="{8077C779-88A5-CFA2-0D46-BA2F6CEB2EF0}"/>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78628" y="3570109"/>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33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BB1708-3294-AE62-10EE-968D3880D056}"/>
              </a:ext>
            </a:extLst>
          </p:cNvPr>
          <p:cNvPicPr>
            <a:picLocks noChangeAspect="1"/>
          </p:cNvPicPr>
          <p:nvPr/>
        </p:nvPicPr>
        <p:blipFill rotWithShape="1">
          <a:blip r:embed="rId3">
            <a:extLst>
              <a:ext uri="{28A0092B-C50C-407E-A947-70E740481C1C}">
                <a14:useLocalDpi xmlns:a14="http://schemas.microsoft.com/office/drawing/2010/main" val="0"/>
              </a:ext>
            </a:extLst>
          </a:blip>
          <a:srcRect t="19099" r="25491" b="52959"/>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75C2A9B4-B1F7-A89A-3724-E45B71B1FA4F}"/>
              </a:ext>
            </a:extLst>
          </p:cNvPr>
          <p:cNvSpPr>
            <a:spLocks noGrp="1"/>
          </p:cNvSpPr>
          <p:nvPr>
            <p:ph type="body" sz="quarter" idx="13"/>
          </p:nvPr>
        </p:nvSpPr>
        <p:spPr/>
        <p:txBody>
          <a:bodyPr>
            <a:normAutofit fontScale="92500" lnSpcReduction="20000"/>
          </a:bodyPr>
          <a:lstStyle/>
          <a:p>
            <a:r>
              <a:rPr lang="en-US" dirty="0"/>
              <a:t>Eliminate answers with </a:t>
            </a:r>
            <a:r>
              <a:rPr lang="en-US" b="1" dirty="0"/>
              <a:t>knowledge</a:t>
            </a:r>
            <a:r>
              <a:rPr lang="en-US" dirty="0"/>
              <a:t> and </a:t>
            </a:r>
            <a:r>
              <a:rPr lang="en-US" b="1" dirty="0"/>
              <a:t>common</a:t>
            </a:r>
            <a:r>
              <a:rPr lang="en-US" dirty="0"/>
              <a:t> </a:t>
            </a:r>
            <a:r>
              <a:rPr lang="en-US" b="1" dirty="0"/>
              <a:t>sense</a:t>
            </a:r>
          </a:p>
        </p:txBody>
      </p:sp>
    </p:spTree>
    <p:extLst>
      <p:ext uri="{BB962C8B-B14F-4D97-AF65-F5344CB8AC3E}">
        <p14:creationId xmlns:p14="http://schemas.microsoft.com/office/powerpoint/2010/main" val="24224209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8DBB87-2D28-55EE-35C1-90DA0D6585DA}"/>
              </a:ext>
            </a:extLst>
          </p:cNvPr>
          <p:cNvSpPr/>
          <p:nvPr/>
        </p:nvSpPr>
        <p:spPr>
          <a:xfrm>
            <a:off x="1473200" y="677333"/>
            <a:ext cx="1794933" cy="499534"/>
          </a:xfrm>
          <a:prstGeom prst="rect">
            <a:avLst/>
          </a:prstGeom>
          <a:solidFill>
            <a:schemeClr val="accent4">
              <a:alpha val="569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A7FED5BA-7D9F-4B6B-B771-7AFD6C21608F}"/>
              </a:ext>
            </a:extLst>
          </p:cNvPr>
          <p:cNvSpPr/>
          <p:nvPr/>
        </p:nvSpPr>
        <p:spPr>
          <a:xfrm>
            <a:off x="8475134" y="677333"/>
            <a:ext cx="1794933" cy="499534"/>
          </a:xfrm>
          <a:prstGeom prst="rect">
            <a:avLst/>
          </a:prstGeom>
          <a:solidFill>
            <a:schemeClr val="accent4">
              <a:alpha val="569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 chlorine cylinder is thought to be leaking. If aqueous ammonia vapor is passed over the valve, the presence of a leak would cause what?</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 loud noise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An odor of hydrogen sulfide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Red smoke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White smoke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cxnSp>
        <p:nvCxnSpPr>
          <p:cNvPr id="8" name="Straight Connector 7">
            <a:extLst>
              <a:ext uri="{FF2B5EF4-FFF2-40B4-BE49-F238E27FC236}">
                <a16:creationId xmlns:a16="http://schemas.microsoft.com/office/drawing/2014/main" id="{A15B01F4-C853-0491-C443-94A5E5D2AC13}"/>
              </a:ext>
            </a:extLst>
          </p:cNvPr>
          <p:cNvCxnSpPr/>
          <p:nvPr/>
        </p:nvCxnSpPr>
        <p:spPr>
          <a:xfrm>
            <a:off x="2175933" y="3649133"/>
            <a:ext cx="3581400"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567C655-9EC8-ED42-1283-C291A848E45C}"/>
              </a:ext>
            </a:extLst>
          </p:cNvPr>
          <p:cNvCxnSpPr>
            <a:cxnSpLocks/>
          </p:cNvCxnSpPr>
          <p:nvPr/>
        </p:nvCxnSpPr>
        <p:spPr>
          <a:xfrm>
            <a:off x="2175933" y="4233333"/>
            <a:ext cx="6781800"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A99B90-4437-135B-C010-5C4F9475B11F}"/>
              </a:ext>
            </a:extLst>
          </p:cNvPr>
          <p:cNvCxnSpPr/>
          <p:nvPr/>
        </p:nvCxnSpPr>
        <p:spPr>
          <a:xfrm>
            <a:off x="2175933" y="4834466"/>
            <a:ext cx="3581400" cy="0"/>
          </a:xfrm>
          <a:prstGeom prst="line">
            <a:avLst/>
          </a:prstGeom>
          <a:ln w="53975"/>
        </p:spPr>
        <p:style>
          <a:lnRef idx="1">
            <a:schemeClr val="accent1"/>
          </a:lnRef>
          <a:fillRef idx="0">
            <a:schemeClr val="accent1"/>
          </a:fillRef>
          <a:effectRef idx="0">
            <a:schemeClr val="accent1"/>
          </a:effectRef>
          <a:fontRef idx="minor">
            <a:schemeClr val="tx1"/>
          </a:fontRef>
        </p:style>
      </p:cxnSp>
      <p:pic>
        <p:nvPicPr>
          <p:cNvPr id="12" name="Picture 54" descr="correct.png">
            <a:extLst>
              <a:ext uri="{FF2B5EF4-FFF2-40B4-BE49-F238E27FC236}">
                <a16:creationId xmlns:a16="http://schemas.microsoft.com/office/drawing/2014/main" id="{FF1B2B45-8921-9A8C-3890-83B8C474F3B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690224" y="5070234"/>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48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E83C-1563-E76E-C7E0-D9ADBC2686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DF6C2A-ACBF-6705-2901-CD18DFB196F5}"/>
              </a:ext>
            </a:extLst>
          </p:cNvPr>
          <p:cNvPicPr>
            <a:picLocks noChangeAspect="1"/>
          </p:cNvPicPr>
          <p:nvPr/>
        </p:nvPicPr>
        <p:blipFill>
          <a:blip r:embed="rId3"/>
          <a:stretch>
            <a:fillRect/>
          </a:stretch>
        </p:blipFill>
        <p:spPr>
          <a:xfrm>
            <a:off x="0" y="-1932534"/>
            <a:ext cx="12192000" cy="9144000"/>
          </a:xfrm>
          <a:prstGeom prst="rect">
            <a:avLst/>
          </a:prstGeom>
        </p:spPr>
      </p:pic>
      <p:sp>
        <p:nvSpPr>
          <p:cNvPr id="2" name="Text Placeholder 1">
            <a:extLst>
              <a:ext uri="{FF2B5EF4-FFF2-40B4-BE49-F238E27FC236}">
                <a16:creationId xmlns:a16="http://schemas.microsoft.com/office/drawing/2014/main" id="{4E6292C3-B87A-0E21-2703-266C7835C873}"/>
              </a:ext>
            </a:extLst>
          </p:cNvPr>
          <p:cNvSpPr>
            <a:spLocks noGrp="1"/>
          </p:cNvSpPr>
          <p:nvPr>
            <p:ph type="body" sz="quarter" idx="13"/>
          </p:nvPr>
        </p:nvSpPr>
        <p:spPr/>
        <p:txBody>
          <a:bodyPr>
            <a:normAutofit/>
          </a:bodyPr>
          <a:lstStyle/>
          <a:p>
            <a:r>
              <a:rPr lang="en-US" b="1" dirty="0"/>
              <a:t>Leverage</a:t>
            </a:r>
            <a:r>
              <a:rPr lang="en-US" dirty="0"/>
              <a:t> your work </a:t>
            </a:r>
            <a:r>
              <a:rPr lang="en-US" b="1" dirty="0"/>
              <a:t>experience</a:t>
            </a:r>
          </a:p>
        </p:txBody>
      </p:sp>
    </p:spTree>
    <p:extLst>
      <p:ext uri="{BB962C8B-B14F-4D97-AF65-F5344CB8AC3E}">
        <p14:creationId xmlns:p14="http://schemas.microsoft.com/office/powerpoint/2010/main" val="42878741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8DBB87-2D28-55EE-35C1-90DA0D6585DA}"/>
              </a:ext>
            </a:extLst>
          </p:cNvPr>
          <p:cNvSpPr/>
          <p:nvPr/>
        </p:nvSpPr>
        <p:spPr>
          <a:xfrm>
            <a:off x="5926574" y="681380"/>
            <a:ext cx="4131826" cy="499534"/>
          </a:xfrm>
          <a:prstGeom prst="rect">
            <a:avLst/>
          </a:prstGeom>
          <a:solidFill>
            <a:schemeClr val="accent4">
              <a:alpha val="569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A7FED5BA-7D9F-4B6B-B771-7AFD6C21608F}"/>
              </a:ext>
            </a:extLst>
          </p:cNvPr>
          <p:cNvSpPr/>
          <p:nvPr/>
        </p:nvSpPr>
        <p:spPr>
          <a:xfrm>
            <a:off x="1001441" y="1180914"/>
            <a:ext cx="1318800" cy="499534"/>
          </a:xfrm>
          <a:prstGeom prst="rect">
            <a:avLst/>
          </a:prstGeom>
          <a:solidFill>
            <a:schemeClr val="accent4">
              <a:alpha val="569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A15B01F4-C853-0491-C443-94A5E5D2AC13}"/>
              </a:ext>
            </a:extLst>
          </p:cNvPr>
          <p:cNvCxnSpPr/>
          <p:nvPr/>
        </p:nvCxnSpPr>
        <p:spPr>
          <a:xfrm>
            <a:off x="2175933" y="4241986"/>
            <a:ext cx="3581400"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567C655-9EC8-ED42-1283-C291A848E45C}"/>
              </a:ext>
            </a:extLst>
          </p:cNvPr>
          <p:cNvCxnSpPr>
            <a:cxnSpLocks/>
          </p:cNvCxnSpPr>
          <p:nvPr/>
        </p:nvCxnSpPr>
        <p:spPr>
          <a:xfrm>
            <a:off x="2175933" y="4796041"/>
            <a:ext cx="3581400"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A99B90-4437-135B-C010-5C4F9475B11F}"/>
              </a:ext>
            </a:extLst>
          </p:cNvPr>
          <p:cNvCxnSpPr/>
          <p:nvPr/>
        </p:nvCxnSpPr>
        <p:spPr>
          <a:xfrm>
            <a:off x="2175933" y="5407222"/>
            <a:ext cx="3581400" cy="0"/>
          </a:xfrm>
          <a:prstGeom prst="line">
            <a:avLst/>
          </a:prstGeom>
          <a:ln w="53975"/>
        </p:spPr>
        <p:style>
          <a:lnRef idx="1">
            <a:schemeClr val="accent1"/>
          </a:lnRef>
          <a:fillRef idx="0">
            <a:schemeClr val="accent1"/>
          </a:fillRef>
          <a:effectRef idx="0">
            <a:schemeClr val="accent1"/>
          </a:effectRef>
          <a:fontRef idx="minor">
            <a:schemeClr val="tx1"/>
          </a:fontRef>
        </p:style>
      </p:cxnSp>
      <p:pic>
        <p:nvPicPr>
          <p:cNvPr id="12" name="Picture 54" descr="correct.png">
            <a:extLst>
              <a:ext uri="{FF2B5EF4-FFF2-40B4-BE49-F238E27FC236}">
                <a16:creationId xmlns:a16="http://schemas.microsoft.com/office/drawing/2014/main" id="{FF1B2B45-8921-9A8C-3890-83B8C474F3B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97255" y="3393798"/>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56271" y="681380"/>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What units are used to measure settleable solids?</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a:t>
            </a:r>
            <a:b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br>
            <a:b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b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mg/l</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ml/g</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ml/l</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L/g</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Tree>
    <p:extLst>
      <p:ext uri="{BB962C8B-B14F-4D97-AF65-F5344CB8AC3E}">
        <p14:creationId xmlns:p14="http://schemas.microsoft.com/office/powerpoint/2010/main" val="322015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p:txBody>
          <a:bodyPr/>
          <a:lstStyle/>
          <a:p>
            <a:r>
              <a:rPr lang="en-US" dirty="0"/>
              <a:t>“Not” Questions</a:t>
            </a:r>
          </a:p>
        </p:txBody>
      </p:sp>
      <p:sp>
        <p:nvSpPr>
          <p:cNvPr id="3" name="Text Placeholder 2">
            <a:extLst>
              <a:ext uri="{FF2B5EF4-FFF2-40B4-BE49-F238E27FC236}">
                <a16:creationId xmlns:a16="http://schemas.microsoft.com/office/drawing/2014/main" id="{82CD6B2F-1A10-4ACD-B9A9-1BE1C92E6B4B}"/>
              </a:ext>
            </a:extLst>
          </p:cNvPr>
          <p:cNvSpPr>
            <a:spLocks noGrp="1"/>
          </p:cNvSpPr>
          <p:nvPr>
            <p:ph type="body" idx="1"/>
          </p:nvPr>
        </p:nvSpPr>
        <p:spPr/>
        <p:txBody>
          <a:bodyPr>
            <a:normAutofit lnSpcReduction="10000"/>
          </a:bodyPr>
          <a:lstStyle/>
          <a:p>
            <a:r>
              <a:rPr lang="en-US" dirty="0"/>
              <a:t>Reframe them if it makes them easier to answer.</a:t>
            </a:r>
          </a:p>
        </p:txBody>
      </p:sp>
    </p:spTree>
    <p:extLst>
      <p:ext uri="{BB962C8B-B14F-4D97-AF65-F5344CB8AC3E}">
        <p14:creationId xmlns:p14="http://schemas.microsoft.com/office/powerpoint/2010/main" val="30719040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Which of the following is not a measure of volume?</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ft (ft</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meters (m</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Gallons (gals)</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Square inches (in</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2</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0" name="Rectangle 9">
            <a:extLst>
              <a:ext uri="{FF2B5EF4-FFF2-40B4-BE49-F238E27FC236}">
                <a16:creationId xmlns:a16="http://schemas.microsoft.com/office/drawing/2014/main" id="{BD25488C-C0C6-0DC1-C7BF-433A254F0B18}"/>
              </a:ext>
            </a:extLst>
          </p:cNvPr>
          <p:cNvSpPr/>
          <p:nvPr/>
        </p:nvSpPr>
        <p:spPr>
          <a:xfrm>
            <a:off x="6375400" y="711200"/>
            <a:ext cx="745067" cy="4741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60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Which of the following is not a measure of volume?</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ft (ft</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meters (m</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Gallons (gals)</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Square inches (in</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2</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0" name="Rectangle 9">
            <a:extLst>
              <a:ext uri="{FF2B5EF4-FFF2-40B4-BE49-F238E27FC236}">
                <a16:creationId xmlns:a16="http://schemas.microsoft.com/office/drawing/2014/main" id="{BD25488C-C0C6-0DC1-C7BF-433A254F0B18}"/>
              </a:ext>
            </a:extLst>
          </p:cNvPr>
          <p:cNvSpPr/>
          <p:nvPr/>
        </p:nvSpPr>
        <p:spPr>
          <a:xfrm>
            <a:off x="6375400" y="711200"/>
            <a:ext cx="745067" cy="4741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A6BA57DD-0A90-9FC8-CB82-F99FAEFB65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1409" y="2781300"/>
            <a:ext cx="7096992" cy="2891367"/>
          </a:xfrm>
          <a:prstGeom prst="rect">
            <a:avLst/>
          </a:prstGeom>
          <a:effectLst>
            <a:innerShdw blurRad="63500" dist="50800" dir="13500000">
              <a:prstClr val="black">
                <a:alpha val="50000"/>
              </a:prstClr>
            </a:innerShdw>
          </a:effectLst>
        </p:spPr>
      </p:pic>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2ACEF21A-280D-FD61-95C8-DA44A50075E4}"/>
                  </a:ext>
                </a:extLst>
              </p14:cNvPr>
              <p14:cNvContentPartPr/>
              <p14:nvPr/>
            </p14:nvContentPartPr>
            <p14:xfrm>
              <a:off x="7413493" y="3632640"/>
              <a:ext cx="990720" cy="30240"/>
            </p14:xfrm>
          </p:contentPart>
        </mc:Choice>
        <mc:Fallback xmlns="">
          <p:pic>
            <p:nvPicPr>
              <p:cNvPr id="3" name="Ink 2">
                <a:extLst>
                  <a:ext uri="{FF2B5EF4-FFF2-40B4-BE49-F238E27FC236}">
                    <a16:creationId xmlns:a16="http://schemas.microsoft.com/office/drawing/2014/main" id="{2ACEF21A-280D-FD61-95C8-DA44A50075E4}"/>
                  </a:ext>
                </a:extLst>
              </p:cNvPr>
              <p:cNvPicPr/>
              <p:nvPr/>
            </p:nvPicPr>
            <p:blipFill>
              <a:blip r:embed="rId8"/>
              <a:stretch>
                <a:fillRect/>
              </a:stretch>
            </p:blipFill>
            <p:spPr>
              <a:xfrm>
                <a:off x="7359473" y="3524640"/>
                <a:ext cx="1098399"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FB8A6E8A-A8F0-6D20-C28B-E837A8BB9F90}"/>
                  </a:ext>
                </a:extLst>
              </p14:cNvPr>
              <p14:cNvContentPartPr/>
              <p14:nvPr/>
            </p14:nvContentPartPr>
            <p14:xfrm>
              <a:off x="10692145" y="3662880"/>
              <a:ext cx="940320" cy="19440"/>
            </p14:xfrm>
          </p:contentPart>
        </mc:Choice>
        <mc:Fallback xmlns="">
          <p:pic>
            <p:nvPicPr>
              <p:cNvPr id="5" name="Ink 4">
                <a:extLst>
                  <a:ext uri="{FF2B5EF4-FFF2-40B4-BE49-F238E27FC236}">
                    <a16:creationId xmlns:a16="http://schemas.microsoft.com/office/drawing/2014/main" id="{FB8A6E8A-A8F0-6D20-C28B-E837A8BB9F90}"/>
                  </a:ext>
                </a:extLst>
              </p:cNvPr>
              <p:cNvPicPr/>
              <p:nvPr/>
            </p:nvPicPr>
            <p:blipFill>
              <a:blip r:embed="rId10"/>
              <a:stretch>
                <a:fillRect/>
              </a:stretch>
            </p:blipFill>
            <p:spPr>
              <a:xfrm>
                <a:off x="10638145" y="3554880"/>
                <a:ext cx="104796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CBDC6B63-4CEC-DF4D-A125-4491B2B3B44D}"/>
                  </a:ext>
                </a:extLst>
              </p14:cNvPr>
              <p14:cNvContentPartPr/>
              <p14:nvPr/>
            </p14:nvContentPartPr>
            <p14:xfrm>
              <a:off x="9322573" y="2947200"/>
              <a:ext cx="938520" cy="47520"/>
            </p14:xfrm>
          </p:contentPart>
        </mc:Choice>
        <mc:Fallback xmlns="">
          <p:pic>
            <p:nvPicPr>
              <p:cNvPr id="8" name="Ink 7">
                <a:extLst>
                  <a:ext uri="{FF2B5EF4-FFF2-40B4-BE49-F238E27FC236}">
                    <a16:creationId xmlns:a16="http://schemas.microsoft.com/office/drawing/2014/main" id="{CBDC6B63-4CEC-DF4D-A125-4491B2B3B44D}"/>
                  </a:ext>
                </a:extLst>
              </p:cNvPr>
              <p:cNvPicPr/>
              <p:nvPr/>
            </p:nvPicPr>
            <p:blipFill>
              <a:blip r:embed="rId12"/>
              <a:stretch>
                <a:fillRect/>
              </a:stretch>
            </p:blipFill>
            <p:spPr>
              <a:xfrm>
                <a:off x="9268594" y="2839200"/>
                <a:ext cx="1046119"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CDFD77C6-3665-5169-5BB7-D8FAE4079C4B}"/>
                  </a:ext>
                </a:extLst>
              </p14:cNvPr>
              <p14:cNvContentPartPr/>
              <p14:nvPr/>
            </p14:nvContentPartPr>
            <p14:xfrm>
              <a:off x="9436693" y="4162200"/>
              <a:ext cx="513000" cy="43920"/>
            </p14:xfrm>
          </p:contentPart>
        </mc:Choice>
        <mc:Fallback xmlns="">
          <p:pic>
            <p:nvPicPr>
              <p:cNvPr id="11" name="Ink 10">
                <a:extLst>
                  <a:ext uri="{FF2B5EF4-FFF2-40B4-BE49-F238E27FC236}">
                    <a16:creationId xmlns:a16="http://schemas.microsoft.com/office/drawing/2014/main" id="{CDFD77C6-3665-5169-5BB7-D8FAE4079C4B}"/>
                  </a:ext>
                </a:extLst>
              </p:cNvPr>
              <p:cNvPicPr/>
              <p:nvPr/>
            </p:nvPicPr>
            <p:blipFill>
              <a:blip r:embed="rId14"/>
              <a:stretch>
                <a:fillRect/>
              </a:stretch>
            </p:blipFill>
            <p:spPr>
              <a:xfrm>
                <a:off x="9382655" y="4054200"/>
                <a:ext cx="620716"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0E67B78D-915C-A62E-5E61-551BD10CB061}"/>
                  </a:ext>
                </a:extLst>
              </p14:cNvPr>
              <p14:cNvContentPartPr/>
              <p14:nvPr/>
            </p14:nvContentPartPr>
            <p14:xfrm>
              <a:off x="9211693" y="4873560"/>
              <a:ext cx="363960" cy="14760"/>
            </p14:xfrm>
          </p:contentPart>
        </mc:Choice>
        <mc:Fallback xmlns="">
          <p:pic>
            <p:nvPicPr>
              <p:cNvPr id="12" name="Ink 11">
                <a:extLst>
                  <a:ext uri="{FF2B5EF4-FFF2-40B4-BE49-F238E27FC236}">
                    <a16:creationId xmlns:a16="http://schemas.microsoft.com/office/drawing/2014/main" id="{0E67B78D-915C-A62E-5E61-551BD10CB061}"/>
                  </a:ext>
                </a:extLst>
              </p:cNvPr>
              <p:cNvPicPr/>
              <p:nvPr/>
            </p:nvPicPr>
            <p:blipFill>
              <a:blip r:embed="rId16"/>
              <a:stretch>
                <a:fillRect/>
              </a:stretch>
            </p:blipFill>
            <p:spPr>
              <a:xfrm>
                <a:off x="9157693" y="4765560"/>
                <a:ext cx="471600" cy="230400"/>
              </a:xfrm>
              <a:prstGeom prst="rect">
                <a:avLst/>
              </a:prstGeom>
            </p:spPr>
          </p:pic>
        </mc:Fallback>
      </mc:AlternateContent>
      <p:pic>
        <p:nvPicPr>
          <p:cNvPr id="17" name="Picture 54" descr="correct.png">
            <a:extLst>
              <a:ext uri="{FF2B5EF4-FFF2-40B4-BE49-F238E27FC236}">
                <a16:creationId xmlns:a16="http://schemas.microsoft.com/office/drawing/2014/main" id="{289A57DD-769F-F100-4B72-FAF6C4C1BA71}"/>
              </a:ext>
            </a:extLst>
          </p:cNvPr>
          <p:cNvPicPr>
            <a:picLocks/>
          </p:cNvPicPr>
          <p:nvPr>
            <p:custDataLst>
              <p:tags r:id="rId1"/>
            </p:custDataLst>
          </p:nvPr>
        </p:nvPicPr>
        <p:blipFill>
          <a:blip r:embed="rId17">
            <a:extLst>
              <a:ext uri="{28A0092B-C50C-407E-A947-70E740481C1C}">
                <a14:useLocalDpi xmlns:a14="http://schemas.microsoft.com/office/drawing/2010/main" val="0"/>
              </a:ext>
            </a:extLst>
          </a:blip>
          <a:srcRect/>
          <a:stretch>
            <a:fillRect/>
          </a:stretch>
        </p:blipFill>
        <p:spPr bwMode="auto">
          <a:xfrm>
            <a:off x="1597255" y="2306598"/>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4" descr="correct.png">
            <a:extLst>
              <a:ext uri="{FF2B5EF4-FFF2-40B4-BE49-F238E27FC236}">
                <a16:creationId xmlns:a16="http://schemas.microsoft.com/office/drawing/2014/main" id="{C859DCD0-B60B-7D03-5D24-DF451F9EE6E8}"/>
              </a:ext>
            </a:extLst>
          </p:cNvPr>
          <p:cNvPicPr>
            <a:picLocks/>
          </p:cNvPicPr>
          <p:nvPr>
            <p:custDataLst>
              <p:tags r:id="rId2"/>
            </p:custDataLst>
          </p:nvPr>
        </p:nvPicPr>
        <p:blipFill>
          <a:blip r:embed="rId17">
            <a:extLst>
              <a:ext uri="{28A0092B-C50C-407E-A947-70E740481C1C}">
                <a14:useLocalDpi xmlns:a14="http://schemas.microsoft.com/office/drawing/2010/main" val="0"/>
              </a:ext>
            </a:extLst>
          </a:blip>
          <a:srcRect/>
          <a:stretch>
            <a:fillRect/>
          </a:stretch>
        </p:blipFill>
        <p:spPr bwMode="auto">
          <a:xfrm>
            <a:off x="1597255" y="3541039"/>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4" descr="correct.png">
            <a:extLst>
              <a:ext uri="{FF2B5EF4-FFF2-40B4-BE49-F238E27FC236}">
                <a16:creationId xmlns:a16="http://schemas.microsoft.com/office/drawing/2014/main" id="{54E2153E-14AD-FA04-5123-811CD54AA8A0}"/>
              </a:ext>
            </a:extLst>
          </p:cNvPr>
          <p:cNvPicPr>
            <a:picLocks/>
          </p:cNvPicPr>
          <p:nvPr>
            <p:custDataLst>
              <p:tags r:id="rId3"/>
            </p:custDataLst>
          </p:nvPr>
        </p:nvPicPr>
        <p:blipFill>
          <a:blip r:embed="rId17">
            <a:extLst>
              <a:ext uri="{28A0092B-C50C-407E-A947-70E740481C1C}">
                <a14:useLocalDpi xmlns:a14="http://schemas.microsoft.com/office/drawing/2010/main" val="0"/>
              </a:ext>
            </a:extLst>
          </a:blip>
          <a:srcRect/>
          <a:stretch>
            <a:fillRect/>
          </a:stretch>
        </p:blipFill>
        <p:spPr bwMode="auto">
          <a:xfrm>
            <a:off x="1578628" y="2965200"/>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ross 19">
            <a:extLst>
              <a:ext uri="{FF2B5EF4-FFF2-40B4-BE49-F238E27FC236}">
                <a16:creationId xmlns:a16="http://schemas.microsoft.com/office/drawing/2014/main" id="{B483A922-5649-6279-BF6D-95EBC619C25E}"/>
              </a:ext>
            </a:extLst>
          </p:cNvPr>
          <p:cNvSpPr/>
          <p:nvPr/>
        </p:nvSpPr>
        <p:spPr>
          <a:xfrm rot="2679467">
            <a:off x="1534619" y="4101037"/>
            <a:ext cx="676656" cy="676656"/>
          </a:xfrm>
          <a:prstGeom prst="plus">
            <a:avLst>
              <a:gd name="adj" fmla="val 39933"/>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ame 20">
            <a:extLst>
              <a:ext uri="{FF2B5EF4-FFF2-40B4-BE49-F238E27FC236}">
                <a16:creationId xmlns:a16="http://schemas.microsoft.com/office/drawing/2014/main" id="{1B0B5437-1585-0E1B-F8E2-4A5F8E4AAFCE}"/>
              </a:ext>
            </a:extLst>
          </p:cNvPr>
          <p:cNvSpPr/>
          <p:nvPr/>
        </p:nvSpPr>
        <p:spPr>
          <a:xfrm>
            <a:off x="1394487" y="4008121"/>
            <a:ext cx="5539713" cy="87160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93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P spid="2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E744CB-5238-6D2D-5ECE-A71614130F7F}"/>
              </a:ext>
            </a:extLst>
          </p:cNvPr>
          <p:cNvPicPr>
            <a:picLocks noChangeAspect="1"/>
          </p:cNvPicPr>
          <p:nvPr/>
        </p:nvPicPr>
        <p:blipFill rotWithShape="1">
          <a:blip r:embed="rId3">
            <a:extLst>
              <a:ext uri="{28A0092B-C50C-407E-A947-70E740481C1C}">
                <a14:useLocalDpi xmlns:a14="http://schemas.microsoft.com/office/drawing/2010/main" val="0"/>
              </a:ext>
            </a:extLst>
          </a:blip>
          <a:srcRect l="12811" t="21385" r="23809" b="25137"/>
          <a:stretch/>
        </p:blipFill>
        <p:spPr>
          <a:xfrm>
            <a:off x="1" y="1"/>
            <a:ext cx="12192000" cy="6858000"/>
          </a:xfrm>
          <a:prstGeom prst="rect">
            <a:avLst/>
          </a:prstGeom>
        </p:spPr>
      </p:pic>
      <p:sp>
        <p:nvSpPr>
          <p:cNvPr id="2" name="Text Placeholder 1">
            <a:extLst>
              <a:ext uri="{FF2B5EF4-FFF2-40B4-BE49-F238E27FC236}">
                <a16:creationId xmlns:a16="http://schemas.microsoft.com/office/drawing/2014/main" id="{75C2A9B4-B1F7-A89A-3724-E45B71B1FA4F}"/>
              </a:ext>
            </a:extLst>
          </p:cNvPr>
          <p:cNvSpPr>
            <a:spLocks noGrp="1"/>
          </p:cNvSpPr>
          <p:nvPr>
            <p:ph type="body" sz="quarter" idx="13"/>
          </p:nvPr>
        </p:nvSpPr>
        <p:spPr/>
        <p:txBody>
          <a:bodyPr>
            <a:normAutofit/>
          </a:bodyPr>
          <a:lstStyle/>
          <a:p>
            <a:r>
              <a:rPr lang="en-US" b="1" dirty="0"/>
              <a:t>Sketch</a:t>
            </a:r>
            <a:r>
              <a:rPr lang="en-US" dirty="0"/>
              <a:t> the problem. </a:t>
            </a:r>
            <a:r>
              <a:rPr lang="en-US" b="1" dirty="0"/>
              <a:t>Visuals</a:t>
            </a:r>
            <a:r>
              <a:rPr lang="en-US" dirty="0"/>
              <a:t> can </a:t>
            </a:r>
            <a:r>
              <a:rPr lang="en-US" b="1" dirty="0"/>
              <a:t>help</a:t>
            </a:r>
            <a:r>
              <a:rPr lang="en-US" dirty="0"/>
              <a:t> you</a:t>
            </a:r>
            <a:endParaRPr lang="en-US" b="1" dirty="0"/>
          </a:p>
        </p:txBody>
      </p:sp>
    </p:spTree>
    <p:extLst>
      <p:ext uri="{BB962C8B-B14F-4D97-AF65-F5344CB8AC3E}">
        <p14:creationId xmlns:p14="http://schemas.microsoft.com/office/powerpoint/2010/main" val="38353811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Which of the following is not a measure of volume?</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ft (ft</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meters (m</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Gallons (gals)</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Square inches (in</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2</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2" name="TextBox 11">
            <a:extLst>
              <a:ext uri="{FF2B5EF4-FFF2-40B4-BE49-F238E27FC236}">
                <a16:creationId xmlns:a16="http://schemas.microsoft.com/office/drawing/2014/main" id="{CB029E28-FAE5-C6F0-AB4A-FC8C5E3CF104}"/>
              </a:ext>
            </a:extLst>
          </p:cNvPr>
          <p:cNvSpPr txBox="1"/>
          <p:nvPr/>
        </p:nvSpPr>
        <p:spPr>
          <a:xfrm>
            <a:off x="1787945" y="5540058"/>
            <a:ext cx="8552341"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Length x width x height = units cubed (for example </a:t>
            </a: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ft</a:t>
            </a:r>
            <a:r>
              <a:rPr kumimoji="0" lang="en-US" sz="2600" b="1"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p:txBody>
      </p:sp>
      <p:sp>
        <p:nvSpPr>
          <p:cNvPr id="13" name="Cube 12">
            <a:extLst>
              <a:ext uri="{FF2B5EF4-FFF2-40B4-BE49-F238E27FC236}">
                <a16:creationId xmlns:a16="http://schemas.microsoft.com/office/drawing/2014/main" id="{B963AA61-B6F8-DBCF-F9EA-9094F3230346}"/>
              </a:ext>
            </a:extLst>
          </p:cNvPr>
          <p:cNvSpPr/>
          <p:nvPr/>
        </p:nvSpPr>
        <p:spPr>
          <a:xfrm>
            <a:off x="6949713" y="2548467"/>
            <a:ext cx="4090086" cy="1884405"/>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a:ln>
                <a:noFill/>
              </a:ln>
              <a:solidFill>
                <a:prstClr val="white"/>
              </a:solidFill>
              <a:effectLst/>
              <a:uLnTx/>
              <a:uFillTx/>
              <a:latin typeface="Raleway" panose="020B0503030101060003" pitchFamily="34" charset="77"/>
              <a:ea typeface="+mn-ea"/>
              <a:cs typeface="+mn-cs"/>
            </a:endParaRPr>
          </a:p>
        </p:txBody>
      </p:sp>
      <p:sp>
        <p:nvSpPr>
          <p:cNvPr id="14" name="TextBox 13">
            <a:extLst>
              <a:ext uri="{FF2B5EF4-FFF2-40B4-BE49-F238E27FC236}">
                <a16:creationId xmlns:a16="http://schemas.microsoft.com/office/drawing/2014/main" id="{C7689EA1-8BA3-964E-60FB-77554FE1157A}"/>
              </a:ext>
            </a:extLst>
          </p:cNvPr>
          <p:cNvSpPr txBox="1"/>
          <p:nvPr/>
        </p:nvSpPr>
        <p:spPr>
          <a:xfrm>
            <a:off x="8345674" y="4571770"/>
            <a:ext cx="1281120"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Length</a:t>
            </a:r>
          </a:p>
        </p:txBody>
      </p:sp>
      <p:sp>
        <p:nvSpPr>
          <p:cNvPr id="15" name="TextBox 14">
            <a:extLst>
              <a:ext uri="{FF2B5EF4-FFF2-40B4-BE49-F238E27FC236}">
                <a16:creationId xmlns:a16="http://schemas.microsoft.com/office/drawing/2014/main" id="{25C86D15-EA6D-4B84-F51C-D8323CC7A613}"/>
              </a:ext>
            </a:extLst>
          </p:cNvPr>
          <p:cNvSpPr txBox="1"/>
          <p:nvPr/>
        </p:nvSpPr>
        <p:spPr>
          <a:xfrm>
            <a:off x="10833904" y="4202438"/>
            <a:ext cx="1119217"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Width</a:t>
            </a:r>
          </a:p>
        </p:txBody>
      </p:sp>
      <p:sp>
        <p:nvSpPr>
          <p:cNvPr id="16" name="TextBox 15">
            <a:extLst>
              <a:ext uri="{FF2B5EF4-FFF2-40B4-BE49-F238E27FC236}">
                <a16:creationId xmlns:a16="http://schemas.microsoft.com/office/drawing/2014/main" id="{2F6E6755-6561-52FF-33DB-2801FC3D54AD}"/>
              </a:ext>
            </a:extLst>
          </p:cNvPr>
          <p:cNvSpPr txBox="1"/>
          <p:nvPr/>
        </p:nvSpPr>
        <p:spPr>
          <a:xfrm>
            <a:off x="11039799" y="2989189"/>
            <a:ext cx="1212191"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Height</a:t>
            </a:r>
          </a:p>
        </p:txBody>
      </p:sp>
      <p:pic>
        <p:nvPicPr>
          <p:cNvPr id="20" name="Picture 54" descr="correct.png">
            <a:extLst>
              <a:ext uri="{FF2B5EF4-FFF2-40B4-BE49-F238E27FC236}">
                <a16:creationId xmlns:a16="http://schemas.microsoft.com/office/drawing/2014/main" id="{4B120059-22ED-A9CF-1512-FDEB2F9FB507}"/>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719235" y="4180281"/>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ross 1">
            <a:extLst>
              <a:ext uri="{FF2B5EF4-FFF2-40B4-BE49-F238E27FC236}">
                <a16:creationId xmlns:a16="http://schemas.microsoft.com/office/drawing/2014/main" id="{9B074838-C47A-7FBD-1B12-FA4D9231ECE5}"/>
              </a:ext>
            </a:extLst>
          </p:cNvPr>
          <p:cNvSpPr/>
          <p:nvPr/>
        </p:nvSpPr>
        <p:spPr>
          <a:xfrm rot="2679467">
            <a:off x="1638738" y="2318402"/>
            <a:ext cx="676656" cy="676656"/>
          </a:xfrm>
          <a:prstGeom prst="plus">
            <a:avLst>
              <a:gd name="adj" fmla="val 39933"/>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ross 2">
            <a:extLst>
              <a:ext uri="{FF2B5EF4-FFF2-40B4-BE49-F238E27FC236}">
                <a16:creationId xmlns:a16="http://schemas.microsoft.com/office/drawing/2014/main" id="{7FD019B7-02A7-A149-15D9-0E9C21CDEEDE}"/>
              </a:ext>
            </a:extLst>
          </p:cNvPr>
          <p:cNvSpPr/>
          <p:nvPr/>
        </p:nvSpPr>
        <p:spPr>
          <a:xfrm rot="2679467">
            <a:off x="1670246" y="2921432"/>
            <a:ext cx="676656" cy="676656"/>
          </a:xfrm>
          <a:prstGeom prst="plus">
            <a:avLst>
              <a:gd name="adj" fmla="val 39933"/>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ross 4">
            <a:extLst>
              <a:ext uri="{FF2B5EF4-FFF2-40B4-BE49-F238E27FC236}">
                <a16:creationId xmlns:a16="http://schemas.microsoft.com/office/drawing/2014/main" id="{706E5BCB-6937-A036-FBAD-333AE7908B4D}"/>
              </a:ext>
            </a:extLst>
          </p:cNvPr>
          <p:cNvSpPr/>
          <p:nvPr/>
        </p:nvSpPr>
        <p:spPr>
          <a:xfrm rot="2679467">
            <a:off x="1662749" y="3517275"/>
            <a:ext cx="676656" cy="676656"/>
          </a:xfrm>
          <a:prstGeom prst="plus">
            <a:avLst>
              <a:gd name="adj" fmla="val 39933"/>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61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p:bldP spid="16" grpId="0"/>
      <p:bldP spid="2" grpId="0" animBg="1"/>
      <p:bldP spid="3" grpId="0" animBg="1"/>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F62FED45-B635-7426-41C7-AE44467CCA3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D925819-8064-4742-2224-5976BC60743B}"/>
              </a:ext>
            </a:extLst>
          </p:cNvPr>
          <p:cNvSpPr>
            <a:spLocks noGrp="1"/>
          </p:cNvSpPr>
          <p:nvPr>
            <p:ph type="body" sz="quarter" idx="13"/>
          </p:nvPr>
        </p:nvSpPr>
        <p:spPr/>
        <p:txBody>
          <a:bodyPr>
            <a:normAutofit/>
          </a:bodyPr>
          <a:lstStyle/>
          <a:p>
            <a:r>
              <a:rPr lang="en-US" dirty="0"/>
              <a:t>In</a:t>
            </a:r>
            <a:r>
              <a:rPr lang="en-US" b="1" dirty="0"/>
              <a:t> Summary…</a:t>
            </a:r>
          </a:p>
        </p:txBody>
      </p:sp>
    </p:spTree>
    <p:extLst>
      <p:ext uri="{BB962C8B-B14F-4D97-AF65-F5344CB8AC3E}">
        <p14:creationId xmlns:p14="http://schemas.microsoft.com/office/powerpoint/2010/main" val="11533883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5DC986-90CA-734C-B042-F8E9DE40114A}"/>
              </a:ext>
            </a:extLst>
          </p:cNvPr>
          <p:cNvSpPr txBox="1"/>
          <p:nvPr/>
        </p:nvSpPr>
        <p:spPr>
          <a:xfrm>
            <a:off x="1202266" y="689971"/>
            <a:ext cx="455605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Have a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study plan</a:t>
            </a:r>
          </a:p>
        </p:txBody>
      </p:sp>
      <p:sp>
        <p:nvSpPr>
          <p:cNvPr id="6" name="TextBox 5">
            <a:extLst>
              <a:ext uri="{FF2B5EF4-FFF2-40B4-BE49-F238E27FC236}">
                <a16:creationId xmlns:a16="http://schemas.microsoft.com/office/drawing/2014/main" id="{211CDE75-A41F-ED6A-1DB6-E5E5DB3BF229}"/>
              </a:ext>
            </a:extLst>
          </p:cNvPr>
          <p:cNvSpPr txBox="1"/>
          <p:nvPr/>
        </p:nvSpPr>
        <p:spPr>
          <a:xfrm>
            <a:off x="1202266" y="1591615"/>
            <a:ext cx="46041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Manage</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your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time</a:t>
            </a:r>
          </a:p>
        </p:txBody>
      </p:sp>
      <p:sp>
        <p:nvSpPr>
          <p:cNvPr id="7" name="TextBox 6">
            <a:extLst>
              <a:ext uri="{FF2B5EF4-FFF2-40B4-BE49-F238E27FC236}">
                <a16:creationId xmlns:a16="http://schemas.microsoft.com/office/drawing/2014/main" id="{7014AF4F-D5DC-0FC6-16A1-15C75E24B02B}"/>
              </a:ext>
            </a:extLst>
          </p:cNvPr>
          <p:cNvSpPr txBox="1"/>
          <p:nvPr/>
        </p:nvSpPr>
        <p:spPr>
          <a:xfrm>
            <a:off x="1202266" y="2493259"/>
            <a:ext cx="90733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Read</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training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handouts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and</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manuals</a:t>
            </a:r>
          </a:p>
        </p:txBody>
      </p:sp>
      <p:sp>
        <p:nvSpPr>
          <p:cNvPr id="8" name="TextBox 7">
            <a:extLst>
              <a:ext uri="{FF2B5EF4-FFF2-40B4-BE49-F238E27FC236}">
                <a16:creationId xmlns:a16="http://schemas.microsoft.com/office/drawing/2014/main" id="{0B8FB2AB-B9D6-2810-2EB5-4502ED208D04}"/>
              </a:ext>
            </a:extLst>
          </p:cNvPr>
          <p:cNvSpPr txBox="1"/>
          <p:nvPr/>
        </p:nvSpPr>
        <p:spPr>
          <a:xfrm>
            <a:off x="1202266" y="3394903"/>
            <a:ext cx="1098973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Take good notes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training and during study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to reference later</a:t>
            </a:r>
          </a:p>
        </p:txBody>
      </p:sp>
      <p:sp>
        <p:nvSpPr>
          <p:cNvPr id="9" name="TextBox 8">
            <a:extLst>
              <a:ext uri="{FF2B5EF4-FFF2-40B4-BE49-F238E27FC236}">
                <a16:creationId xmlns:a16="http://schemas.microsoft.com/office/drawing/2014/main" id="{48FE85B9-4689-7A1A-77DE-3A2D47CA2970}"/>
              </a:ext>
            </a:extLst>
          </p:cNvPr>
          <p:cNvSpPr txBox="1"/>
          <p:nvPr/>
        </p:nvSpPr>
        <p:spPr>
          <a:xfrm>
            <a:off x="1202266" y="4912099"/>
            <a:ext cx="752580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Draw sketches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of problems –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visuals</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can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help</a:t>
            </a:r>
          </a:p>
        </p:txBody>
      </p:sp>
    </p:spTree>
    <p:extLst>
      <p:ext uri="{BB962C8B-B14F-4D97-AF65-F5344CB8AC3E}">
        <p14:creationId xmlns:p14="http://schemas.microsoft.com/office/powerpoint/2010/main" val="384018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5DC986-90CA-734C-B042-F8E9DE40114A}"/>
              </a:ext>
            </a:extLst>
          </p:cNvPr>
          <p:cNvSpPr txBox="1"/>
          <p:nvPr/>
        </p:nvSpPr>
        <p:spPr>
          <a:xfrm>
            <a:off x="1202266" y="689971"/>
            <a:ext cx="1062566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Test</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yourself</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 or have someone test you to find your strengths and weaknesses</a:t>
            </a:r>
            <a:endPar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6" name="TextBox 5">
            <a:extLst>
              <a:ext uri="{FF2B5EF4-FFF2-40B4-BE49-F238E27FC236}">
                <a16:creationId xmlns:a16="http://schemas.microsoft.com/office/drawing/2014/main" id="{211CDE75-A41F-ED6A-1DB6-E5E5DB3BF229}"/>
              </a:ext>
            </a:extLst>
          </p:cNvPr>
          <p:cNvSpPr txBox="1"/>
          <p:nvPr/>
        </p:nvSpPr>
        <p:spPr>
          <a:xfrm>
            <a:off x="1202264" y="3429288"/>
            <a:ext cx="994135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Memorize</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what you need to</a:t>
            </a:r>
          </a:p>
        </p:txBody>
      </p:sp>
      <p:sp>
        <p:nvSpPr>
          <p:cNvPr id="7" name="TextBox 6">
            <a:extLst>
              <a:ext uri="{FF2B5EF4-FFF2-40B4-BE49-F238E27FC236}">
                <a16:creationId xmlns:a16="http://schemas.microsoft.com/office/drawing/2014/main" id="{7014AF4F-D5DC-0FC6-16A1-15C75E24B02B}"/>
              </a:ext>
            </a:extLst>
          </p:cNvPr>
          <p:cNvSpPr txBox="1"/>
          <p:nvPr/>
        </p:nvSpPr>
        <p:spPr>
          <a:xfrm>
            <a:off x="1202266" y="4491170"/>
            <a:ext cx="90733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Study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with a</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partner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if it helps</a:t>
            </a:r>
          </a:p>
        </p:txBody>
      </p:sp>
      <p:sp>
        <p:nvSpPr>
          <p:cNvPr id="8" name="TextBox 7">
            <a:extLst>
              <a:ext uri="{FF2B5EF4-FFF2-40B4-BE49-F238E27FC236}">
                <a16:creationId xmlns:a16="http://schemas.microsoft.com/office/drawing/2014/main" id="{0B8FB2AB-B9D6-2810-2EB5-4502ED208D04}"/>
              </a:ext>
            </a:extLst>
          </p:cNvPr>
          <p:cNvSpPr txBox="1"/>
          <p:nvPr/>
        </p:nvSpPr>
        <p:spPr>
          <a:xfrm>
            <a:off x="1202266" y="5553052"/>
            <a:ext cx="1098973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Start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studying</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early –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well</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before exam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date</a:t>
            </a:r>
          </a:p>
        </p:txBody>
      </p:sp>
      <p:sp>
        <p:nvSpPr>
          <p:cNvPr id="3" name="TextBox 2">
            <a:extLst>
              <a:ext uri="{FF2B5EF4-FFF2-40B4-BE49-F238E27FC236}">
                <a16:creationId xmlns:a16="http://schemas.microsoft.com/office/drawing/2014/main" id="{6F9F4530-AA2D-C11C-F3A7-21F6FDED8BD4}"/>
              </a:ext>
            </a:extLst>
          </p:cNvPr>
          <p:cNvSpPr txBox="1"/>
          <p:nvPr/>
        </p:nvSpPr>
        <p:spPr>
          <a:xfrm>
            <a:off x="1202265" y="2367406"/>
            <a:ext cx="721360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Focus on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the</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weak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points</a:t>
            </a:r>
          </a:p>
        </p:txBody>
      </p:sp>
    </p:spTree>
    <p:extLst>
      <p:ext uri="{BB962C8B-B14F-4D97-AF65-F5344CB8AC3E}">
        <p14:creationId xmlns:p14="http://schemas.microsoft.com/office/powerpoint/2010/main" val="200533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a:xfrm>
            <a:off x="838200" y="365125"/>
            <a:ext cx="5470451" cy="1966093"/>
          </a:xfrm>
        </p:spPr>
        <p:txBody>
          <a:bodyPr>
            <a:normAutofit/>
          </a:bodyPr>
          <a:lstStyle/>
          <a:p>
            <a:r>
              <a:rPr lang="en-US" dirty="0"/>
              <a:t>Reciprocity</a:t>
            </a:r>
          </a:p>
        </p:txBody>
      </p:sp>
      <p:sp>
        <p:nvSpPr>
          <p:cNvPr id="3" name="TextBox 2">
            <a:extLst>
              <a:ext uri="{FF2B5EF4-FFF2-40B4-BE49-F238E27FC236}">
                <a16:creationId xmlns:a16="http://schemas.microsoft.com/office/drawing/2014/main" id="{741E25CA-DD20-86D8-146F-4BFB160862C8}"/>
              </a:ext>
            </a:extLst>
          </p:cNvPr>
          <p:cNvSpPr txBox="1"/>
          <p:nvPr/>
        </p:nvSpPr>
        <p:spPr>
          <a:xfrm>
            <a:off x="838200" y="1922482"/>
            <a:ext cx="10498667" cy="4708981"/>
          </a:xfrm>
          <a:prstGeom prst="rect">
            <a:avLst/>
          </a:prstGeom>
          <a:noFill/>
        </p:spPr>
        <p:txBody>
          <a:bodyPr wrap="square" rtlCol="0">
            <a:spAutoFit/>
          </a:bodyPr>
          <a:lstStyle/>
          <a:p>
            <a:r>
              <a:rPr lang="en-US" sz="2000" dirty="0">
                <a:latin typeface="Raleway" panose="020B0503030101060003" pitchFamily="34" charset="77"/>
              </a:rPr>
              <a:t>If certified in one jurisdiction you may be able  to get certification without testing.  For example, Washington State has full reciprocity agreements with:</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Alabama,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Alaska,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Arizona,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Georgia,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Guam,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Hawaii,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Idaho,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Iowa,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Inter-Tribal Council of Arizona,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Massachusetts, Ohio, and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Wyoming</a:t>
            </a:r>
          </a:p>
          <a:p>
            <a:pPr marL="1200150" lvl="2" indent="-285750">
              <a:buFont typeface="Arial" panose="020B0604020202020204" pitchFamily="34" charset="0"/>
              <a:buChar char="•"/>
            </a:pPr>
            <a:endParaRPr lang="en-US" sz="2000" b="0" i="0" dirty="0">
              <a:solidFill>
                <a:srgbClr val="333333"/>
              </a:solidFill>
              <a:effectLst/>
              <a:latin typeface="Raleway" panose="020B0503030101060003" pitchFamily="34" charset="77"/>
            </a:endParaRPr>
          </a:p>
          <a:p>
            <a:r>
              <a:rPr lang="en-US" sz="2000" dirty="0">
                <a:latin typeface="Raleway" panose="020B0503030101060003" pitchFamily="34" charset="77"/>
              </a:rPr>
              <a:t>And conditional reciprocity with Oregon, Nevada, Colorado, Utah and New York</a:t>
            </a:r>
          </a:p>
        </p:txBody>
      </p:sp>
    </p:spTree>
    <p:extLst>
      <p:ext uri="{BB962C8B-B14F-4D97-AF65-F5344CB8AC3E}">
        <p14:creationId xmlns:p14="http://schemas.microsoft.com/office/powerpoint/2010/main" val="35916363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0855948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6" name="TextBox 5">
            <a:extLst>
              <a:ext uri="{FF2B5EF4-FFF2-40B4-BE49-F238E27FC236}">
                <a16:creationId xmlns:a16="http://schemas.microsoft.com/office/drawing/2014/main" id="{35F2AC91-6A32-4AD1-97F1-93D003C4502A}"/>
              </a:ext>
            </a:extLst>
          </p:cNvPr>
          <p:cNvSpPr txBox="1"/>
          <p:nvPr/>
        </p:nvSpPr>
        <p:spPr>
          <a:xfrm>
            <a:off x="598515" y="4987067"/>
            <a:ext cx="5399514"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err="1">
                <a:solidFill>
                  <a:prstClr val="black"/>
                </a:solidFill>
                <a:latin typeface="Raleway" panose="020B0503030101060003" pitchFamily="34" charset="0"/>
              </a:rPr>
              <a:t>swefc@unm.edu</a:t>
            </a:r>
            <a:endPar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28257148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2.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3.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4.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5.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6.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7.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FC Template 7-27-20" id="{BCF797B3-67F0-CB45-B917-85891F231E31}" vid="{0D3ADB63-F8F4-0F4C-927A-83C931AA7EDC}"/>
    </a:ext>
  </a:extLst>
</a:theme>
</file>

<file path=ppt/theme/theme2.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4000" dirty="0">
            <a:latin typeface="Raleway" panose="020B0503030101060003" pitchFamily="34" charset="77"/>
          </a:defRPr>
        </a:defPPr>
      </a:lstStyle>
    </a:txDef>
  </a:objectDefaults>
  <a:extraClrSchemeLst/>
  <a:extLst>
    <a:ext uri="{05A4C25C-085E-4340-85A3-A5531E510DB2}">
      <thm15:themeFamily xmlns:thm15="http://schemas.microsoft.com/office/thememl/2012/main" name="SWEFC Template 7-27-20" id="{D7009278-C4EE-CC42-AB07-53FBC195A6C6}" vid="{771DD9F6-EAF6-4D4F-8625-B137F9AB29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SessionQuestionData>
  <AllQuestions>
    <Question>
      <slideID>3688</slideID>
      <slideType>Q&amp;A_QSlide</slideType>
      <questionText>Is today Wednesday?</questionText>
      <teamScoringFlag>True</teamScoringFlag>
      <correctValue>0</correctValue>
      <incorrectValue>0</incorrectValue>
      <PresentationID>760f7db565664c3482034c4898f10344</PresentationID>
    </Question>
    <Question>
      <slideID>3717</slideID>
      <slideType>Q&amp;A_QSlide</slideType>
      <questionText>The best way for a manager to transmit information that is important to all employees is: </questionText>
      <teamScoringFlag>True</teamScoringFlag>
      <correctValue>0</correctValue>
      <incorrectValue>0</incorrectValue>
      <PresentationID>760f7db565664c3482034c4898f10344</PresentationID>
    </Question>
    <Question>
      <slideID>3718</slideID>
      <slideType>Q&amp;A_QSlide</slideType>
      <questionText>Which of the following is not a measure of volume?</questionText>
      <teamScoringFlag>True</teamScoringFlag>
      <correctValue>0</correctValue>
      <incorrectValue>0</incorrectValue>
      <PresentationID>760f7db565664c3482034c4898f10344</PresentationID>
    </Question>
    <Question>
      <slideID>3698</slideID>
      <slideType>Q&amp;A_QSlide</slideType>
      <questionText>What is the name for raw wastewater coming into the treatment plant?</questionText>
      <teamScoringFlag>True</teamScoringFlag>
      <correctValue>0</correctValue>
      <incorrectValue>0</incorrectValue>
      <PresentationID>760f7db565664c3482034c4898f10344</PresentationID>
    </Question>
    <Question>
      <slideID>3699</slideID>
      <slideType>Q&amp;A_QSlide</slideType>
      <questionText>Secondary treatment is what type of process?</questionText>
      <teamScoringFlag>True</teamScoringFlag>
      <correctValue>0</correctValue>
      <incorrectValue>0</incorrectValue>
      <PresentationID>760f7db565664c3482034c4898f10344</PresentationID>
    </Question>
    <Question>
      <slideID>3700</slideID>
      <slideType>Q&amp;A_QSlide</slideType>
      <questionText>WWTPs are designed to treat or remove the following except?</questionText>
      <teamScoringFlag>True</teamScoringFlag>
      <correctValue>0</correctValue>
      <incorrectValue>0</incorrectValue>
      <PresentationID>760f7db565664c3482034c4898f10344</PresentationID>
    </Question>
    <Question>
      <slideID>3739</slideID>
      <slideType>Q&amp;A_QSlide</slideType>
      <questionText>What is the desired TSS concentration for wastewater effluent?</questionText>
      <teamScoringFlag>True</teamScoringFlag>
      <correctValue>0</correctValue>
      <incorrectValue>0</incorrectValue>
      <PresentationID>760f7db565664c3482034c4898f10344</PresentationID>
    </Question>
    <Question>
      <slideID>3740</slideID>
      <slideType>Q&amp;A_QSlide</slideType>
      <questionText>The detention time for a primary clarifier should be:</questionText>
      <teamScoringFlag>True</teamScoringFlag>
      <correctValue>0</correctValue>
      <incorrectValue>0</incorrectValue>
      <PresentationID>760f7db565664c3482034c4898f10344</PresentationID>
    </Question>
    <Question>
      <slideID>3797</slideID>
      <slideType>Q&amp;A_QSlide</slideType>
      <questionText>How soon after and overflow that will endanger health does the event have to be orally reported?</questionText>
      <teamScoringFlag>True</teamScoringFlag>
      <correctValue>0</correctValue>
      <incorrectValue>0</incorrectValue>
      <PresentationID>760f7db565664c3482034c4898f10344</PresentationID>
    </Question>
    <Question>
      <slideID>3798</slideID>
      <slideType>Q&amp;A_QSlide</slideType>
      <questionText>How soon after and overflow that that will endanger health does the event have to be reported in writing?</questionText>
      <teamScoringFlag>True</teamScoringFlag>
      <correctValue>0</correctValue>
      <incorrectValue>0</incorrectValue>
      <PresentationID>760f7db565664c3482034c4898f10344</PresentationID>
    </Question>
    <Question>
      <slideID>3878</slideID>
      <slideType>Q&amp;A_QSlide</slideType>
      <questionText>Which pipe types commonly use rubber gasketed bell &amp; spigot joints? </questionText>
      <teamScoringFlag>True</teamScoringFlag>
      <correctValue>0</correctValue>
      <incorrectValue>0</incorrectValue>
      <PresentationID>760f7db565664c3482034c4898f10344</PresentationID>
    </Question>
    <Question>
      <slideID>3877</slideID>
      <slideType>Q&amp;A_QSlide</slideType>
      <questionText>In New Mexico, the most common manhole type is what?</questionText>
      <teamScoringFlag>True</teamScoringFlag>
      <correctValue>0</correctValue>
      <incorrectValue>0</incorrectValue>
      <PresentationID>760f7db565664c3482034c4898f10344</PresentationID>
    </Question>
    <Question>
      <slideID>3876</slideID>
      <slideType>Q&amp;A_QSlide</slideType>
      <questionText>What are the two lift station design types?</questionText>
      <teamScoringFlag>True</teamScoringFlag>
      <correctValue>0</correctValue>
      <incorrectValue>0</incorrectValue>
      <PresentationID>760f7db565664c3482034c4898f10344</PresentationID>
    </Question>
    <Question>
      <slideID>3692</slideID>
      <slideType>Q&amp;A_QSlide</slideType>
      <questionText>Disinfection is designed to treat which of the following?</questionText>
      <teamScoringFlag>True</teamScoringFlag>
      <correctValue>0</correctValue>
      <incorrectValue>0</incorrectValue>
      <PresentationID>760f7db565664c3482034c4898f10344</PresentationID>
    </Question>
    <Question>
      <slideID>3693</slideID>
      <slideType>Q&amp;A_QSlide</slideType>
      <questionText>Which of the following is used to remove chlorine?</questionText>
      <teamScoringFlag>True</teamScoringFlag>
      <correctValue>0</correctValue>
      <incorrectValue>0</incorrectValue>
      <PresentationID>760f7db565664c3482034c4898f10344</PresentationID>
    </Question>
    <Question>
      <slideID>3908</slideID>
      <slideType>Q&amp;A_QSlide</slideType>
      <questionText>If chlorine gas feed rates are exceeded what can happen?</questionText>
      <teamScoringFlag>True</teamScoringFlag>
      <correctValue>0</correctValue>
      <incorrectValue>0</incorrectValue>
      <PresentationID>760f7db565664c3482034c4898f10344</PresentationID>
    </Question>
    <Question>
      <slideID>3909</slideID>
      <slideType>Q&amp;A_QSlide</slideType>
      <questionText>What is the purpose of a fusible plug?</questionText>
      <teamScoringFlag>True</teamScoringFlag>
      <correctValue>0</correctValue>
      <incorrectValue>0</incorrectValue>
      <PresentationID>760f7db565664c3482034c4898f10344</PresentationID>
    </Question>
    <Question>
      <slideID>3910</slideID>
      <slideType>Q&amp;A_QSlide</slideType>
      <questionText>At what temperature does a fusible plug melt?</questionText>
      <teamScoringFlag>True</teamScoringFlag>
      <correctValue>0</correctValue>
      <incorrectValue>0</incorrectValue>
      <PresentationID>760f7db565664c3482034c4898f10344</PresentationID>
    </Question>
    <Question>
      <slideID>3911</slideID>
      <slideType>Q&amp;A_QSlide</slideType>
      <questionText>What is the maximum feed rate for a 1-ton chlorine gas cylinder?</questionText>
      <teamScoringFlag>True</teamScoringFlag>
      <correctValue>0</correctValue>
      <incorrectValue>0</incorrectValue>
      <PresentationID>760f7db565664c3482034c4898f10344</PresentationID>
    </Question>
    <Question>
      <slideID>3922</slideID>
      <slideType>Q&amp;A_QSlide</slideType>
      <questionText>What is the volume of a cylindrical tank in gallons if the diameter is 25 ft and tank height is 50 ft. Assume the tank is at full capacity.</questionText>
      <teamScoringFlag>True</teamScoringFlag>
      <correctValue>0</correctValue>
      <incorrectValue>0</incorrectValue>
      <PresentationID>760f7db565664c3482034c4898f10344</PresentationID>
    </Question>
    <Question>
      <slideID>3923</slideID>
      <slideType>Q&amp;A_QSlide</slideType>
      <questionText>Water is flowing in a pipe at 2.15 cfs (cubic feet per second).  What is the flow in gallons per minute (GPM)?</questionText>
      <teamScoringFlag>True</teamScoringFlag>
      <correctValue>0</correctValue>
      <incorrectValue>0</incorrectValue>
      <PresentationID>760f7db565664c3482034c4898f10344</PresentationID>
    </Question>
    <Question>
      <slideID>3924</slideID>
      <slideType>Q&amp;A_QSlide</slideType>
      <questionText>What is the flow in GPM in a full 18” diameter line when the velocity is 2.5 ft/sec?</questionText>
      <teamScoringFlag/>
      <correctValue/>
      <incorrectValue/>
      <PresentationID>760f7db565664c3482034c4898f10344</PresentationID>
    </Question>
    <Question>
      <slideID>3925</slideID>
      <slideType>Q&amp;A_QSlide</slideType>
      <questionText>Your clarifier is 20 ft in diameter and 15 ft deep.  It can handle a flow of 10 MGD.  What is the detention time in minutes?</questionText>
      <teamScoringFlag/>
      <correctValue/>
      <incorrectValue/>
      <PresentationID>760f7db565664c3482034c4898f10344</PresentationID>
    </Question>
    <Question>
      <slideID>3926</slideID>
      <slideType>Q&amp;A_QSlide</slideType>
      <questionText>What is the volume in cubic feet of a reservoir with the dimensions L = 50 ft, W = 15 ft, H = 10 ft.</questionText>
      <teamScoringFlag/>
      <correctValue/>
      <incorrectValue/>
      <PresentationID>760f7db565664c3482034c4898f10344</PresentationID>
    </Question>
    <Question>
      <slideID>3927</slideID>
      <slideType>Q&amp;A_QSlide</slideType>
      <questionText>In acres and square feet, what is the surface area of a circular lagoon with a diameter of 120 feet and a depth of 5 feet?</questionText>
      <teamScoringFlag>True</teamScoringFlag>
      <correctValue>0</correctValue>
      <incorrectValue>0</incorrectValue>
      <PresentationID>760f7db565664c3482034c4898f10344</PresentationID>
    </Question>
    <Question>
      <slideID>3928</slideID>
      <slideType>Q&amp;A_QSlide</slideType>
      <questionText>In acres,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Question>
      <slideID>3929</slideID>
      <slideType>Q&amp;A_QSlide</slideType>
      <questionText>In square feet,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AllQuestions>
</SessionQuestionData>
</file>

<file path=customXml/item2.xml><?xml version="1.0" encoding="utf-8"?>
<CustomFieldInfoData/>
</file>

<file path=customXml/item3.xml><?xml version="1.0" encoding="utf-8"?>
<SessionSlideDescriptorData/>
</file>

<file path=customXml/item4.xml><?xml version="1.0" encoding="utf-8"?>
<SessionCloseEndedDescriptorsData/>
</file>

<file path=customXml/item5.xml><?xml version="1.0" encoding="utf-8"?>
<ParticipantInfoData/>
</file>

<file path=customXml/item6.xml><?xml version="1.0" encoding="utf-8"?>
<?mso-contentType ?>
<FormTemplates xmlns="http://schemas.microsoft.com/sharepoint/v3/contenttype/forms">
  <Display>DocumentLibraryForm</Display>
  <Edit>DocumentLibraryForm</Edit>
  <New>DocumentLibraryForm</New>
</FormTemplates>
</file>

<file path=customXml/item7.xml><?xml version="1.0" encoding="utf-8"?>
<TeamNamesData>
  <TeamNames>
    <Team1/>
    <NewTeam1/>
    <Team2/>
    <NewTeam2/>
    <Team3/>
    <NewTeam3/>
    <Team4/>
    <NewTeam4/>
    <Team5/>
    <NewTeam5/>
    <Team6/>
    <NewTeam6/>
    <Team7/>
    <NewTeam7/>
    <Team8/>
    <NewTeam8/>
    <Team9/>
    <NewTeam9/>
    <Team10/>
    <NewTeam10/>
  </TeamNames>
</TeamNamesData>
</file>

<file path=customXml/item8.xml><?xml version="1.0" encoding="utf-8"?>
<SessionResponseData/>
</file>

<file path=customXml/item9.xml><?xml version="1.0" encoding="utf-8"?>
<TextingSlideData/>
</file>

<file path=customXml/item10.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11.xml><?xml version="1.0" encoding="utf-8"?>
<SessionSlideSettingsData>
  <Settings/>
</SessionSlideSettingsData>
</file>

<file path=customXml/item12.xml><?xml version="1.0" encoding="utf-8"?>
<SessionRankData/>
</file>

<file path=customXml/item13.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Horizontal</charttype>
    <correctanswerindicator>Checkmark</correctanswerindicator>
    <countdownautoinsert>Yes</countdownautoinsert>
    <countdownseconds>10</countdownseconds>
    <countdownsound>TicToc.wav</countdownsound>
    <countdownstyle>Box</countdownstyle>
    <gridautoinsert>No</gridautoinsert>
    <gridfillstyle>Answered</gridfillstyle>
    <gridfillcolor>255,255,0</gridfillcolor>
    <chartmodel>2D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Oval</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1</teamscoringdecimalplaces>
    <teamidentificationitem>(Empty)</teamidentificationitem>
    <teamsleaderboard>5</teamsleaderboard>
    <teamname1/>
    <teamname2/>
    <teamname3/>
    <teamname4/>
    <teamname5/>
    <teamname6/>
    <teamname7/>
    <teamname8/>
    <teamname9/>
    <teamname10/>
    <showcontrolbar>Slides with EZ-VOTE Objects</showcontrolbar>
    <defaultcorrectpointvalue>1</defaultcorrectpointvalue>
    <defaultincorrectpointvalue>0</defaultincorrectpointvalue>
    <chartcolor1>0,0,0</chartcolor1>
    <chartcolor2>0,0,0</chartcolor2>
    <chartcolor3>0,0,0</chartcolor3>
    <chartcolor4>0,0,0</chartcolor4>
    <chartcolor5>0,0,0</chartcolor5>
    <chartcolor6>0,0,0</chartcolor6>
    <chartcolor7>0,0,0</chartcolor7>
    <chartcolor8>0,0,0</chartcolor8>
    <chartcolor9>0,0,0</chartcolor9>
    <chartcolor10>0,0,0</chartcolor10>
    <teamcolor1>0,0,0</teamcolor1>
    <teamcolor2>0,0,0</teamcolor2>
    <teamcolor3>0,0,0</teamcolor3>
    <teamcolor4>0,0,0</teamcolor4>
    <teamcolor5>0,0,0</teamcolor5>
    <teamcolor6>0,0,0</teamcolor6>
    <teamcolor7>0,0,0</teamcolor7>
    <teamcolor8>0,0,0</teamcolor8>
    <teamcolor9>0,0,0</teamcolor9>
    <teamcolor10>0,0,0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14.xml><?xml version="1.0" encoding="utf-8"?>
<SessionGroupWeightData/>
</file>

<file path=customXml/item15.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6.xml><?xml version="1.0" encoding="utf-8"?>
<SessionAnswerData>
  <AllAnswers>
    <Answers>
      <slideID>3688</slideID>
      <answerID>1</answerID>
      <answerText>Yes</answerText>
      <isCorrect>Yes</isCorrect>
      <pointValue>1</pointValue>
      <PresentationID>760f7db565664c3482034c4898f10344</PresentationID>
    </Answers>
    <Answers>
      <slideID>3688</slideID>
      <answerID>2</answerID>
      <answerText>No</answerText>
      <isCorrect>None</isCorrect>
      <pointValue>0</pointValue>
      <PresentationID>760f7db565664c3482034c4898f10344</PresentationID>
    </Answers>
    <Answers>
      <slideID>3686</slideID>
      <answerID>1</answerID>
      <answerText>Yes</answerText>
      <isCorrect>None</isCorrect>
      <pointValue>0</pointValue>
      <PresentationID>760f7db565664c3482034c4898f10344</PresentationID>
    </Answers>
    <Answers>
      <slideID>3686</slideID>
      <answerID>2</answerID>
      <answerText>No</answerText>
      <isCorrect>None</isCorrect>
      <pointValue>0</pointValue>
      <PresentationID>760f7db565664c3482034c4898f10344</PresentationID>
    </Answers>
    <Answers>
      <slideID>3686</slideID>
      <answerID>3</answerID>
      <answerText>Not yet, but plan to</answerText>
      <isCorrect>None</isCorrect>
      <pointValue>0</pointValue>
      <PresentationID>760f7db565664c3482034c4898f10344</PresentationID>
    </Answers>
    <Answers>
      <slideID>3685</slideID>
      <answerID>1</answerID>
      <answerText>NMED</answerText>
      <isCorrect>None</isCorrect>
      <pointValue>0</pointValue>
      <PresentationID>760f7db565664c3482034c4898f10344</PresentationID>
    </Answers>
    <Answers>
      <slideID>3685</slideID>
      <answerID>2</answerID>
      <answerText>ITCA</answerText>
      <isCorrect>None</isCorrect>
      <pointValue>0</pointValue>
      <PresentationID>760f7db565664c3482034c4898f10344</PresentationID>
    </Answers>
    <Answers>
      <slideID>3685</slideID>
      <answerID>3</answerID>
      <answerText>Another State</answerText>
      <isCorrect>None</isCorrect>
      <pointValue>0</pointValue>
      <PresentationID>760f7db565664c3482034c4898f10344</PresentationID>
    </Answers>
    <Answers>
      <slideID>3717</slideID>
      <answerID>1</answerID>
      <answerText>Tell the office manager</answerText>
      <isCorrect>None</isCorrect>
      <pointValue>0</pointValue>
      <PresentationID>760f7db565664c3482034c4898f10344</PresentationID>
    </Answers>
    <Answers>
      <slideID>3717</slideID>
      <answerID>2</answerID>
      <answerText>Face-to-face meeting</answerText>
      <isCorrect>Yes</isCorrect>
      <pointValue>1</pointValue>
      <PresentationID>760f7db565664c3482034c4898f10344</PresentationID>
    </Answers>
    <Answers>
      <slideID>3717</slideID>
      <answerID>3</answerID>
      <answerText>Put a notice on the plant website</answerText>
      <isCorrect>None</isCorrect>
      <pointValue>0</pointValue>
      <PresentationID>760f7db565664c3482034c4898f10344</PresentationID>
    </Answers>
    <Answers>
      <slideID>3717</slideID>
      <answerID>4</answerID>
      <answerText>Send a memorandum</answerText>
      <isCorrect>None</isCorrect>
      <pointValue>0</pointValue>
      <PresentationID>760f7db565664c3482034c4898f10344</PresentationID>
    </Answers>
    <Answers>
      <slideID>3718</slideID>
      <answerID>1</answerID>
      <answerText>Cubic ft (ft3)</answerText>
      <isCorrect>None</isCorrect>
      <pointValue>0</pointValue>
      <PresentationID>760f7db565664c3482034c4898f10344</PresentationID>
    </Answers>
    <Answers>
      <slideID>3718</slideID>
      <answerID>2</answerID>
      <answerText>Cubic meters (m3)</answerText>
      <isCorrect>None</isCorrect>
      <pointValue>0</pointValue>
      <PresentationID>760f7db565664c3482034c4898f10344</PresentationID>
    </Answers>
    <Answers>
      <slideID>3718</slideID>
      <answerID>3</answerID>
      <answerText>Gallons (Gal)</answerText>
      <isCorrect>None</isCorrect>
      <pointValue>0</pointValue>
      <PresentationID>760f7db565664c3482034c4898f10344</PresentationID>
    </Answers>
    <Answers>
      <slideID>3718</slideID>
      <answerID>4</answerID>
      <answerText>Square inches (in2)</answerText>
      <isCorrect>Yes</isCorrect>
      <pointValue>1</pointValue>
      <PresentationID>760f7db565664c3482034c4898f10344</PresentationID>
    </Answers>
    <Answers>
      <slideID>3698</slideID>
      <answerID>1</answerID>
      <answerText>Effluent</answerText>
      <isCorrect>None</isCorrect>
      <pointValue>0</pointValue>
      <PresentationID>760f7db565664c3482034c4898f10344</PresentationID>
    </Answers>
    <Answers>
      <slideID>3698</slideID>
      <answerID>2</answerID>
      <answerText>Secondary Flow</answerText>
      <isCorrect>None</isCorrect>
      <pointValue>0</pointValue>
      <PresentationID>760f7db565664c3482034c4898f10344</PresentationID>
    </Answers>
    <Answers>
      <slideID>3698</slideID>
      <answerID>3</answerID>
      <answerText>Influent</answerText>
      <isCorrect>Yes</isCorrect>
      <pointValue>1</pointValue>
      <PresentationID>760f7db565664c3482034c4898f10344</PresentationID>
    </Answers>
    <Answers>
      <slideID>3698</slideID>
      <answerID>4</answerID>
      <answerText>Surface water</answerText>
      <isCorrect>None</isCorrect>
      <pointValue>0</pointValue>
      <PresentationID>760f7db565664c3482034c4898f10344</PresentationID>
    </Answers>
    <Answers>
      <slideID>3699</slideID>
      <answerID>1</answerID>
      <answerText>Physical</answerText>
      <isCorrect>None</isCorrect>
      <pointValue>0</pointValue>
      <PresentationID>760f7db565664c3482034c4898f10344</PresentationID>
    </Answers>
    <Answers>
      <slideID>3699</slideID>
      <answerID>2</answerID>
      <answerText>Toxic</answerText>
      <isCorrect>None</isCorrect>
      <pointValue>0</pointValue>
      <PresentationID>760f7db565664c3482034c4898f10344</PresentationID>
    </Answers>
    <Answers>
      <slideID>3699</slideID>
      <answerID>3</answerID>
      <answerText>Electrical</answerText>
      <isCorrect>None</isCorrect>
      <pointValue>0</pointValue>
      <PresentationID>760f7db565664c3482034c4898f10344</PresentationID>
    </Answers>
    <Answers>
      <slideID>3699</slideID>
      <answerID>4</answerID>
      <answerText>Biological</answerText>
      <isCorrect>Yes</isCorrect>
      <pointValue>1</pointValue>
      <PresentationID>760f7db565664c3482034c4898f10344</PresentationID>
    </Answers>
    <Answers>
      <slideID>3700</slideID>
      <answerID>1</answerID>
      <answerText>Oxygen</answerText>
      <isCorrect>Yes</isCorrect>
      <pointValue>1</pointValue>
      <PresentationID>760f7db565664c3482034c4898f10344</PresentationID>
    </Answers>
    <Answers>
      <slideID>3700</slideID>
      <answerID>2</answerID>
      <answerText>Ammonia ( NH3 )</answerText>
      <isCorrect>None</isCorrect>
      <pointValue>0</pointValue>
      <PresentationID>760f7db565664c3482034c4898f10344</PresentationID>
    </Answers>
    <Answers>
      <slideID>3700</slideID>
      <answerID>3</answerID>
      <answerText>Grit</answerText>
      <isCorrect>None</isCorrect>
      <pointValue>0</pointValue>
      <PresentationID>760f7db565664c3482034c4898f10344</PresentationID>
    </Answers>
    <Answers>
      <slideID>3700</slideID>
      <answerID>4</answerID>
      <answerText>BOD</answerText>
      <isCorrect>None</isCorrect>
      <pointValue>0</pointValue>
      <PresentationID>760f7db565664c3482034c4898f10344</PresentationID>
    </Answers>
    <Answers>
      <slideID>3739</slideID>
      <answerID>1</answerID>
      <answerText>5 lbs</answerText>
      <isCorrect>None</isCorrect>
      <pointValue>0</pointValue>
      <PresentationID>760f7db565664c3482034c4898f10344</PresentationID>
    </Answers>
    <Answers>
      <slideID>3739</slideID>
      <answerID>2</answerID>
      <answerText>30 mg/L</answerText>
      <isCorrect>Yes</isCorrect>
      <pointValue>1</pointValue>
      <PresentationID>760f7db565664c3482034c4898f10344</PresentationID>
    </Answers>
    <Answers>
      <slideID>3739</slideID>
      <answerID>3</answerID>
      <answerText>200 mg/L</answerText>
      <isCorrect>None</isCorrect>
      <pointValue>0</pointValue>
      <PresentationID>760f7db565664c3482034c4898f10344</PresentationID>
    </Answers>
    <Answers>
      <slideID>3739</slideID>
      <answerID>4</answerID>
      <answerText>45 mg/L</answerText>
      <isCorrect>None</isCorrect>
      <pointValue>0</pointValue>
      <PresentationID>760f7db565664c3482034c4898f10344</PresentationID>
    </Answers>
    <Answers>
      <slideID>3740</slideID>
      <answerID>1</answerID>
      <answerText>2-3 hours</answerText>
      <isCorrect>Yes</isCorrect>
      <pointValue>1</pointValue>
      <PresentationID>760f7db565664c3482034c4898f10344</PresentationID>
    </Answers>
    <Answers>
      <slideID>3740</slideID>
      <answerID>2</answerID>
      <answerText>10-14 hours</answerText>
      <isCorrect>None</isCorrect>
      <pointValue>0</pointValue>
      <PresentationID>760f7db565664c3482034c4898f10344</PresentationID>
    </Answers>
    <Answers>
      <slideID>3740</slideID>
      <answerID>3</answerID>
      <answerText>1-2 days</answerText>
      <isCorrect>None</isCorrect>
      <pointValue>0</pointValue>
      <PresentationID>760f7db565664c3482034c4898f10344</PresentationID>
    </Answers>
    <Answers>
      <slideID>3740</slideID>
      <answerID>4</answerID>
      <answerText>24 hours</answerText>
      <isCorrect>None</isCorrect>
      <pointValue>0</pointValue>
      <PresentationID>760f7db565664c3482034c4898f10344</PresentationID>
    </Answers>
    <Answers>
      <slideID>3797</slideID>
      <answerID>1</answerID>
      <answerText>6 hours</answerText>
      <isCorrect>None</isCorrect>
      <pointValue>0</pointValue>
      <PresentationID>760f7db565664c3482034c4898f10344</PresentationID>
    </Answers>
    <Answers>
      <slideID>3797</slideID>
      <answerID>2</answerID>
      <answerText>12 hours</answerText>
      <isCorrect>None</isCorrect>
      <pointValue>0</pointValue>
      <PresentationID>760f7db565664c3482034c4898f10344</PresentationID>
    </Answers>
    <Answers>
      <slideID>3797</slideID>
      <answerID>3</answerID>
      <answerText>24 hours</answerText>
      <isCorrect>Yes</isCorrect>
      <pointValue>1</pointValue>
      <PresentationID>760f7db565664c3482034c4898f10344</PresentationID>
    </Answers>
    <Answers>
      <slideID>3797</slideID>
      <answerID>4</answerID>
      <answerText>48 hours</answerText>
      <isCorrect>None</isCorrect>
      <pointValue>0</pointValue>
      <PresentationID>760f7db565664c3482034c4898f10344</PresentationID>
    </Answers>
    <Answers>
      <slideID>3798</slideID>
      <answerID>1</answerID>
      <answerText>1 day</answerText>
      <isCorrect>None</isCorrect>
      <pointValue>0</pointValue>
      <PresentationID>760f7db565664c3482034c4898f10344</PresentationID>
    </Answers>
    <Answers>
      <slideID>3798</slideID>
      <answerID>2</answerID>
      <answerText>2 days</answerText>
      <isCorrect>None</isCorrect>
      <pointValue>0</pointValue>
      <PresentationID>760f7db565664c3482034c4898f10344</PresentationID>
    </Answers>
    <Answers>
      <slideID>3798</slideID>
      <answerID>3</answerID>
      <answerText>5 days</answerText>
      <isCorrect>Yes</isCorrect>
      <pointValue>1</pointValue>
      <PresentationID>760f7db565664c3482034c4898f10344</PresentationID>
    </Answers>
    <Answers>
      <slideID>3798</slideID>
      <answerID>4</answerID>
      <answerText>10 days</answerText>
      <isCorrect>None</isCorrect>
      <pointValue>0</pointValue>
      <PresentationID>760f7db565664c3482034c4898f10344</PresentationID>
    </Answers>
    <Answers>
      <slideID>3878</slideID>
      <answerID>1</answerID>
      <answerText>Cast Iron</answerText>
      <isCorrect>None</isCorrect>
      <pointValue>0</pointValue>
      <PresentationID>760f7db565664c3482034c4898f10344</PresentationID>
    </Answers>
    <Answers>
      <slideID>3878</slideID>
      <answerID>2</answerID>
      <answerText>PVC</answerText>
      <isCorrect>None</isCorrect>
      <pointValue>0</pointValue>
      <PresentationID>760f7db565664c3482034c4898f10344</PresentationID>
    </Answers>
    <Answers>
      <slideID>3878</slideID>
      <answerID>3</answerID>
      <answerText>Reinforced Concrete</answerText>
      <isCorrect>None</isCorrect>
      <pointValue>0</pointValue>
      <PresentationID>760f7db565664c3482034c4898f10344</PresentationID>
    </Answers>
    <Answers>
      <slideID>3878</slideID>
      <answerID>4</answerID>
      <answerText>All of the above</answerText>
      <isCorrect>Yes</isCorrect>
      <pointValue>1</pointValue>
      <PresentationID>760f7db565664c3482034c4898f10344</PresentationID>
    </Answers>
    <Answers>
      <slideID>3877</slideID>
      <answerID>1</answerID>
      <answerText>Brick</answerText>
      <isCorrect>None</isCorrect>
      <pointValue>0</pointValue>
      <PresentationID>760f7db565664c3482034c4898f10344</PresentationID>
    </Answers>
    <Answers>
      <slideID>3877</slideID>
      <answerID>2</answerID>
      <answerText>Fiberglass</answerText>
      <isCorrect>None</isCorrect>
      <pointValue>0</pointValue>
      <PresentationID>760f7db565664c3482034c4898f10344</PresentationID>
    </Answers>
    <Answers>
      <slideID>3877</slideID>
      <answerID>3</answerID>
      <answerText>Precast Concrete with a poured-in-place base</answerText>
      <isCorrect>Yes</isCorrect>
      <pointValue>1</pointValue>
      <PresentationID>760f7db565664c3482034c4898f10344</PresentationID>
    </Answers>
    <Answers>
      <slideID>3877</slideID>
      <answerID>4</answerID>
      <answerText>PVC</answerText>
      <isCorrect>None</isCorrect>
      <pointValue>0</pointValue>
      <PresentationID>760f7db565664c3482034c4898f10344</PresentationID>
    </Answers>
    <Answers>
      <slideID>3876</slideID>
      <answerID>1</answerID>
      <answerText>Left well and right well</answerText>
      <isCorrect>None</isCorrect>
      <pointValue>0</pointValue>
      <PresentationID>760f7db565664c3482034c4898f10344</PresentationID>
    </Answers>
    <Answers>
      <slideID>3876</slideID>
      <answerID>2</answerID>
      <answerText>Wet well and dry well</answerText>
      <isCorrect>Yes</isCorrect>
      <pointValue>1</pointValue>
      <PresentationID>760f7db565664c3482034c4898f10344</PresentationID>
    </Answers>
    <Answers>
      <slideID>3876</slideID>
      <answerID>3</answerID>
      <answerText>High well and low well</answerText>
      <isCorrect>None</isCorrect>
      <pointValue>0</pointValue>
      <PresentationID>760f7db565664c3482034c4898f10344</PresentationID>
    </Answers>
    <Answers>
      <slideID>3876</slideID>
      <answerID>4</answerID>
      <answerText>In well and out well</answerText>
      <isCorrect>None</isCorrect>
      <pointValue>0</pointValue>
      <PresentationID>760f7db565664c3482034c4898f10344</PresentationID>
    </Answers>
    <Answers>
      <slideID>3692</slideID>
      <answerID>1</answerID>
      <answerText>BOD</answerText>
      <isCorrect>None</isCorrect>
      <pointValue>0</pointValue>
      <PresentationID>760f7db565664c3482034c4898f10344</PresentationID>
    </Answers>
    <Answers>
      <slideID>3692</slideID>
      <answerID>2</answerID>
      <answerText>Course Screenings</answerText>
      <isCorrect>None</isCorrect>
      <pointValue>0</pointValue>
      <PresentationID>760f7db565664c3482034c4898f10344</PresentationID>
    </Answers>
    <Answers>
      <slideID>3692</slideID>
      <answerID>3</answerID>
      <answerText>Ammonia (NH3)</answerText>
      <isCorrect>None</isCorrect>
      <pointValue>0</pointValue>
      <PresentationID>760f7db565664c3482034c4898f10344</PresentationID>
    </Answers>
    <Answers>
      <slideID>3692</slideID>
      <answerID>4</answerID>
      <answerText>Pathogens and other microbes</answerText>
      <isCorrect>Yes</isCorrect>
      <pointValue>1</pointValue>
      <PresentationID>760f7db565664c3482034c4898f10344</PresentationID>
    </Answers>
    <Answers>
      <slideID>3693</slideID>
      <answerID>1</answerID>
      <answerText>Sulfuric dioxide (SO2)</answerText>
      <isCorrect>None</isCorrect>
      <pointValue>0</pointValue>
      <PresentationID>760f7db565664c3482034c4898f10344</PresentationID>
    </Answers>
    <Answers>
      <slideID>3693</slideID>
      <answerID>2</answerID>
      <answerText>Sunlight</answerText>
      <isCorrect>None</isCorrect>
      <pointValue>0</pointValue>
      <PresentationID>760f7db565664c3482034c4898f10344</PresentationID>
    </Answers>
    <Answers>
      <slideID>3693</slideID>
      <answerID>3</answerID>
      <answerText>Aeration</answerText>
      <isCorrect>None</isCorrect>
      <pointValue>0</pointValue>
      <PresentationID>760f7db565664c3482034c4898f10344</PresentationID>
    </Answers>
    <Answers>
      <slideID>3693</slideID>
      <answerID>4</answerID>
      <answerText>All of the above</answerText>
      <isCorrect>None</isCorrect>
      <pointValue>0</pointValue>
      <PresentationID>760f7db565664c3482034c4898f10344</PresentationID>
    </Answers>
    <Answers>
      <slideID>3908</slideID>
      <answerID>1</answerID>
      <answerText>Chlorine becomes hydrochloric acid</answerText>
      <isCorrect>None</isCorrect>
      <pointValue>0</pointValue>
      <PresentationID>760f7db565664c3482034c4898f10344</PresentationID>
    </Answers>
    <Answers>
      <slideID>3908</slideID>
      <answerID>2</answerID>
      <answerText>Chlorine gas becomes inactive</answerText>
      <isCorrect>None</isCorrect>
      <pointValue>0</pointValue>
      <PresentationID>760f7db565664c3482034c4898f10344</PresentationID>
    </Answers>
    <Answers>
      <slideID>3908</slideID>
      <answerID>3</answerID>
      <answerText>Storage tank will freeze</answerText>
      <isCorrect>Yes</isCorrect>
      <pointValue>1</pointValue>
      <PresentationID>760f7db565664c3482034c4898f10344</PresentationID>
    </Answers>
    <Answers>
      <slideID>3908</slideID>
      <answerID>4</answerID>
      <answerText>All of the above</answerText>
      <isCorrect>None</isCorrect>
      <pointValue>0</pointValue>
      <PresentationID>760f7db565664c3482034c4898f10344</PresentationID>
    </Answers>
    <Answers>
      <slideID>3909</slideID>
      <answerID>1</answerID>
      <answerText>To slowly release chlorine gas to prevent rupturing of chlorine storage tanks</answerText>
      <isCorrect>Yes</isCorrect>
      <pointValue>1</pointValue>
      <PresentationID>760f7db565664c3482034c4898f10344</PresentationID>
    </Answers>
    <Answers>
      <slideID>3909</slideID>
      <answerID>2</answerID>
      <answerText>To generate UV light</answerText>
      <isCorrect>None</isCorrect>
      <pointValue>0</pointValue>
      <PresentationID>760f7db565664c3482034c4898f10344</PresentationID>
    </Answers>
    <Answers>
      <slideID>3909</slideID>
      <answerID>3</answerID>
      <answerText>To generate ozone</answerText>
      <isCorrect>None</isCorrect>
      <pointValue>0</pointValue>
      <PresentationID>760f7db565664c3482034c4898f10344</PresentationID>
    </Answers>
    <Answers>
      <slideID>3909</slideID>
      <answerID>4</answerID>
      <answerText>To create a reaction between water and salt to form sodium hypochlorite</answerText>
      <isCorrect>None</isCorrect>
      <pointValue>0</pointValue>
      <PresentationID>760f7db565664c3482034c4898f10344</PresentationID>
    </Answers>
    <Answers>
      <slideID>3910</slideID>
      <answerID>1</answerID>
      <answerText>157°F</answerText>
      <isCorrect>Yes</isCorrect>
      <pointValue>1</pointValue>
      <PresentationID>760f7db565664c3482034c4898f10344</PresentationID>
    </Answers>
    <Answers>
      <slideID>3910</slideID>
      <answerID>2</answerID>
      <answerText>32°F</answerText>
      <isCorrect>None</isCorrect>
      <pointValue>0</pointValue>
      <PresentationID>760f7db565664c3482034c4898f10344</PresentationID>
    </Answers>
    <Answers>
      <slideID>3910</slideID>
      <answerID>3</answerID>
      <answerText>500°F</answerText>
      <isCorrect>None</isCorrect>
      <pointValue>0</pointValue>
      <PresentationID>760f7db565664c3482034c4898f10344</PresentationID>
    </Answers>
    <Answers>
      <slideID>3910</slideID>
      <answerID>4</answerID>
      <answerText>212°F</answerText>
      <isCorrect>None</isCorrect>
      <pointValue>0</pointValue>
      <PresentationID>760f7db565664c3482034c4898f10344</PresentationID>
    </Answers>
    <Answers>
      <slideID>3911</slideID>
      <answerID>1</answerID>
      <answerText>40 lbs/day</answerText>
      <isCorrect>None</isCorrect>
      <pointValue>0</pointValue>
      <PresentationID>760f7db565664c3482034c4898f10344</PresentationID>
    </Answers>
    <Answers>
      <slideID>3911</slideID>
      <answerID>2</answerID>
      <answerText>100 mg/L</answerText>
      <isCorrect>None</isCorrect>
      <pointValue>0</pointValue>
      <PresentationID>760f7db565664c3482034c4898f10344</PresentationID>
    </Answers>
    <Answers>
      <slideID>3911</slideID>
      <answerID>3</answerID>
      <answerText>400 lbs/day</answerText>
      <isCorrect>Yes</isCorrect>
      <pointValue>1</pointValue>
      <PresentationID>760f7db565664c3482034c4898f10344</PresentationID>
    </Answers>
    <Answers>
      <slideID>3911</slideID>
      <answerID>4</answerID>
      <answerText>1 lb/min</answerText>
      <isCorrect>None</isCorrect>
      <pointValue>0</pointValue>
      <PresentationID>760f7db565664c3482034c4898f10344</PresentationID>
    </Answers>
    <Answers>
      <slideID>3922</slideID>
      <answerID>4</answerID>
      <answerText>60,000 Gallons</answerText>
      <isCorrect>None</isCorrect>
      <pointValue>0</pointValue>
      <PresentationID>760f7db565664c3482034c4898f10344</PresentationID>
    </Answers>
    <Answers>
      <slideID>3922</slideID>
      <answerID>3</answerID>
      <answerText>250,000 Gallons</answerText>
      <isCorrect>None</isCorrect>
      <pointValue>0</pointValue>
      <PresentationID>760f7db565664c3482034c4898f10344</PresentationID>
    </Answers>
    <Answers>
      <slideID>3922</slideID>
      <answerID>2</answerID>
      <answerText>183,492 Gallons</answerText>
      <isCorrect>Yes</isCorrect>
      <pointValue>1</pointValue>
      <PresentationID>760f7db565664c3482034c4898f10344</PresentationID>
    </Answers>
    <Answers>
      <slideID>3922</slideID>
      <answerID>1</answerID>
      <answerText>120,000 Gallons</answerText>
      <isCorrect>None</isCorrect>
      <pointValue>0</pointValue>
      <PresentationID>760f7db565664c3482034c4898f10344</PresentationID>
    </Answers>
    <Answers>
      <slideID>3923</slideID>
      <answerID>4</answerID>
      <answerText>400 gpm</answerText>
      <isCorrect>None</isCorrect>
      <pointValue>0</pointValue>
      <PresentationID>760f7db565664c3482034c4898f10344</PresentationID>
    </Answers>
    <Answers>
      <slideID>3923</slideID>
      <answerID>3</answerID>
      <answerText>806 gpm</answerText>
      <isCorrect>None</isCorrect>
      <pointValue>0</pointValue>
      <PresentationID>760f7db565664c3482034c4898f10344</PresentationID>
    </Answers>
    <Answers>
      <slideID>3923</slideID>
      <answerID>2</answerID>
      <answerText>965 GPM</answerText>
      <isCorrect>Yes</isCorrect>
      <pointValue>1</pointValue>
      <PresentationID>760f7db565664c3482034c4898f10344</PresentationID>
    </Answers>
    <Answers>
      <slideID>3923</slideID>
      <answerID>1</answerID>
      <answerText>2150 GPM</answerText>
      <isCorrect>None</isCorrect>
      <pointValue>0</pointValue>
      <PresentationID>760f7db565664c3482034c4898f10344</PresentationID>
    </Answers>
    <Answers>
      <slideID>3924</slideID>
      <answerID>1</answerID>
      <answerText>2150 GPM</answerText>
      <isCorrect>None</isCorrect>
      <pointValue>0</pointValue>
      <PresentationID>760f7db565664c3482034c4898f10344</PresentationID>
    </Answers>
    <Answers>
      <slideID>3924</slideID>
      <answerID>2</answerID>
      <answerText>1984 GPM</answerText>
      <isCorrect>None</isCorrect>
      <pointValue>0</pointValue>
      <PresentationID>760f7db565664c3482034c4898f10344</PresentationID>
    </Answers>
    <Answers>
      <slideID>3924</slideID>
      <answerID>3</answerID>
      <answerText>806 GPM</answerText>
      <isCorrect>None</isCorrect>
      <pointValue>0</pointValue>
      <PresentationID>760f7db565664c3482034c4898f10344</PresentationID>
    </Answers>
    <Answers>
      <slideID>3924</slideID>
      <answerID>4</answerID>
      <answerText>400 GPM</answerText>
      <isCorrect>None</isCorrect>
      <pointValue>0</pointValue>
      <PresentationID>760f7db565664c3482034c4898f10344</PresentationID>
    </Answers>
    <Answers>
      <slideID>3925</slideID>
      <answerID>1</answerID>
      <answerText>10.7 minutes</answerText>
      <isCorrect>None</isCorrect>
      <pointValue>0</pointValue>
      <PresentationID>760f7db565664c3482034c4898f10344</PresentationID>
    </Answers>
    <Answers>
      <slideID>3925</slideID>
      <answerID>2</answerID>
      <answerText>5.07 minutes</answerText>
      <isCorrect>None</isCorrect>
      <pointValue>0</pointValue>
      <PresentationID>760f7db565664c3482034c4898f10344</PresentationID>
    </Answers>
    <Answers>
      <slideID>3925</slideID>
      <answerID>3</answerID>
      <answerText>2.5 minutes</answerText>
      <isCorrect>None</isCorrect>
      <pointValue>0</pointValue>
      <PresentationID>760f7db565664c3482034c4898f10344</PresentationID>
    </Answers>
    <Answers>
      <slideID>3925</slideID>
      <answerID>4</answerID>
      <answerText>15 minutes</answerText>
      <isCorrect>None</isCorrect>
      <pointValue>0</pointValue>
      <PresentationID>760f7db565664c3482034c4898f10344</PresentationID>
    </Answers>
    <Answers>
      <slideID>3926</slideID>
      <answerID>1</answerID>
      <answerText>3500 ft3</answerText>
      <isCorrect>None</isCorrect>
      <pointValue>0</pointValue>
      <PresentationID>760f7db565664c3482034c4898f10344</PresentationID>
    </Answers>
    <Answers>
      <slideID>3926</slideID>
      <answerID>2</answerID>
      <answerText>7500 ft3</answerText>
      <isCorrect>None</isCorrect>
      <pointValue>0</pointValue>
      <PresentationID>760f7db565664c3482034c4898f10344</PresentationID>
    </Answers>
    <Answers>
      <slideID>3926</slideID>
      <answerID>3</answerID>
      <answerText>6500 ft3</answerText>
      <isCorrect>None</isCorrect>
      <pointValue>0</pointValue>
      <PresentationID>760f7db565664c3482034c4898f10344</PresentationID>
    </Answers>
    <Answers>
      <slideID>3926</slideID>
      <answerID>4</answerID>
      <answerText>4500 ft3</answerText>
      <isCorrect>None</isCorrect>
      <pointValue>0</pointValue>
      <PresentationID>760f7db565664c3482034c4898f10344</PresentationID>
    </Answers>
    <Answers>
      <slideID>3927</slideID>
      <answerID>4</answerID>
      <answerText>4500 ft3</answerText>
      <isCorrect>None</isCorrect>
      <pointValue>0</pointValue>
      <PresentationID>760f7db565664c3482034c4898f10344</PresentationID>
    </Answers>
    <Answers>
      <slideID>3927</slideID>
      <answerID>3</answerID>
      <answerText>11,304 ft2 and 0.26 acres</answerText>
      <isCorrect>Yes</isCorrect>
      <pointValue>1</pointValue>
      <PresentationID>760f7db565664c3482034c4898f10344</PresentationID>
    </Answers>
    <Answers>
      <slideID>3927</slideID>
      <answerID>2</answerID>
      <answerText>1,884 ft2 and 5.0 acres</answerText>
      <isCorrect>None</isCorrect>
      <pointValue>0</pointValue>
      <PresentationID>760f7db565664c3482034c4898f10344</PresentationID>
    </Answers>
    <Answers>
      <slideID>3927</slideID>
      <answerID>1</answerID>
      <answerText>11,304 ft2 and 1.0 acres</answerText>
      <isCorrect>None</isCorrect>
      <pointValue>0</pointValue>
      <PresentationID>760f7db565664c3482034c4898f10344</PresentationID>
    </Answers>
    <Answers>
      <slideID>3928</slideID>
      <answerID>4</answerID>
      <answerText>6.4 acres</answerText>
      <isCorrect>Yes</isCorrect>
      <pointValue>1</pointValue>
      <PresentationID>760f7db565664c3482034c4898f10344</PresentationID>
    </Answers>
    <Answers>
      <slideID>3928</slideID>
      <answerID>3</answerID>
      <answerText>32 acres</answerText>
      <isCorrect>None</isCorrect>
      <pointValue>0</pointValue>
      <PresentationID>760f7db565664c3482034c4898f10344</PresentationID>
    </Answers>
    <Answers>
      <slideID>3928</slideID>
      <answerID>2</answerID>
      <answerText>10 acres</answerText>
      <isCorrect>None</isCorrect>
      <pointValue>0</pointValue>
      <PresentationID>760f7db565664c3482034c4898f10344</PresentationID>
    </Answers>
    <Answers>
      <slideID>3928</slideID>
      <answerID>1</answerID>
      <answerText>5.5 acres</answerText>
      <isCorrect>None</isCorrect>
      <pointValue>0</pointValue>
      <PresentationID>760f7db565664c3482034c4898f10344</PresentationID>
    </Answers>
    <Answers>
      <slideID>3929</slideID>
      <answerID>4</answerID>
      <answerText>1,400,00 ft2 and 3.25 acres</answerText>
      <isCorrect>None</isCorrect>
      <pointValue>0</pointValue>
      <PresentationID>760f7db565664c3482034c4898f10344</PresentationID>
    </Answers>
    <Answers>
      <slideID>3929</slideID>
      <answerID>3</answerID>
      <answerText>150,000 ft2 and 0.26 acres</answerText>
      <isCorrect>None</isCorrect>
      <pointValue>0</pointValue>
      <PresentationID>760f7db565664c3482034c4898f10344</PresentationID>
    </Answers>
    <Answers>
      <slideID>3929</slideID>
      <answerID>2</answerID>
      <answerText>280,000 ft2</answerText>
      <isCorrect>Yes</isCorrect>
      <pointValue>1</pointValue>
      <PresentationID>760f7db565664c3482034c4898f10344</PresentationID>
    </Answers>
    <Answers>
      <slideID>3929</slideID>
      <answerID>1</answerID>
      <answerText>240,000 ft2</answerText>
      <isCorrect>None</isCorrect>
      <pointValue>0</pointValue>
      <PresentationID>760f7db565664c3482034c4898f10344</PresentationID>
    </Answers>
  </AllAnswers>
</SessionAnswerData>
</file>

<file path=customXml/item17.xml><?xml version="1.0" encoding="utf-8"?>
<SessionSlideMasterData>
  <SlideMaster>
    <tagSlideID>3921</tagSlideID>
    <slideID>3921</slideID>
    <tagSlideID>3922</tagSlideID>
    <slideID>3922</slideID>
    <tagSlideID>3923</tagSlideID>
    <slideID>3923</slideID>
    <tagSlideID>3924</tagSlideID>
    <slideID>3924</slideID>
    <tagSlideID>3925</tagSlideID>
    <slideID>3925</slideID>
    <tagSlideID>3926</tagSlideID>
    <slideID>3926</slideID>
    <tagSlideID>3927</tagSlideID>
    <slideID>3927</slideID>
    <tagSlideID>3928</tagSlideID>
    <slideID>3928</slideID>
    <tagSlideID>3929</tagSlideID>
    <slideID>3929</slideID>
  </SlideMaster>
</SessionSlideMasterData>
</file>

<file path=customXml/item18.xml><?xml version="1.0" encoding="utf-8"?>
<SessionResponseGridSettings>
  <AllResponseGridSettings/>
</SessionResponseGridSettings>
</file>

<file path=customXml/item19.xml><?xml version="1.0" encoding="utf-8"?>
<SessionParticipantData/>
</file>

<file path=customXml/itemProps1.xml><?xml version="1.0" encoding="utf-8"?>
<ds:datastoreItem xmlns:ds="http://schemas.openxmlformats.org/officeDocument/2006/customXml" ds:itemID="{D6091929-2975-436A-9E95-63818E320B0E}">
  <ds:schemaRefs/>
</ds:datastoreItem>
</file>

<file path=customXml/itemProps2.xml><?xml version="1.0" encoding="utf-8"?>
<ds:datastoreItem xmlns:ds="http://schemas.openxmlformats.org/officeDocument/2006/customXml" ds:itemID="{F9826B10-F912-4768-A670-52954AADBC53}">
  <ds:schemaRefs/>
</ds:datastoreItem>
</file>

<file path=customXml/itemProps3.xml><?xml version="1.0" encoding="utf-8"?>
<ds:datastoreItem xmlns:ds="http://schemas.openxmlformats.org/officeDocument/2006/customXml" ds:itemID="{31D8FBEB-B18D-413B-A4A4-C586A542415F}">
  <ds:schemaRefs/>
</ds:datastoreItem>
</file>

<file path=customXml/itemProps4.xml><?xml version="1.0" encoding="utf-8"?>
<ds:datastoreItem xmlns:ds="http://schemas.openxmlformats.org/officeDocument/2006/customXml" ds:itemID="{1A5ABE78-BD08-40EC-A37C-958CE2588969}">
  <ds:schemaRefs/>
</ds:datastoreItem>
</file>

<file path=customXml/itemProps5.xml><?xml version="1.0" encoding="utf-8"?>
<ds:datastoreItem xmlns:ds="http://schemas.openxmlformats.org/officeDocument/2006/customXml" ds:itemID="{DFD8C6CA-F07A-4B77-A0F3-30858FFEB2A2}">
  <ds:schemaRefs/>
</ds:datastoreItem>
</file>

<file path=customXml/itemProps6.xml><?xml version="1.0" encoding="utf-8"?>
<ds:datastoreItem xmlns:ds="http://schemas.openxmlformats.org/officeDocument/2006/customXml" ds:itemID="{C57B2303-8A3D-4B5B-AA45-674435BD2A6A}">
  <ds:schemaRefs>
    <ds:schemaRef ds:uri="http://schemas.microsoft.com/sharepoint/v3/contenttype/forms"/>
  </ds:schemaRefs>
</ds:datastoreItem>
</file>

<file path=customXml/itemProps7.xml><?xml version="1.0" encoding="utf-8"?>
<ds:datastoreItem xmlns:ds="http://schemas.openxmlformats.org/officeDocument/2006/customXml" ds:itemID="{D3B9DDFD-A7BD-426E-873C-85483437705F}">
  <ds:schemaRefs/>
</ds:datastoreItem>
</file>

<file path=customXml/itemProps8.xml><?xml version="1.0" encoding="utf-8"?>
<ds:datastoreItem xmlns:ds="http://schemas.openxmlformats.org/officeDocument/2006/customXml" ds:itemID="{98E2EF77-9ED0-4081-BCA3-71F1C334DF2C}">
  <ds:schemaRefs/>
</ds:datastoreItem>
</file>

<file path=customXml/itemProps9.xml><?xml version="1.0" encoding="utf-8"?>
<ds:datastoreItem xmlns:ds="http://schemas.openxmlformats.org/officeDocument/2006/customXml" ds:itemID="{09502D37-FB8E-42BC-84DA-A47D7F489F10}">
  <ds:schemaRefs/>
</ds:datastoreItem>
</file>

<file path=customXml/itemProps10.xml><?xml version="1.0" encoding="utf-8"?>
<ds:datastoreItem xmlns:ds="http://schemas.openxmlformats.org/officeDocument/2006/customXml" ds:itemID="{E2BF442D-A92E-48CF-856C-0BC472716AD9}">
  <ds:schemaRefs>
    <ds:schemaRef ds:uri="bcfcacb4-ef8c-4171-b2bd-68e64a4a5b38"/>
    <ds:schemaRef ds:uri="http://purl.org/dc/terms/"/>
    <ds:schemaRef ds:uri="adfd91b3-bd4d-4885-9b34-1e53a11780c3"/>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11.xml><?xml version="1.0" encoding="utf-8"?>
<ds:datastoreItem xmlns:ds="http://schemas.openxmlformats.org/officeDocument/2006/customXml" ds:itemID="{62E3113F-F515-4C01-BC09-BD6054A84C0F}">
  <ds:schemaRefs/>
</ds:datastoreItem>
</file>

<file path=customXml/itemProps12.xml><?xml version="1.0" encoding="utf-8"?>
<ds:datastoreItem xmlns:ds="http://schemas.openxmlformats.org/officeDocument/2006/customXml" ds:itemID="{71FC60C9-4674-48AD-A296-2D8ED82E74F8}">
  <ds:schemaRefs/>
</ds:datastoreItem>
</file>

<file path=customXml/itemProps13.xml><?xml version="1.0" encoding="utf-8"?>
<ds:datastoreItem xmlns:ds="http://schemas.openxmlformats.org/officeDocument/2006/customXml" ds:itemID="{E9900752-74D6-4ED8-A694-06834936C7CA}">
  <ds:schemaRefs/>
</ds:datastoreItem>
</file>

<file path=customXml/itemProps14.xml><?xml version="1.0" encoding="utf-8"?>
<ds:datastoreItem xmlns:ds="http://schemas.openxmlformats.org/officeDocument/2006/customXml" ds:itemID="{7DC21B36-2E59-4011-A941-5015758B1E5F}">
  <ds:schemaRefs/>
</ds:datastoreItem>
</file>

<file path=customXml/itemProps15.xml><?xml version="1.0" encoding="utf-8"?>
<ds:datastoreItem xmlns:ds="http://schemas.openxmlformats.org/officeDocument/2006/customXml" ds:itemID="{5740F9AB-3F8A-4F9C-A5F5-298256FA3A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fcacb4-ef8c-4171-b2bd-68e64a4a5b38"/>
    <ds:schemaRef ds:uri="adfd91b3-bd4d-4885-9b34-1e53a11780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16.xml><?xml version="1.0" encoding="utf-8"?>
<ds:datastoreItem xmlns:ds="http://schemas.openxmlformats.org/officeDocument/2006/customXml" ds:itemID="{31F62941-D6AF-4D7C-816B-DE1523A3F2BC}">
  <ds:schemaRefs/>
</ds:datastoreItem>
</file>

<file path=customXml/itemProps17.xml><?xml version="1.0" encoding="utf-8"?>
<ds:datastoreItem xmlns:ds="http://schemas.openxmlformats.org/officeDocument/2006/customXml" ds:itemID="{05A528BC-C758-4D09-A5C6-A8C571DE7657}">
  <ds:schemaRefs/>
</ds:datastoreItem>
</file>

<file path=customXml/itemProps18.xml><?xml version="1.0" encoding="utf-8"?>
<ds:datastoreItem xmlns:ds="http://schemas.openxmlformats.org/officeDocument/2006/customXml" ds:itemID="{39D78994-CB38-4633-917F-FB6392DE8C31}">
  <ds:schemaRefs/>
</ds:datastoreItem>
</file>

<file path=customXml/itemProps19.xml><?xml version="1.0" encoding="utf-8"?>
<ds:datastoreItem xmlns:ds="http://schemas.openxmlformats.org/officeDocument/2006/customXml" ds:itemID="{6F9C0FA3-A3B7-41AE-80C5-9999E3265122}">
  <ds:schemaRefs/>
</ds:datastoreItem>
</file>

<file path=docProps/app.xml><?xml version="1.0" encoding="utf-8"?>
<Properties xmlns="http://schemas.openxmlformats.org/officeDocument/2006/extended-properties" xmlns:vt="http://schemas.openxmlformats.org/officeDocument/2006/docPropsVTypes">
  <TotalTime>28775</TotalTime>
  <Words>4931</Words>
  <Application>Microsoft Office PowerPoint</Application>
  <PresentationFormat>Widescreen</PresentationFormat>
  <Paragraphs>666</Paragraphs>
  <Slides>77</Slides>
  <Notes>76</Notes>
  <HiddenSlides>1</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77</vt:i4>
      </vt:variant>
    </vt:vector>
  </HeadingPairs>
  <TitlesOfParts>
    <vt:vector size="84" baseType="lpstr">
      <vt:lpstr>Arial</vt:lpstr>
      <vt:lpstr>Calibri</vt:lpstr>
      <vt:lpstr>Helvetica</vt:lpstr>
      <vt:lpstr>Helvetica Neue</vt:lpstr>
      <vt:lpstr>Raleway</vt:lpstr>
      <vt:lpstr>1_Office Theme</vt:lpstr>
      <vt:lpstr>11_Office Theme</vt:lpstr>
      <vt:lpstr>PowerPoint Presentation</vt:lpstr>
      <vt:lpstr>The Training Program</vt:lpstr>
      <vt:lpstr>Your trainers for today:</vt:lpstr>
      <vt:lpstr>Your trainers for today:</vt:lpstr>
      <vt:lpstr>PowerPoint Presentation</vt:lpstr>
      <vt:lpstr>PowerPoint Presentation</vt:lpstr>
      <vt:lpstr>WPI/ABC Operator Certification</vt:lpstr>
      <vt:lpstr>Schedule for 2025:</vt:lpstr>
      <vt:lpstr>Sign in for every session to ensure you get credit for attending</vt:lpstr>
      <vt:lpstr>Study 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Study 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WPI/ABC Website: gowpi.org</vt:lpstr>
      <vt:lpstr>Need to Know Criteria</vt:lpstr>
      <vt:lpstr>PowerPoint Presentation</vt:lpstr>
      <vt:lpstr>Question Formats</vt:lpstr>
      <vt:lpstr>Wastewater Level 1:</vt:lpstr>
      <vt:lpstr>There will be math.   Learn the formula sheet  </vt:lpstr>
      <vt:lpstr>Study Guides</vt:lpstr>
      <vt:lpstr>Other Study Guides and State State Websites can be useful</vt:lpstr>
      <vt:lpstr>For Example:</vt:lpstr>
      <vt:lpstr>PowerPoint Presentation</vt:lpstr>
      <vt:lpstr>Review for facts and figures</vt:lpstr>
      <vt:lpstr>PowerPoint Presentation</vt:lpstr>
      <vt:lpstr>PowerPoint Presentation</vt:lpstr>
      <vt:lpstr>PowerPoint Presentation</vt:lpstr>
      <vt:lpstr>PowerPoint Presentation</vt:lpstr>
      <vt:lpstr>PowerPoint Presentation</vt:lpstr>
      <vt:lpstr>Test Tips:</vt:lpstr>
      <vt:lpstr>Know Your Testing Format</vt:lpstr>
      <vt:lpstr>PowerPoint Presentation</vt:lpstr>
      <vt:lpstr>Reference Guides</vt:lpstr>
      <vt:lpstr>Reference Guides</vt:lpstr>
      <vt:lpstr>PowerPoint Presentation</vt:lpstr>
      <vt:lpstr>Time for test:</vt:lpstr>
      <vt:lpstr>Time per 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Reciprocity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AMWUA Water Loss Control Training and Technical Assistance Program</dc:title>
  <dc:creator>Dawn Nall</dc:creator>
  <cp:lastModifiedBy>A.J. Barney</cp:lastModifiedBy>
  <cp:revision>180</cp:revision>
  <cp:lastPrinted>2022-10-13T20:09:27Z</cp:lastPrinted>
  <dcterms:created xsi:type="dcterms:W3CDTF">2020-10-05T16:24:51Z</dcterms:created>
  <dcterms:modified xsi:type="dcterms:W3CDTF">2025-07-15T13:58:19Z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ExistingPresentation">
    <vt:lpwstr>Yes</vt:lpwstr>
  </property>
  <property fmtid="{D5CDD505-2E9C-101B-9397-08002B2CF9AE}" pid="3" name="PresentationVersion">
    <vt:lpwstr>2.1</vt:lpwstr>
  </property>
  <property fmtid="{D5CDD505-2E9C-101B-9397-08002B2CF9AE}" pid="4" name="ContentTypeId">
    <vt:lpwstr>0x010100381530E3F6B7AA41B74DDEE79226B885</vt:lpwstr>
  </property>
  <property fmtid="{D5CDD505-2E9C-101B-9397-08002B2CF9AE}" pid="5" name="MediaServiceImageTags">
    <vt:lpwstr/>
  </property>
  <property fmtid="{D5CDD505-2E9C-101B-9397-08002B2CF9AE}" pid="6" name="PresentationID">
    <vt:lpwstr>760f7db565664c3482034c4898f10344</vt:lpwstr>
  </property>
</Properties>
</file>